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6" r:id="rId1"/>
    <p:sldMasterId id="2147484248" r:id="rId2"/>
    <p:sldMasterId id="2147484266" r:id="rId3"/>
  </p:sldMasterIdLst>
  <p:notesMasterIdLst>
    <p:notesMasterId r:id="rId130"/>
  </p:notesMasterIdLst>
  <p:handoutMasterIdLst>
    <p:handoutMasterId r:id="rId131"/>
  </p:handoutMasterIdLst>
  <p:sldIdLst>
    <p:sldId id="304" r:id="rId4"/>
    <p:sldId id="305" r:id="rId5"/>
    <p:sldId id="517" r:id="rId6"/>
    <p:sldId id="564" r:id="rId7"/>
    <p:sldId id="870" r:id="rId8"/>
    <p:sldId id="871" r:id="rId9"/>
    <p:sldId id="872" r:id="rId10"/>
    <p:sldId id="873" r:id="rId11"/>
    <p:sldId id="874" r:id="rId12"/>
    <p:sldId id="875" r:id="rId13"/>
    <p:sldId id="876" r:id="rId14"/>
    <p:sldId id="877" r:id="rId15"/>
    <p:sldId id="878" r:id="rId16"/>
    <p:sldId id="879" r:id="rId17"/>
    <p:sldId id="880" r:id="rId18"/>
    <p:sldId id="881" r:id="rId19"/>
    <p:sldId id="882" r:id="rId20"/>
    <p:sldId id="883" r:id="rId21"/>
    <p:sldId id="884" r:id="rId22"/>
    <p:sldId id="885" r:id="rId23"/>
    <p:sldId id="886" r:id="rId24"/>
    <p:sldId id="887" r:id="rId25"/>
    <p:sldId id="888" r:id="rId26"/>
    <p:sldId id="889" r:id="rId27"/>
    <p:sldId id="890" r:id="rId28"/>
    <p:sldId id="891" r:id="rId29"/>
    <p:sldId id="892" r:id="rId30"/>
    <p:sldId id="893" r:id="rId31"/>
    <p:sldId id="894" r:id="rId32"/>
    <p:sldId id="895" r:id="rId33"/>
    <p:sldId id="896" r:id="rId34"/>
    <p:sldId id="897" r:id="rId35"/>
    <p:sldId id="898" r:id="rId36"/>
    <p:sldId id="899" r:id="rId37"/>
    <p:sldId id="900" r:id="rId38"/>
    <p:sldId id="901" r:id="rId39"/>
    <p:sldId id="902" r:id="rId40"/>
    <p:sldId id="903" r:id="rId41"/>
    <p:sldId id="904" r:id="rId42"/>
    <p:sldId id="905" r:id="rId43"/>
    <p:sldId id="906" r:id="rId44"/>
    <p:sldId id="907" r:id="rId45"/>
    <p:sldId id="908" r:id="rId46"/>
    <p:sldId id="909" r:id="rId47"/>
    <p:sldId id="351" r:id="rId48"/>
    <p:sldId id="587" r:id="rId49"/>
    <p:sldId id="855" r:id="rId50"/>
    <p:sldId id="655" r:id="rId51"/>
    <p:sldId id="586" r:id="rId52"/>
    <p:sldId id="654" r:id="rId53"/>
    <p:sldId id="585" r:id="rId54"/>
    <p:sldId id="794" r:id="rId55"/>
    <p:sldId id="796" r:id="rId56"/>
    <p:sldId id="797" r:id="rId57"/>
    <p:sldId id="856" r:id="rId58"/>
    <p:sldId id="799" r:id="rId59"/>
    <p:sldId id="811" r:id="rId60"/>
    <p:sldId id="812" r:id="rId61"/>
    <p:sldId id="813" r:id="rId62"/>
    <p:sldId id="817" r:id="rId63"/>
    <p:sldId id="864" r:id="rId64"/>
    <p:sldId id="865" r:id="rId65"/>
    <p:sldId id="866" r:id="rId66"/>
    <p:sldId id="867" r:id="rId67"/>
    <p:sldId id="868" r:id="rId68"/>
    <p:sldId id="869" r:id="rId69"/>
    <p:sldId id="910" r:id="rId70"/>
    <p:sldId id="911" r:id="rId71"/>
    <p:sldId id="912" r:id="rId72"/>
    <p:sldId id="913" r:id="rId73"/>
    <p:sldId id="915" r:id="rId74"/>
    <p:sldId id="916" r:id="rId75"/>
    <p:sldId id="917" r:id="rId76"/>
    <p:sldId id="918" r:id="rId77"/>
    <p:sldId id="919" r:id="rId78"/>
    <p:sldId id="920" r:id="rId79"/>
    <p:sldId id="921" r:id="rId80"/>
    <p:sldId id="922" r:id="rId81"/>
    <p:sldId id="592" r:id="rId82"/>
    <p:sldId id="593" r:id="rId83"/>
    <p:sldId id="603" r:id="rId84"/>
    <p:sldId id="604" r:id="rId85"/>
    <p:sldId id="598" r:id="rId86"/>
    <p:sldId id="800" r:id="rId87"/>
    <p:sldId id="923" r:id="rId88"/>
    <p:sldId id="924" r:id="rId89"/>
    <p:sldId id="925" r:id="rId90"/>
    <p:sldId id="926" r:id="rId91"/>
    <p:sldId id="927" r:id="rId92"/>
    <p:sldId id="928" r:id="rId93"/>
    <p:sldId id="933" r:id="rId94"/>
    <p:sldId id="929" r:id="rId95"/>
    <p:sldId id="945" r:id="rId96"/>
    <p:sldId id="930" r:id="rId97"/>
    <p:sldId id="931" r:id="rId98"/>
    <p:sldId id="932" r:id="rId99"/>
    <p:sldId id="934" r:id="rId100"/>
    <p:sldId id="935" r:id="rId101"/>
    <p:sldId id="936" r:id="rId102"/>
    <p:sldId id="352" r:id="rId103"/>
    <p:sldId id="862" r:id="rId104"/>
    <p:sldId id="863" r:id="rId105"/>
    <p:sldId id="937" r:id="rId106"/>
    <p:sldId id="938" r:id="rId107"/>
    <p:sldId id="939" r:id="rId108"/>
    <p:sldId id="940" r:id="rId109"/>
    <p:sldId id="941" r:id="rId110"/>
    <p:sldId id="942" r:id="rId111"/>
    <p:sldId id="943" r:id="rId112"/>
    <p:sldId id="944" r:id="rId113"/>
    <p:sldId id="445" r:id="rId114"/>
    <p:sldId id="616" r:id="rId115"/>
    <p:sldId id="617" r:id="rId116"/>
    <p:sldId id="823" r:id="rId117"/>
    <p:sldId id="618" r:id="rId118"/>
    <p:sldId id="619" r:id="rId119"/>
    <p:sldId id="649" r:id="rId120"/>
    <p:sldId id="620" r:id="rId121"/>
    <p:sldId id="621" r:id="rId122"/>
    <p:sldId id="622" r:id="rId123"/>
    <p:sldId id="807" r:id="rId124"/>
    <p:sldId id="808" r:id="rId125"/>
    <p:sldId id="809" r:id="rId126"/>
    <p:sldId id="810" r:id="rId127"/>
    <p:sldId id="392" r:id="rId128"/>
    <p:sldId id="306" r:id="rId1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5016" autoAdjust="0"/>
    <p:restoredTop sz="92906" autoAdjust="0"/>
  </p:normalViewPr>
  <p:slideViewPr>
    <p:cSldViewPr>
      <p:cViewPr>
        <p:scale>
          <a:sx n="70" d="100"/>
          <a:sy n="70" d="100"/>
        </p:scale>
        <p:origin x="-1812" y="-210"/>
      </p:cViewPr>
      <p:guideLst>
        <p:guide orient="horz" pos="2160"/>
        <p:guide pos="2880"/>
      </p:guideLst>
    </p:cSldViewPr>
  </p:slideViewPr>
  <p:outlineViewPr>
    <p:cViewPr>
      <p:scale>
        <a:sx n="33" d="100"/>
        <a:sy n="33" d="100"/>
      </p:scale>
      <p:origin x="0" y="1644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13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handoutMaster" Target="handoutMasters/handout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0"/>
          <c:showCatName val="0"/>
          <c:showSerName val="0"/>
          <c:showPercent val="0"/>
          <c:showBubbleSize val="0"/>
        </c:dLbls>
        <c:gapWidth val="150"/>
        <c:shape val="box"/>
        <c:axId val="84232448"/>
        <c:axId val="84619648"/>
        <c:axId val="0"/>
      </c:bar3DChart>
      <c:catAx>
        <c:axId val="84232448"/>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r>
                  <a:rPr lang="en-US" sz="900" b="0">
                    <a:latin typeface="+mn-lt"/>
                  </a:rPr>
                  <a:t> në milionë lekë</a:t>
                </a:r>
              </a:p>
            </c:rich>
          </c:tx>
          <c:layout>
            <c:manualLayout>
              <c:xMode val="edge"/>
              <c:yMode val="edge"/>
              <c:x val="0"/>
              <c:y val="8.2546735229524895E-2"/>
            </c:manualLayout>
          </c:layout>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4619648"/>
        <c:crosses val="autoZero"/>
        <c:auto val="1"/>
        <c:lblAlgn val="ctr"/>
        <c:lblOffset val="100"/>
        <c:noMultiLvlLbl val="0"/>
      </c:catAx>
      <c:valAx>
        <c:axId val="84619648"/>
        <c:scaling>
          <c:orientation val="minMax"/>
          <c:min val="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4232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0"/>
          <c:showCatName val="0"/>
          <c:showSerName val="0"/>
          <c:showPercent val="0"/>
          <c:showBubbleSize val="0"/>
        </c:dLbls>
        <c:gapWidth val="150"/>
        <c:shape val="box"/>
        <c:axId val="85149184"/>
        <c:axId val="85151104"/>
        <c:axId val="0"/>
      </c:bar3DChart>
      <c:catAx>
        <c:axId val="85149184"/>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r>
                  <a:rPr lang="en-US" sz="900" b="0">
                    <a:latin typeface="+mn-lt"/>
                  </a:rPr>
                  <a:t> në milionë lekë</a:t>
                </a:r>
              </a:p>
            </c:rich>
          </c:tx>
          <c:layout>
            <c:manualLayout>
              <c:xMode val="edge"/>
              <c:yMode val="edge"/>
              <c:x val="0"/>
              <c:y val="8.2546735229524895E-2"/>
            </c:manualLayout>
          </c:layout>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5151104"/>
        <c:crosses val="autoZero"/>
        <c:auto val="1"/>
        <c:lblAlgn val="ctr"/>
        <c:lblOffset val="100"/>
        <c:noMultiLvlLbl val="0"/>
      </c:catAx>
      <c:valAx>
        <c:axId val="85151104"/>
        <c:scaling>
          <c:orientation val="minMax"/>
          <c:min val="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5149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0"/>
          <c:showCatName val="0"/>
          <c:showSerName val="0"/>
          <c:showPercent val="0"/>
          <c:showBubbleSize val="0"/>
        </c:dLbls>
        <c:gapWidth val="150"/>
        <c:shape val="box"/>
        <c:axId val="85107072"/>
        <c:axId val="85108992"/>
        <c:axId val="0"/>
      </c:bar3DChart>
      <c:catAx>
        <c:axId val="8510707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r>
                  <a:rPr lang="en-US" sz="900" b="0">
                    <a:latin typeface="+mn-lt"/>
                  </a:rPr>
                  <a:t> në milionë lekë</a:t>
                </a:r>
              </a:p>
            </c:rich>
          </c:tx>
          <c:layout>
            <c:manualLayout>
              <c:xMode val="edge"/>
              <c:yMode val="edge"/>
              <c:x val="0"/>
              <c:y val="8.2546735229524895E-2"/>
            </c:manualLayout>
          </c:layout>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5108992"/>
        <c:crosses val="autoZero"/>
        <c:auto val="1"/>
        <c:lblAlgn val="ctr"/>
        <c:lblOffset val="100"/>
        <c:noMultiLvlLbl val="0"/>
      </c:catAx>
      <c:valAx>
        <c:axId val="85108992"/>
        <c:scaling>
          <c:orientation val="minMax"/>
          <c:min val="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5107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vepra penale</c:v>
                </c:pt>
              </c:strCache>
            </c:strRef>
          </c:tx>
          <c:invertIfNegative val="0"/>
          <c:cat>
            <c:strRef>
              <c:f>Sheet1!$A$2:$A$4</c:f>
              <c:strCache>
                <c:ptCount val="3"/>
                <c:pt idx="0">
                  <c:v>viti 2023</c:v>
                </c:pt>
                <c:pt idx="1">
                  <c:v>viti 2024</c:v>
                </c:pt>
                <c:pt idx="2">
                  <c:v>Viti 2025</c:v>
                </c:pt>
              </c:strCache>
            </c:strRef>
          </c:cat>
          <c:val>
            <c:numRef>
              <c:f>Sheet1!$B$2:$B$4</c:f>
              <c:numCache>
                <c:formatCode>General</c:formatCode>
                <c:ptCount val="3"/>
                <c:pt idx="0">
                  <c:v>30</c:v>
                </c:pt>
                <c:pt idx="1">
                  <c:v>2</c:v>
                </c:pt>
                <c:pt idx="2">
                  <c:v>29</c:v>
                </c:pt>
              </c:numCache>
            </c:numRef>
          </c:val>
          <c:extLst xmlns:c16r2="http://schemas.microsoft.com/office/drawing/2015/06/chart">
            <c:ext xmlns:c16="http://schemas.microsoft.com/office/drawing/2014/chart" uri="{C3380CC4-5D6E-409C-BE32-E72D297353CC}">
              <c16:uniqueId val="{00000000-4457-408E-987A-C982C692A667}"/>
            </c:ext>
          </c:extLst>
        </c:ser>
        <c:ser>
          <c:idx val="1"/>
          <c:order val="1"/>
          <c:tx>
            <c:strRef>
              <c:f>Sheet1!$C$1</c:f>
              <c:strCache>
                <c:ptCount val="1"/>
                <c:pt idx="0">
                  <c:v>zbuluar </c:v>
                </c:pt>
              </c:strCache>
            </c:strRef>
          </c:tx>
          <c:invertIfNegative val="0"/>
          <c:cat>
            <c:strRef>
              <c:f>Sheet1!$A$2:$A$4</c:f>
              <c:strCache>
                <c:ptCount val="3"/>
                <c:pt idx="0">
                  <c:v>viti 2023</c:v>
                </c:pt>
                <c:pt idx="1">
                  <c:v>viti 2024</c:v>
                </c:pt>
                <c:pt idx="2">
                  <c:v>Viti 2025</c:v>
                </c:pt>
              </c:strCache>
            </c:strRef>
          </c:cat>
          <c:val>
            <c:numRef>
              <c:f>Sheet1!$C$2:$C$4</c:f>
              <c:numCache>
                <c:formatCode>General</c:formatCode>
                <c:ptCount val="3"/>
                <c:pt idx="0">
                  <c:v>17</c:v>
                </c:pt>
                <c:pt idx="1">
                  <c:v>2</c:v>
                </c:pt>
                <c:pt idx="2">
                  <c:v>19</c:v>
                </c:pt>
              </c:numCache>
            </c:numRef>
          </c:val>
          <c:extLst xmlns:c16r2="http://schemas.microsoft.com/office/drawing/2015/06/chart">
            <c:ext xmlns:c16="http://schemas.microsoft.com/office/drawing/2014/chart" uri="{C3380CC4-5D6E-409C-BE32-E72D297353CC}">
              <c16:uniqueId val="{00000001-4457-408E-987A-C982C692A667}"/>
            </c:ext>
          </c:extLst>
        </c:ser>
        <c:ser>
          <c:idx val="2"/>
          <c:order val="2"/>
          <c:tx>
            <c:strRef>
              <c:f>Sheet1!$D$1</c:f>
              <c:strCache>
                <c:ptCount val="1"/>
                <c:pt idx="0">
                  <c:v>autorë</c:v>
                </c:pt>
              </c:strCache>
            </c:strRef>
          </c:tx>
          <c:invertIfNegative val="0"/>
          <c:cat>
            <c:strRef>
              <c:f>Sheet1!$A$2:$A$4</c:f>
              <c:strCache>
                <c:ptCount val="3"/>
                <c:pt idx="0">
                  <c:v>viti 2023</c:v>
                </c:pt>
                <c:pt idx="1">
                  <c:v>viti 2024</c:v>
                </c:pt>
                <c:pt idx="2">
                  <c:v>Viti 2025</c:v>
                </c:pt>
              </c:strCache>
            </c:strRef>
          </c:cat>
          <c:val>
            <c:numRef>
              <c:f>Sheet1!$D$2:$D$4</c:f>
              <c:numCache>
                <c:formatCode>General</c:formatCode>
                <c:ptCount val="3"/>
                <c:pt idx="0">
                  <c:v>30</c:v>
                </c:pt>
                <c:pt idx="1">
                  <c:v>4</c:v>
                </c:pt>
                <c:pt idx="2">
                  <c:v>32</c:v>
                </c:pt>
              </c:numCache>
            </c:numRef>
          </c:val>
          <c:extLst xmlns:c16r2="http://schemas.microsoft.com/office/drawing/2015/06/chart">
            <c:ext xmlns:c16="http://schemas.microsoft.com/office/drawing/2014/chart" uri="{C3380CC4-5D6E-409C-BE32-E72D297353CC}">
              <c16:uniqueId val="{00000002-4457-408E-987A-C982C692A667}"/>
            </c:ext>
          </c:extLst>
        </c:ser>
        <c:ser>
          <c:idx val="3"/>
          <c:order val="3"/>
          <c:tx>
            <c:strRef>
              <c:f>Sheet1!$E$1</c:f>
              <c:strCache>
                <c:ptCount val="1"/>
                <c:pt idx="0">
                  <c:v>arrestuar</c:v>
                </c:pt>
              </c:strCache>
            </c:strRef>
          </c:tx>
          <c:invertIfNegative val="0"/>
          <c:cat>
            <c:strRef>
              <c:f>Sheet1!$A$2:$A$4</c:f>
              <c:strCache>
                <c:ptCount val="3"/>
                <c:pt idx="0">
                  <c:v>viti 2023</c:v>
                </c:pt>
                <c:pt idx="1">
                  <c:v>viti 2024</c:v>
                </c:pt>
                <c:pt idx="2">
                  <c:v>Viti 2025</c:v>
                </c:pt>
              </c:strCache>
            </c:strRef>
          </c:cat>
          <c:val>
            <c:numRef>
              <c:f>Sheet1!$E$2:$E$4</c:f>
              <c:numCache>
                <c:formatCode>General</c:formatCode>
                <c:ptCount val="3"/>
                <c:pt idx="0">
                  <c:v>12</c:v>
                </c:pt>
                <c:pt idx="1">
                  <c:v>1</c:v>
                </c:pt>
                <c:pt idx="2">
                  <c:v>15</c:v>
                </c:pt>
              </c:numCache>
            </c:numRef>
          </c:val>
          <c:extLst xmlns:c16r2="http://schemas.microsoft.com/office/drawing/2015/06/chart">
            <c:ext xmlns:c16="http://schemas.microsoft.com/office/drawing/2014/chart" uri="{C3380CC4-5D6E-409C-BE32-E72D297353CC}">
              <c16:uniqueId val="{00000003-4457-408E-987A-C982C692A667}"/>
            </c:ext>
          </c:extLst>
        </c:ser>
        <c:ser>
          <c:idx val="4"/>
          <c:order val="4"/>
          <c:tx>
            <c:strRef>
              <c:f>Sheet1!$F$1</c:f>
              <c:strCache>
                <c:ptCount val="1"/>
                <c:pt idx="0">
                  <c:v>gjendje të lirë</c:v>
                </c:pt>
              </c:strCache>
            </c:strRef>
          </c:tx>
          <c:invertIfNegative val="0"/>
          <c:cat>
            <c:strRef>
              <c:f>Sheet1!$A$2:$A$4</c:f>
              <c:strCache>
                <c:ptCount val="3"/>
                <c:pt idx="0">
                  <c:v>viti 2023</c:v>
                </c:pt>
                <c:pt idx="1">
                  <c:v>viti 2024</c:v>
                </c:pt>
                <c:pt idx="2">
                  <c:v>Viti 2025</c:v>
                </c:pt>
              </c:strCache>
            </c:strRef>
          </c:cat>
          <c:val>
            <c:numRef>
              <c:f>Sheet1!$F$2:$F$4</c:f>
              <c:numCache>
                <c:formatCode>General</c:formatCode>
                <c:ptCount val="3"/>
                <c:pt idx="0">
                  <c:v>10</c:v>
                </c:pt>
                <c:pt idx="1">
                  <c:v>7</c:v>
                </c:pt>
                <c:pt idx="2">
                  <c:v>10</c:v>
                </c:pt>
              </c:numCache>
            </c:numRef>
          </c:val>
          <c:extLst xmlns:c16r2="http://schemas.microsoft.com/office/drawing/2015/06/chart">
            <c:ext xmlns:c16="http://schemas.microsoft.com/office/drawing/2014/chart" uri="{C3380CC4-5D6E-409C-BE32-E72D297353CC}">
              <c16:uniqueId val="{00000004-4457-408E-987A-C982C692A667}"/>
            </c:ext>
          </c:extLst>
        </c:ser>
        <c:ser>
          <c:idx val="5"/>
          <c:order val="5"/>
          <c:tx>
            <c:strRef>
              <c:f>Sheet1!$G$1</c:f>
              <c:strCache>
                <c:ptCount val="1"/>
                <c:pt idx="0">
                  <c:v>shpallur në kërkim</c:v>
                </c:pt>
              </c:strCache>
            </c:strRef>
          </c:tx>
          <c:invertIfNegative val="0"/>
          <c:cat>
            <c:strRef>
              <c:f>Sheet1!$A$2:$A$4</c:f>
              <c:strCache>
                <c:ptCount val="3"/>
                <c:pt idx="0">
                  <c:v>viti 2023</c:v>
                </c:pt>
                <c:pt idx="1">
                  <c:v>viti 2024</c:v>
                </c:pt>
                <c:pt idx="2">
                  <c:v>Viti 2025</c:v>
                </c:pt>
              </c:strCache>
            </c:strRef>
          </c:cat>
          <c:val>
            <c:numRef>
              <c:f>Sheet1!$G$2:$G$4</c:f>
              <c:numCache>
                <c:formatCode>General</c:formatCode>
                <c:ptCount val="3"/>
                <c:pt idx="0">
                  <c:v>8</c:v>
                </c:pt>
                <c:pt idx="1">
                  <c:v>0</c:v>
                </c:pt>
                <c:pt idx="2">
                  <c:v>6</c:v>
                </c:pt>
              </c:numCache>
            </c:numRef>
          </c:val>
          <c:extLst xmlns:c16r2="http://schemas.microsoft.com/office/drawing/2015/06/chart">
            <c:ext xmlns:c16="http://schemas.microsoft.com/office/drawing/2014/chart" uri="{C3380CC4-5D6E-409C-BE32-E72D297353CC}">
              <c16:uniqueId val="{00000005-4457-408E-987A-C982C692A667}"/>
            </c:ext>
          </c:extLst>
        </c:ser>
        <c:dLbls>
          <c:showLegendKey val="0"/>
          <c:showVal val="0"/>
          <c:showCatName val="0"/>
          <c:showSerName val="0"/>
          <c:showPercent val="0"/>
          <c:showBubbleSize val="0"/>
        </c:dLbls>
        <c:gapWidth val="150"/>
        <c:shape val="box"/>
        <c:axId val="104311808"/>
        <c:axId val="104313600"/>
        <c:axId val="0"/>
      </c:bar3DChart>
      <c:catAx>
        <c:axId val="104311808"/>
        <c:scaling>
          <c:orientation val="minMax"/>
        </c:scaling>
        <c:delete val="0"/>
        <c:axPos val="b"/>
        <c:numFmt formatCode="General" sourceLinked="0"/>
        <c:majorTickMark val="none"/>
        <c:minorTickMark val="none"/>
        <c:tickLblPos val="nextTo"/>
        <c:crossAx val="104313600"/>
        <c:crosses val="autoZero"/>
        <c:auto val="1"/>
        <c:lblAlgn val="ctr"/>
        <c:lblOffset val="100"/>
        <c:noMultiLvlLbl val="0"/>
      </c:catAx>
      <c:valAx>
        <c:axId val="104313600"/>
        <c:scaling>
          <c:orientation val="minMax"/>
        </c:scaling>
        <c:delete val="1"/>
        <c:axPos val="l"/>
        <c:majorGridlines/>
        <c:numFmt formatCode="General" sourceLinked="1"/>
        <c:majorTickMark val="none"/>
        <c:minorTickMark val="none"/>
        <c:tickLblPos val="nextTo"/>
        <c:crossAx val="104311808"/>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ambjente</c:v>
                </c:pt>
              </c:strCache>
            </c:strRef>
          </c:tx>
          <c:invertIfNegative val="0"/>
          <c:dLbls>
            <c:dLbl>
              <c:idx val="1"/>
              <c:layout>
                <c:manualLayout>
                  <c:x val="1.0548523206750978E-2"/>
                  <c:y val="-1.23456790123457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874-4484-B4CD-1876DCD9313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viti 2023</c:v>
                </c:pt>
                <c:pt idx="1">
                  <c:v>viti 2024</c:v>
                </c:pt>
                <c:pt idx="2">
                  <c:v>viti 2025</c:v>
                </c:pt>
              </c:strCache>
            </c:strRef>
          </c:cat>
          <c:val>
            <c:numRef>
              <c:f>Sheet1!$B$2:$B$4</c:f>
              <c:numCache>
                <c:formatCode>General</c:formatCode>
                <c:ptCount val="3"/>
                <c:pt idx="0">
                  <c:v>107</c:v>
                </c:pt>
                <c:pt idx="1">
                  <c:v>2</c:v>
                </c:pt>
                <c:pt idx="2">
                  <c:v>29</c:v>
                </c:pt>
              </c:numCache>
            </c:numRef>
          </c:val>
          <c:extLst xmlns:c16r2="http://schemas.microsoft.com/office/drawing/2015/06/chart">
            <c:ext xmlns:c16="http://schemas.microsoft.com/office/drawing/2014/chart" uri="{C3380CC4-5D6E-409C-BE32-E72D297353CC}">
              <c16:uniqueId val="{00000000-E630-471D-86F6-8ED3AE2BD366}"/>
            </c:ext>
          </c:extLst>
        </c:ser>
        <c:ser>
          <c:idx val="1"/>
          <c:order val="1"/>
          <c:tx>
            <c:strRef>
              <c:f>Sheet1!$C$1</c:f>
              <c:strCache>
                <c:ptCount val="1"/>
                <c:pt idx="0">
                  <c:v>ambj të hapura</c:v>
                </c:pt>
              </c:strCache>
            </c:strRef>
          </c:tx>
          <c:invertIfNegative val="0"/>
          <c:dLbls>
            <c:dLbl>
              <c:idx val="0"/>
              <c:layout>
                <c:manualLayout>
                  <c:x val="1.2658227848101266E-2"/>
                  <c:y val="-9.259259259259265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74-4484-B4CD-1876DCD93130}"/>
                </c:ext>
              </c:extLst>
            </c:dLbl>
            <c:dLbl>
              <c:idx val="1"/>
              <c:layout>
                <c:manualLayout>
                  <c:x val="1.0548523206750978E-2"/>
                  <c:y val="-3.0864197530864764E-3"/>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7.041147546430114E-2"/>
                      <c:h val="9.5601973364440554E-2"/>
                    </c:manualLayout>
                  </c15:layout>
                </c:ext>
                <c:ext xmlns:c16="http://schemas.microsoft.com/office/drawing/2014/chart" uri="{C3380CC4-5D6E-409C-BE32-E72D297353CC}">
                  <c16:uniqueId val="{00000005-E874-4484-B4CD-1876DCD9313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viti 2023</c:v>
                </c:pt>
                <c:pt idx="1">
                  <c:v>viti 2024</c:v>
                </c:pt>
                <c:pt idx="2">
                  <c:v>viti 2025</c:v>
                </c:pt>
              </c:strCache>
            </c:strRef>
          </c:cat>
          <c:val>
            <c:numRef>
              <c:f>Sheet1!$C$2:$C$4</c:f>
              <c:numCache>
                <c:formatCode>General</c:formatCode>
                <c:ptCount val="3"/>
                <c:pt idx="0">
                  <c:v>103</c:v>
                </c:pt>
                <c:pt idx="1">
                  <c:v>1</c:v>
                </c:pt>
                <c:pt idx="2">
                  <c:v>28</c:v>
                </c:pt>
              </c:numCache>
            </c:numRef>
          </c:val>
          <c:extLst xmlns:c16r2="http://schemas.microsoft.com/office/drawing/2015/06/chart">
            <c:ext xmlns:c16="http://schemas.microsoft.com/office/drawing/2014/chart" uri="{C3380CC4-5D6E-409C-BE32-E72D297353CC}">
              <c16:uniqueId val="{00000001-E630-471D-86F6-8ED3AE2BD366}"/>
            </c:ext>
          </c:extLst>
        </c:ser>
        <c:ser>
          <c:idx val="2"/>
          <c:order val="2"/>
          <c:tx>
            <c:strRef>
              <c:f>Sheet1!$D$1</c:f>
              <c:strCache>
                <c:ptCount val="1"/>
                <c:pt idx="0">
                  <c:v>ambj të mbyllura</c:v>
                </c:pt>
              </c:strCache>
            </c:strRef>
          </c:tx>
          <c:invertIfNegative val="0"/>
          <c:dLbls>
            <c:dLbl>
              <c:idx val="0"/>
              <c:layout>
                <c:manualLayout>
                  <c:x val="1.6877637130801686E-2"/>
                  <c:y val="-2.469135802469147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874-4484-B4CD-1876DCD93130}"/>
                </c:ext>
              </c:extLst>
            </c:dLbl>
            <c:dLbl>
              <c:idx val="1"/>
              <c:layout>
                <c:manualLayout>
                  <c:x val="2.1097046413502109E-2"/>
                  <c:y val="-2.777777777777777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874-4484-B4CD-1876DCD9313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viti 2023</c:v>
                </c:pt>
                <c:pt idx="1">
                  <c:v>viti 2024</c:v>
                </c:pt>
                <c:pt idx="2">
                  <c:v>viti 2025</c:v>
                </c:pt>
              </c:strCache>
            </c:strRef>
          </c:cat>
          <c:val>
            <c:numRef>
              <c:f>Sheet1!$D$2:$D$4</c:f>
              <c:numCache>
                <c:formatCode>General</c:formatCode>
                <c:ptCount val="3"/>
                <c:pt idx="0">
                  <c:v>4</c:v>
                </c:pt>
                <c:pt idx="1">
                  <c:v>0</c:v>
                </c:pt>
                <c:pt idx="2">
                  <c:v>1</c:v>
                </c:pt>
              </c:numCache>
            </c:numRef>
          </c:val>
          <c:extLst xmlns:c16r2="http://schemas.microsoft.com/office/drawing/2015/06/chart">
            <c:ext xmlns:c16="http://schemas.microsoft.com/office/drawing/2014/chart" uri="{C3380CC4-5D6E-409C-BE32-E72D297353CC}">
              <c16:uniqueId val="{00000002-E630-471D-86F6-8ED3AE2BD366}"/>
            </c:ext>
          </c:extLst>
        </c:ser>
        <c:ser>
          <c:idx val="3"/>
          <c:order val="3"/>
          <c:tx>
            <c:strRef>
              <c:f>Sheet1!$E$1</c:f>
              <c:strCache>
                <c:ptCount val="1"/>
                <c:pt idx="0">
                  <c:v>bimë të asgjesuara</c:v>
                </c:pt>
              </c:strCache>
            </c:strRef>
          </c:tx>
          <c:invertIfNegative val="0"/>
          <c:dLbls>
            <c:dLbl>
              <c:idx val="0"/>
              <c:layout>
                <c:manualLayout>
                  <c:x val="2.7426160337552744E-2"/>
                  <c:y val="-1.851851851851851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874-4484-B4CD-1876DCD93130}"/>
                </c:ext>
              </c:extLst>
            </c:dLbl>
            <c:dLbl>
              <c:idx val="1"/>
              <c:layout>
                <c:manualLayout>
                  <c:x val="3.5864978902953586E-2"/>
                  <c:y val="-2.160493827160493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874-4484-B4CD-1876DCD9313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viti 2023</c:v>
                </c:pt>
                <c:pt idx="1">
                  <c:v>viti 2024</c:v>
                </c:pt>
                <c:pt idx="2">
                  <c:v>viti 2025</c:v>
                </c:pt>
              </c:strCache>
            </c:strRef>
          </c:cat>
          <c:val>
            <c:numRef>
              <c:f>Sheet1!$E$2:$E$4</c:f>
              <c:numCache>
                <c:formatCode>General</c:formatCode>
                <c:ptCount val="3"/>
                <c:pt idx="0">
                  <c:v>11178</c:v>
                </c:pt>
                <c:pt idx="1">
                  <c:v>570</c:v>
                </c:pt>
                <c:pt idx="2">
                  <c:v>1405</c:v>
                </c:pt>
              </c:numCache>
            </c:numRef>
          </c:val>
          <c:extLst xmlns:c16r2="http://schemas.microsoft.com/office/drawing/2015/06/chart">
            <c:ext xmlns:c16="http://schemas.microsoft.com/office/drawing/2014/chart" uri="{C3380CC4-5D6E-409C-BE32-E72D297353CC}">
              <c16:uniqueId val="{00000003-E630-471D-86F6-8ED3AE2BD366}"/>
            </c:ext>
          </c:extLst>
        </c:ser>
        <c:dLbls>
          <c:showLegendKey val="0"/>
          <c:showVal val="1"/>
          <c:showCatName val="0"/>
          <c:showSerName val="0"/>
          <c:showPercent val="0"/>
          <c:showBubbleSize val="0"/>
        </c:dLbls>
        <c:gapWidth val="75"/>
        <c:shape val="pyramid"/>
        <c:axId val="104573952"/>
        <c:axId val="104600320"/>
        <c:axId val="0"/>
      </c:bar3DChart>
      <c:catAx>
        <c:axId val="104573952"/>
        <c:scaling>
          <c:orientation val="minMax"/>
        </c:scaling>
        <c:delete val="0"/>
        <c:axPos val="b"/>
        <c:numFmt formatCode="General" sourceLinked="0"/>
        <c:majorTickMark val="none"/>
        <c:minorTickMark val="none"/>
        <c:tickLblPos val="nextTo"/>
        <c:crossAx val="104600320"/>
        <c:crosses val="autoZero"/>
        <c:auto val="1"/>
        <c:lblAlgn val="ctr"/>
        <c:lblOffset val="100"/>
        <c:noMultiLvlLbl val="0"/>
      </c:catAx>
      <c:valAx>
        <c:axId val="104600320"/>
        <c:scaling>
          <c:orientation val="minMax"/>
        </c:scaling>
        <c:delete val="0"/>
        <c:axPos val="l"/>
        <c:numFmt formatCode="General" sourceLinked="1"/>
        <c:majorTickMark val="none"/>
        <c:minorTickMark val="none"/>
        <c:tickLblPos val="nextTo"/>
        <c:crossAx val="10457395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KRAT</a:t>
            </a:r>
          </a:p>
        </c:rich>
      </c:tx>
      <c:layout/>
      <c:overlay val="0"/>
      <c:spPr>
        <a:noFill/>
        <a:ln>
          <a:noFill/>
        </a:ln>
        <a:effectLst/>
      </c:spPr>
    </c:title>
    <c:autoTitleDeleted val="0"/>
    <c:plotArea>
      <c:layout>
        <c:manualLayout>
          <c:layoutTarget val="inner"/>
          <c:xMode val="edge"/>
          <c:yMode val="edge"/>
          <c:x val="5.3697998687664041E-2"/>
          <c:y val="0.153"/>
          <c:w val="0.64630200131233595"/>
          <c:h val="0.69191437007874013"/>
        </c:manualLayout>
      </c:layout>
      <c:barChart>
        <c:barDir val="col"/>
        <c:grouping val="clustered"/>
        <c:varyColors val="0"/>
        <c:ser>
          <c:idx val="0"/>
          <c:order val="0"/>
          <c:tx>
            <c:strRef>
              <c:f>Sheet1!$B$1</c:f>
              <c:strCache>
                <c:ptCount val="1"/>
                <c:pt idx="0">
                  <c:v>KRAT</c:v>
                </c:pt>
              </c:strCache>
            </c:strRef>
          </c:tx>
          <c:spPr>
            <a:solidFill>
              <a:schemeClr val="accent1"/>
            </a:solidFill>
            <a:ln>
              <a:noFill/>
            </a:ln>
            <a:effectLst/>
          </c:spPr>
          <c:invertIfNegative val="0"/>
          <c:cat>
            <c:strRef>
              <c:f>Sheet1!$A$2:$A$5</c:f>
              <c:strCache>
                <c:ptCount val="3"/>
                <c:pt idx="0">
                  <c:v>viti 2023</c:v>
                </c:pt>
                <c:pt idx="1">
                  <c:v>viti 2024</c:v>
                </c:pt>
                <c:pt idx="2">
                  <c:v>viti 2025</c:v>
                </c:pt>
              </c:strCache>
            </c:strRef>
          </c:cat>
          <c:val>
            <c:numRef>
              <c:f>Sheet1!$B$2:$B$5</c:f>
              <c:numCache>
                <c:formatCode>General</c:formatCode>
                <c:ptCount val="4"/>
                <c:pt idx="0">
                  <c:v>1</c:v>
                </c:pt>
                <c:pt idx="1">
                  <c:v>0</c:v>
                </c:pt>
                <c:pt idx="2">
                  <c:v>1</c:v>
                </c:pt>
              </c:numCache>
            </c:numRef>
          </c:val>
          <c:extLst xmlns:c16r2="http://schemas.microsoft.com/office/drawing/2015/06/chart">
            <c:ext xmlns:c16="http://schemas.microsoft.com/office/drawing/2014/chart" uri="{C3380CC4-5D6E-409C-BE32-E72D297353CC}">
              <c16:uniqueId val="{00000000-5257-41F9-9801-FDD15F53C612}"/>
            </c:ext>
          </c:extLst>
        </c:ser>
        <c:dLbls>
          <c:showLegendKey val="0"/>
          <c:showVal val="0"/>
          <c:showCatName val="0"/>
          <c:showSerName val="0"/>
          <c:showPercent val="0"/>
          <c:showBubbleSize val="0"/>
        </c:dLbls>
        <c:gapWidth val="219"/>
        <c:overlap val="-27"/>
        <c:axId val="104747008"/>
        <c:axId val="104748544"/>
      </c:barChart>
      <c:catAx>
        <c:axId val="10474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748544"/>
        <c:crosses val="autoZero"/>
        <c:auto val="1"/>
        <c:lblAlgn val="ctr"/>
        <c:lblOffset val="100"/>
        <c:noMultiLvlLbl val="0"/>
      </c:catAx>
      <c:valAx>
        <c:axId val="104748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7470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267200" y="-2895600"/>
          <a:ext cx="5105400" cy="36576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8522DE38-A845-4840-AEB9-0F8AE3DF9104}" type="datetimeFigureOut">
              <a:rPr lang="en-US" smtClean="0"/>
              <a:t>1/28/2026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A41F8406-B7F8-46F5-91A7-26131099D109}" type="slidenum">
              <a:rPr lang="en-US" smtClean="0"/>
              <a:t>‹#›</a:t>
            </a:fld>
            <a:endParaRPr lang="en-US"/>
          </a:p>
        </p:txBody>
      </p:sp>
    </p:spTree>
    <p:extLst>
      <p:ext uri="{BB962C8B-B14F-4D97-AF65-F5344CB8AC3E}">
        <p14:creationId xmlns:p14="http://schemas.microsoft.com/office/powerpoint/2010/main" val="158243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2724D644-7DE8-4FBB-9E68-4004D55F9ECF}" type="datetimeFigureOut">
              <a:rPr lang="en-US" smtClean="0"/>
              <a:t>1/28/2026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80453A29-6D70-4861-BE3A-413C23758922}" type="slidenum">
              <a:rPr lang="en-US" smtClean="0"/>
              <a:t>‹#›</a:t>
            </a:fld>
            <a:endParaRPr lang="en-US"/>
          </a:p>
        </p:txBody>
      </p:sp>
    </p:spTree>
    <p:extLst>
      <p:ext uri="{BB962C8B-B14F-4D97-AF65-F5344CB8AC3E}">
        <p14:creationId xmlns:p14="http://schemas.microsoft.com/office/powerpoint/2010/main" val="115320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B2EED867-F957-4C1A-985B-4D98E22135AA}" type="slidenum">
              <a:rPr lang="en-US" altLang="en-US" smtClean="0">
                <a:solidFill>
                  <a:srgbClr val="000000"/>
                </a:solidFill>
                <a:latin typeface="Calibri" pitchFamily="34" charset="0"/>
              </a:rPr>
              <a:pPr fontAlgn="base">
                <a:spcBef>
                  <a:spcPct val="0"/>
                </a:spcBef>
                <a:spcAft>
                  <a:spcPct val="0"/>
                </a:spcAft>
                <a:defRPr/>
              </a:pPr>
              <a:t>5</a:t>
            </a:fld>
            <a:endParaRPr lang="en-US" altLang="en-US" smtClean="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EE8B227B-7B1E-4BEB-9DBD-443C24C16BC9}" type="slidenum">
              <a:rPr lang="en-US" altLang="en-US" smtClean="0">
                <a:solidFill>
                  <a:srgbClr val="000000"/>
                </a:solidFill>
                <a:latin typeface="Calibri" pitchFamily="34" charset="0"/>
              </a:rPr>
              <a:pPr fontAlgn="base">
                <a:spcBef>
                  <a:spcPct val="0"/>
                </a:spcBef>
                <a:spcAft>
                  <a:spcPct val="0"/>
                </a:spcAft>
                <a:defRPr/>
              </a:pPr>
              <a:t>41</a:t>
            </a:fld>
            <a:endParaRPr lang="en-US" altLang="en-US" smtClean="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4DE48A22-0E8F-4A2D-AA2F-FB3392151868}" type="slidenum">
              <a:rPr lang="en-US" altLang="en-US" smtClean="0">
                <a:solidFill>
                  <a:srgbClr val="000000"/>
                </a:solidFill>
                <a:latin typeface="Calibri" pitchFamily="34" charset="0"/>
              </a:rPr>
              <a:pPr fontAlgn="base">
                <a:spcBef>
                  <a:spcPct val="0"/>
                </a:spcBef>
                <a:spcAft>
                  <a:spcPct val="0"/>
                </a:spcAft>
                <a:defRPr/>
              </a:pPr>
              <a:t>42</a:t>
            </a:fld>
            <a:endParaRPr lang="en-US" altLang="en-US" smtClean="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B0ED27E4-96FF-443E-83AD-9F4461B3525D}" type="slidenum">
              <a:rPr lang="en-US" smtClean="0">
                <a:solidFill>
                  <a:prstClr val="black"/>
                </a:solidFill>
              </a:rPr>
              <a:pPr>
                <a:defRPr/>
              </a:pPr>
              <a:t>43</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633F36D8-E28C-482B-AC33-FA2736174498}" type="slidenum">
              <a:rPr lang="en-US" altLang="en-US" smtClean="0">
                <a:solidFill>
                  <a:srgbClr val="000000"/>
                </a:solidFill>
                <a:latin typeface="Calibri" pitchFamily="34" charset="0"/>
              </a:rPr>
              <a:pPr fontAlgn="base">
                <a:spcBef>
                  <a:spcPct val="0"/>
                </a:spcBef>
                <a:spcAft>
                  <a:spcPct val="0"/>
                </a:spcAft>
                <a:defRPr/>
              </a:pPr>
              <a:t>44</a:t>
            </a:fld>
            <a:endParaRPr lang="en-US" altLang="en-US" smtClean="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88C6642C-71B7-4D21-B3DC-08AF16454F62}" type="slidenum">
              <a:rPr lang="en-US" altLang="en-US" smtClean="0">
                <a:latin typeface="Calibri" pitchFamily="34" charset="0"/>
              </a:rPr>
              <a:pPr fontAlgn="base">
                <a:spcBef>
                  <a:spcPct val="0"/>
                </a:spcBef>
                <a:spcAft>
                  <a:spcPct val="0"/>
                </a:spcAft>
                <a:defRPr/>
              </a:pPr>
              <a:t>68</a:t>
            </a:fld>
            <a:endParaRPr lang="en-US" alt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fld id="{81646516-3247-443D-B5B6-31BE31F54967}" type="slidenum">
              <a:rPr lang="en-US">
                <a:solidFill>
                  <a:prstClr val="black"/>
                </a:solidFill>
                <a:latin typeface="Calibri" pitchFamily="34" charset="0"/>
              </a:rPr>
              <a:pPr/>
              <a:t>85</a:t>
            </a:fld>
            <a:endParaRPr lang="en-US">
              <a:solidFill>
                <a:prstClr val="black"/>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fld id="{81646516-3247-443D-B5B6-31BE31F54967}" type="slidenum">
              <a:rPr lang="en-US">
                <a:solidFill>
                  <a:prstClr val="black"/>
                </a:solidFill>
                <a:latin typeface="Calibri" pitchFamily="34" charset="0"/>
              </a:rPr>
              <a:pPr/>
              <a:t>86</a:t>
            </a:fld>
            <a:endParaRPr lang="en-US">
              <a:solidFill>
                <a:prstClr val="black"/>
              </a:solidFill>
              <a:latin typeface="Calibri" pitchFamily="34" charset="0"/>
            </a:endParaRPr>
          </a:p>
        </p:txBody>
      </p:sp>
    </p:spTree>
    <p:extLst>
      <p:ext uri="{BB962C8B-B14F-4D97-AF65-F5344CB8AC3E}">
        <p14:creationId xmlns:p14="http://schemas.microsoft.com/office/powerpoint/2010/main" val="3382329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fld id="{81646516-3247-443D-B5B6-31BE31F54967}" type="slidenum">
              <a:rPr lang="en-US">
                <a:solidFill>
                  <a:prstClr val="black"/>
                </a:solidFill>
                <a:latin typeface="Calibri" pitchFamily="34" charset="0"/>
              </a:rPr>
              <a:pPr/>
              <a:t>94</a:t>
            </a:fld>
            <a:endParaRPr lang="en-US">
              <a:solidFill>
                <a:prstClr val="black"/>
              </a:solidFill>
              <a:latin typeface="Calibri" pitchFamily="34" charset="0"/>
            </a:endParaRPr>
          </a:p>
        </p:txBody>
      </p:sp>
    </p:spTree>
    <p:extLst>
      <p:ext uri="{BB962C8B-B14F-4D97-AF65-F5344CB8AC3E}">
        <p14:creationId xmlns:p14="http://schemas.microsoft.com/office/powerpoint/2010/main" val="3781680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fld id="{81646516-3247-443D-B5B6-31BE31F54967}" type="slidenum">
              <a:rPr lang="en-US">
                <a:solidFill>
                  <a:prstClr val="black"/>
                </a:solidFill>
                <a:latin typeface="Calibri" pitchFamily="34" charset="0"/>
              </a:rPr>
              <a:pPr/>
              <a:t>95</a:t>
            </a:fld>
            <a:endParaRPr lang="en-US">
              <a:solidFill>
                <a:prstClr val="black"/>
              </a:solidFill>
              <a:latin typeface="Calibri" pitchFamily="34" charset="0"/>
            </a:endParaRPr>
          </a:p>
        </p:txBody>
      </p:sp>
    </p:spTree>
    <p:extLst>
      <p:ext uri="{BB962C8B-B14F-4D97-AF65-F5344CB8AC3E}">
        <p14:creationId xmlns:p14="http://schemas.microsoft.com/office/powerpoint/2010/main" val="3781680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fld id="{81646516-3247-443D-B5B6-31BE31F54967}" type="slidenum">
              <a:rPr lang="en-US">
                <a:solidFill>
                  <a:prstClr val="black"/>
                </a:solidFill>
                <a:latin typeface="Calibri" pitchFamily="34" charset="0"/>
              </a:rPr>
              <a:pPr/>
              <a:t>97</a:t>
            </a:fld>
            <a:endParaRPr lang="en-US">
              <a:solidFill>
                <a:prstClr val="black"/>
              </a:solidFill>
              <a:latin typeface="Calibri" pitchFamily="34" charset="0"/>
            </a:endParaRPr>
          </a:p>
        </p:txBody>
      </p:sp>
    </p:spTree>
    <p:extLst>
      <p:ext uri="{BB962C8B-B14F-4D97-AF65-F5344CB8AC3E}">
        <p14:creationId xmlns:p14="http://schemas.microsoft.com/office/powerpoint/2010/main" val="79886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29F30F44-14EC-441F-8F7D-3A20D9AEB3EB}" type="slidenum">
              <a:rPr lang="en-US" altLang="en-US" smtClean="0">
                <a:latin typeface="Calibri" pitchFamily="34" charset="0"/>
              </a:rPr>
              <a:pPr fontAlgn="base">
                <a:spcBef>
                  <a:spcPct val="0"/>
                </a:spcBef>
                <a:spcAft>
                  <a:spcPct val="0"/>
                </a:spcAft>
                <a:defRPr/>
              </a:pPr>
              <a:t>23</a:t>
            </a:fld>
            <a:endParaRPr lang="en-US" alt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fld id="{81646516-3247-443D-B5B6-31BE31F54967}" type="slidenum">
              <a:rPr lang="en-US">
                <a:solidFill>
                  <a:prstClr val="black"/>
                </a:solidFill>
                <a:latin typeface="Calibri" pitchFamily="34" charset="0"/>
              </a:rPr>
              <a:pPr/>
              <a:t>98</a:t>
            </a:fld>
            <a:endParaRPr lang="en-US">
              <a:solidFill>
                <a:prstClr val="black"/>
              </a:solidFill>
              <a:latin typeface="Calibri" pitchFamily="34" charset="0"/>
            </a:endParaRPr>
          </a:p>
        </p:txBody>
      </p:sp>
    </p:spTree>
    <p:extLst>
      <p:ext uri="{BB962C8B-B14F-4D97-AF65-F5344CB8AC3E}">
        <p14:creationId xmlns:p14="http://schemas.microsoft.com/office/powerpoint/2010/main" val="2989671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fld id="{81646516-3247-443D-B5B6-31BE31F54967}" type="slidenum">
              <a:rPr lang="en-US">
                <a:solidFill>
                  <a:prstClr val="black"/>
                </a:solidFill>
                <a:latin typeface="Calibri" pitchFamily="34" charset="0"/>
              </a:rPr>
              <a:pPr/>
              <a:t>99</a:t>
            </a:fld>
            <a:endParaRPr lang="en-US">
              <a:solidFill>
                <a:prstClr val="black"/>
              </a:solidFill>
              <a:latin typeface="Calibri" pitchFamily="34" charset="0"/>
            </a:endParaRPr>
          </a:p>
        </p:txBody>
      </p:sp>
    </p:spTree>
    <p:extLst>
      <p:ext uri="{BB962C8B-B14F-4D97-AF65-F5344CB8AC3E}">
        <p14:creationId xmlns:p14="http://schemas.microsoft.com/office/powerpoint/2010/main" val="71463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9F0FF208-E85F-4F66-A80F-D3496976213E}" type="slidenum">
              <a:rPr lang="en-US" smtClean="0">
                <a:solidFill>
                  <a:prstClr val="black"/>
                </a:solidFill>
              </a:rPr>
              <a:pPr>
                <a:defRPr/>
              </a:pPr>
              <a:t>34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099F463F-DD22-4C21-8850-F9236869C60E}" type="slidenum">
              <a:rPr lang="en-US" smtClean="0">
                <a:solidFill>
                  <a:prstClr val="black"/>
                </a:solidFill>
              </a:rPr>
              <a:pPr>
                <a:defRPr/>
              </a:pPr>
              <a:t>35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9DDEE169-4741-4ED3-8F74-12F2E430D482}" type="slidenum">
              <a:rPr lang="en-US" smtClean="0">
                <a:solidFill>
                  <a:prstClr val="black"/>
                </a:solidFill>
              </a:rPr>
              <a:pPr>
                <a:defRPr/>
              </a:pPr>
              <a:t>36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6EFC8130-0198-4850-AD66-81A9EA3FE53A}" type="slidenum">
              <a:rPr lang="en-US" altLang="en-US" smtClean="0">
                <a:solidFill>
                  <a:srgbClr val="000000"/>
                </a:solidFill>
                <a:latin typeface="Calibri" pitchFamily="34" charset="0"/>
              </a:rPr>
              <a:pPr fontAlgn="base">
                <a:spcBef>
                  <a:spcPct val="0"/>
                </a:spcBef>
                <a:spcAft>
                  <a:spcPct val="0"/>
                </a:spcAft>
                <a:defRPr/>
              </a:pPr>
              <a:t>37</a:t>
            </a:fld>
            <a:endParaRPr lang="en-US" altLang="en-US" smtClean="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ABD9D161-50F3-4A15-A485-9B37CD658A20}" type="slidenum">
              <a:rPr lang="en-US" altLang="en-US" smtClean="0">
                <a:solidFill>
                  <a:srgbClr val="000000"/>
                </a:solidFill>
                <a:latin typeface="Calibri" pitchFamily="34" charset="0"/>
              </a:rPr>
              <a:pPr fontAlgn="base">
                <a:spcBef>
                  <a:spcPct val="0"/>
                </a:spcBef>
                <a:spcAft>
                  <a:spcPct val="0"/>
                </a:spcAft>
                <a:defRPr/>
              </a:pPr>
              <a:t>38</a:t>
            </a:fld>
            <a:endParaRPr lang="en-US" altLang="en-US" smtClean="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68A0586F-6512-4BA2-A392-BE264EA3E249}" type="slidenum">
              <a:rPr lang="en-US" altLang="en-US" smtClean="0">
                <a:solidFill>
                  <a:srgbClr val="000000"/>
                </a:solidFill>
                <a:latin typeface="Calibri" pitchFamily="34" charset="0"/>
              </a:rPr>
              <a:pPr fontAlgn="base">
                <a:spcBef>
                  <a:spcPct val="0"/>
                </a:spcBef>
                <a:spcAft>
                  <a:spcPct val="0"/>
                </a:spcAft>
                <a:defRPr/>
              </a:pPr>
              <a:t>39</a:t>
            </a:fld>
            <a:endParaRPr lang="en-US" altLang="en-US" smtClean="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193ADF32-3A88-410E-8E7F-62B9F47B467E}" type="slidenum">
              <a:rPr lang="en-US" altLang="en-US" smtClean="0">
                <a:solidFill>
                  <a:srgbClr val="000000"/>
                </a:solidFill>
                <a:latin typeface="Calibri" pitchFamily="34" charset="0"/>
              </a:rPr>
              <a:pPr fontAlgn="base">
                <a:spcBef>
                  <a:spcPct val="0"/>
                </a:spcBef>
                <a:spcAft>
                  <a:spcPct val="0"/>
                </a:spcAft>
                <a:defRPr/>
              </a:pPr>
              <a:t>40</a:t>
            </a:fld>
            <a:endParaRPr lang="en-US" altLang="en-US"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F4B24A64-87EA-4BA7-AA6E-C319C0BE1833}" type="datetime1">
              <a:rPr lang="en-US" smtClean="0"/>
              <a:t>1/28/2026</a:t>
            </a:fld>
            <a:endParaRPr lang="en-US"/>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endParaRPr lang="en-US"/>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E55A9-CC9C-44C3-883D-5A10E1DF0332}" type="datetime1">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2F6D093-B2D6-4941-9CD2-52B33DAC68A4}" type="datetime1">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6"/>
            <a:ext cx="601434"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7413344" y="2613787"/>
            <a:ext cx="48957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42126DA-37DA-4EC8-B2BB-94135D30A415}" type="datetime1">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CECF98-3DBA-4725-B643-F1E25461FB4E}" type="datetime1">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6000843-A272-45AB-9E41-7BEE3B408181}" type="datetime1">
              <a:rPr lang="en-US" smtClean="0"/>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7E6229D-98F3-4B33-8CA4-7352535CA55E}" type="datetime1">
              <a:rPr lang="en-US" smtClean="0"/>
              <a:t>1/28/2026</a:t>
            </a:fld>
            <a:endParaRPr lang="en-US"/>
          </a:p>
        </p:txBody>
      </p:sp>
      <p:sp>
        <p:nvSpPr>
          <p:cNvPr id="8" name="Footer Placeholder 7"/>
          <p:cNvSpPr>
            <a:spLocks noGrp="1"/>
          </p:cNvSpPr>
          <p:nvPr>
            <p:ph type="ftr" sz="quarter" idx="11"/>
          </p:nvPr>
        </p:nvSpPr>
        <p:spPr>
          <a:xfrm>
            <a:off x="420833" y="6391839"/>
            <a:ext cx="2733212" cy="304801"/>
          </a:xfrm>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6E9D386E-6D69-4AA9-A600-7B175A08AABD}" type="datetime1">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27959793-5260-4A2E-9878-A2F2156FCE30}" type="datetime1">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7" name="Rectangle 6"/>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216" y="2099733"/>
            <a:ext cx="6619244"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p:cNvSpPr>
            <a:spLocks noGrp="1"/>
          </p:cNvSpPr>
          <p:nvPr>
            <p:ph type="dt" sz="half" idx="10"/>
          </p:nvPr>
        </p:nvSpPr>
        <p:spPr bwMode="gray">
          <a:xfrm rot="5400000">
            <a:off x="7496175" y="1830388"/>
            <a:ext cx="990600" cy="228600"/>
          </a:xfrm>
        </p:spPr>
        <p:txBody>
          <a:bodyPr anchor="t"/>
          <a:lstStyle>
            <a:lvl1pPr algn="l">
              <a:defRPr b="0" i="0" smtClean="0">
                <a:solidFill>
                  <a:schemeClr val="bg1">
                    <a:alpha val="60000"/>
                  </a:schemeClr>
                </a:solidFill>
              </a:defRPr>
            </a:lvl1pPr>
          </a:lstStyle>
          <a:p>
            <a:pPr>
              <a:defRPr/>
            </a:pPr>
            <a:fld id="{48F39C88-2A3D-470F-A732-C19437BA3586}" type="datetime1">
              <a:rPr lang="en-US" smtClean="0">
                <a:solidFill>
                  <a:prstClr val="white">
                    <a:alpha val="60000"/>
                  </a:prstClr>
                </a:solidFill>
              </a:rPr>
              <a:t>1/28/2026</a:t>
            </a:fld>
            <a:endParaRPr lang="en-US">
              <a:solidFill>
                <a:prstClr val="white">
                  <a:alpha val="60000"/>
                </a:prstClr>
              </a:solidFill>
            </a:endParaRPr>
          </a:p>
        </p:txBody>
      </p:sp>
      <p:sp>
        <p:nvSpPr>
          <p:cNvPr id="9" name="Footer Placeholder 4"/>
          <p:cNvSpPr>
            <a:spLocks noGrp="1"/>
          </p:cNvSpPr>
          <p:nvPr>
            <p:ph type="ftr" sz="quarter" idx="11"/>
          </p:nvPr>
        </p:nvSpPr>
        <p:spPr bwMode="gray">
          <a:xfrm rot="5400000">
            <a:off x="6231731" y="3266282"/>
            <a:ext cx="3859213" cy="228600"/>
          </a:xfrm>
        </p:spPr>
        <p:txBody>
          <a:bodyPr/>
          <a:lstStyle>
            <a:lvl1pPr>
              <a:defRPr b="0" i="0">
                <a:solidFill>
                  <a:schemeClr val="bg1">
                    <a:alpha val="60000"/>
                  </a:schemeClr>
                </a:solidFill>
              </a:defRPr>
            </a:lvl1pPr>
          </a:lstStyle>
          <a:p>
            <a:pPr>
              <a:defRPr/>
            </a:pPr>
            <a:endParaRPr lang="en-US">
              <a:solidFill>
                <a:prstClr val="white">
                  <a:alpha val="6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9C48059E-6907-4BFF-841C-EDDA0743514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2240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00A0E77-AE50-401C-AAFC-CA9E58F2092D}" type="datetime1">
              <a:rPr lang="en-US" smtClean="0">
                <a:solidFill>
                  <a:srgbClr val="D4CEE4"/>
                </a:solidFill>
              </a:rPr>
              <a:t>1/28/2026</a:t>
            </a:fld>
            <a:endParaRPr lang="en-US">
              <a:solidFill>
                <a:srgbClr val="D4CEE4"/>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6" name="Slide Number Placeholder 5"/>
          <p:cNvSpPr>
            <a:spLocks noGrp="1"/>
          </p:cNvSpPr>
          <p:nvPr>
            <p:ph type="sldNum" sz="quarter" idx="12"/>
          </p:nvPr>
        </p:nvSpPr>
        <p:spPr/>
        <p:txBody>
          <a:bodyPr/>
          <a:lstStyle>
            <a:lvl1pPr>
              <a:defRPr/>
            </a:lvl1pPr>
          </a:lstStyle>
          <a:p>
            <a:pPr>
              <a:defRPr/>
            </a:pPr>
            <a:fld id="{51ACAA0A-A54D-4EAE-9F78-393AB960BCB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6093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45C72-B2E2-4A5D-B59C-81FB49A093DC}" type="datetime1">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7289800" y="401638"/>
              <a:ext cx="4478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noChangeArrowheads="1"/>
            </p:cNvSpPr>
            <p:nvPr/>
          </p:nvSpPr>
          <p:spPr bwMode="gray">
            <a:xfrm rot="-5400000">
              <a:off x="3787244" y="2801721"/>
              <a:ext cx="6053670" cy="1254558"/>
            </a:xfrm>
            <a:custGeom>
              <a:avLst/>
              <a:gdLst>
                <a:gd name="T0" fmla="*/ 0 w 10000"/>
                <a:gd name="T1" fmla="*/ 0 h 8000"/>
                <a:gd name="T2" fmla="*/ 10000 w 10000"/>
                <a:gd name="T3" fmla="*/ 8000 h 8000"/>
              </a:gdLst>
              <a:ahLst/>
              <a:cxnLst/>
              <a:rect l="T0" t="T1" r="T2" b="T3"/>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3" name="Freeform 5"/>
            <p:cNvSpPr>
              <a:spLocks noChangeArrowheads="1"/>
            </p:cNvSpPr>
            <p:nvPr/>
          </p:nvSpPr>
          <p:spPr bwMode="gray">
            <a:xfrm rot="-5677511">
              <a:off x="4698352" y="1826078"/>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5" name="Rectangle 14"/>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2677645"/>
            <a:ext cx="3263269" cy="2283824"/>
          </a:xfrm>
        </p:spPr>
        <p:txBody>
          <a:bodyP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p:cNvSpPr>
            <a:spLocks noGrp="1"/>
          </p:cNvSpPr>
          <p:nvPr>
            <p:ph type="dt" sz="half" idx="10"/>
          </p:nvPr>
        </p:nvSpPr>
        <p:spPr/>
        <p:txBody>
          <a:bodyPr/>
          <a:lstStyle>
            <a:lvl1pPr>
              <a:defRPr/>
            </a:lvl1pPr>
          </a:lstStyle>
          <a:p>
            <a:pPr>
              <a:defRPr/>
            </a:pPr>
            <a:fld id="{0BC94B96-516F-4005-B225-F55FBFA1F52D}" type="datetime1">
              <a:rPr lang="en-US" smtClean="0">
                <a:solidFill>
                  <a:srgbClr val="D4CEE4"/>
                </a:solidFill>
              </a:rPr>
              <a:t>1/28/2026</a:t>
            </a:fld>
            <a:endParaRPr lang="en-US">
              <a:solidFill>
                <a:srgbClr val="D4CEE4"/>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18" name="Slide Number Placeholder 5"/>
          <p:cNvSpPr>
            <a:spLocks noGrp="1"/>
          </p:cNvSpPr>
          <p:nvPr>
            <p:ph type="sldNum" sz="quarter" idx="12"/>
          </p:nvPr>
        </p:nvSpPr>
        <p:spPr/>
        <p:txBody>
          <a:bodyPr/>
          <a:lstStyle>
            <a:lvl1pPr>
              <a:defRPr/>
            </a:lvl1pPr>
          </a:lstStyle>
          <a:p>
            <a:pPr>
              <a:defRPr/>
            </a:pPr>
            <a:fld id="{24F1B9BF-E749-4695-B38D-9B9B66D0B37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50112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5204C8D-F82A-43A7-B4C9-3E3A0282F29A}" type="datetime1">
              <a:rPr lang="en-US" smtClean="0">
                <a:solidFill>
                  <a:srgbClr val="D4CEE4"/>
                </a:solidFill>
              </a:rPr>
              <a:t>1/28/2026</a:t>
            </a:fld>
            <a:endParaRPr lang="en-US">
              <a:solidFill>
                <a:srgbClr val="D4CEE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7" name="Slide Number Placeholder 5"/>
          <p:cNvSpPr>
            <a:spLocks noGrp="1"/>
          </p:cNvSpPr>
          <p:nvPr>
            <p:ph type="sldNum" sz="quarter" idx="12"/>
          </p:nvPr>
        </p:nvSpPr>
        <p:spPr/>
        <p:txBody>
          <a:bodyPr/>
          <a:lstStyle>
            <a:lvl1pPr>
              <a:defRPr/>
            </a:lvl1pPr>
          </a:lstStyle>
          <a:p>
            <a:pPr>
              <a:defRPr/>
            </a:pPr>
            <a:fld id="{BF6731AD-E3E5-4427-91A3-0AFDB1FA76C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40022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2A08194-D3AB-43AE-935E-4632382BB7FC}" type="datetime1">
              <a:rPr lang="en-US" smtClean="0">
                <a:solidFill>
                  <a:srgbClr val="D4CEE4"/>
                </a:solidFill>
              </a:rPr>
              <a:t>1/28/2026</a:t>
            </a:fld>
            <a:endParaRPr lang="en-US">
              <a:solidFill>
                <a:srgbClr val="D4CEE4"/>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9" name="Slide Number Placeholder 5"/>
          <p:cNvSpPr>
            <a:spLocks noGrp="1"/>
          </p:cNvSpPr>
          <p:nvPr>
            <p:ph type="sldNum" sz="quarter" idx="12"/>
          </p:nvPr>
        </p:nvSpPr>
        <p:spPr/>
        <p:txBody>
          <a:bodyPr/>
          <a:lstStyle>
            <a:lvl1pPr>
              <a:defRPr/>
            </a:lvl1pPr>
          </a:lstStyle>
          <a:p>
            <a:pPr>
              <a:defRPr/>
            </a:pPr>
            <a:fld id="{D3B737B7-CA65-4981-A8D2-DE94513AE16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51616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CBDDDF9-0E98-438B-964D-6E7E2EA86E6C}" type="datetime1">
              <a:rPr lang="en-US" smtClean="0">
                <a:solidFill>
                  <a:srgbClr val="D4CEE4"/>
                </a:solidFill>
              </a:rPr>
              <a:t>1/28/2026</a:t>
            </a:fld>
            <a:endParaRPr lang="en-US">
              <a:solidFill>
                <a:srgbClr val="D4CEE4"/>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5" name="Slide Number Placeholder 5"/>
          <p:cNvSpPr>
            <a:spLocks noGrp="1"/>
          </p:cNvSpPr>
          <p:nvPr>
            <p:ph type="sldNum" sz="quarter" idx="12"/>
          </p:nvPr>
        </p:nvSpPr>
        <p:spPr/>
        <p:txBody>
          <a:bodyPr/>
          <a:lstStyle>
            <a:lvl1pPr>
              <a:defRPr/>
            </a:lvl1pPr>
          </a:lstStyle>
          <a:p>
            <a:pPr>
              <a:defRPr/>
            </a:pPr>
            <a:fld id="{2A8B9016-BFB2-4607-BA6A-6ECB07BB28C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42113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AFAE34E2-E6A9-4562-A972-11355F0C3EA9}" type="datetime1">
              <a:rPr lang="en-US" smtClean="0">
                <a:solidFill>
                  <a:srgbClr val="D4CEE4"/>
                </a:solidFill>
              </a:rPr>
              <a:t>1/28/2026</a:t>
            </a:fld>
            <a:endParaRPr lang="en-US">
              <a:solidFill>
                <a:srgbClr val="D4CEE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5" name="Slide Number Placeholder 3"/>
          <p:cNvSpPr>
            <a:spLocks noGrp="1"/>
          </p:cNvSpPr>
          <p:nvPr>
            <p:ph type="sldNum" sz="quarter" idx="12"/>
          </p:nvPr>
        </p:nvSpPr>
        <p:spPr/>
        <p:txBody>
          <a:bodyPr/>
          <a:lstStyle>
            <a:lvl1pPr>
              <a:defRPr/>
            </a:lvl1pPr>
          </a:lstStyle>
          <a:p>
            <a:pPr>
              <a:defRPr/>
            </a:pPr>
            <a:fld id="{9F109D2F-CC61-4A41-965D-6CA7676C085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55346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bwMode="gray">
            <a:xfrm>
              <a:off x="5712884" y="401638"/>
              <a:ext cx="6055783"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noChangeArrowheads="1"/>
            </p:cNvSpPr>
            <p:nvPr/>
          </p:nvSpPr>
          <p:spPr bwMode="gray">
            <a:xfrm rot="-5677511">
              <a:off x="3140485" y="1826078"/>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4" name="Freeform 5"/>
            <p:cNvSpPr>
              <a:spLocks noChangeArrowheads="1"/>
            </p:cNvSpPr>
            <p:nvPr/>
          </p:nvSpPr>
          <p:spPr bwMode="gray">
            <a:xfrm rot="-5400000">
              <a:off x="2229377" y="2801721"/>
              <a:ext cx="6053670" cy="1254558"/>
            </a:xfrm>
            <a:custGeom>
              <a:avLst/>
              <a:gdLst>
                <a:gd name="T0" fmla="*/ 0 w 10000"/>
                <a:gd name="T1" fmla="*/ 0 h 8000"/>
                <a:gd name="T2" fmla="*/ 10000 w 10000"/>
                <a:gd name="T3" fmla="*/ 8000 h 8000"/>
              </a:gdLst>
              <a:ahLst/>
              <a:cxnLst/>
              <a:rect l="T0" t="T1" r="T2" b="T3"/>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6" name="Rectangle 15"/>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1295400"/>
            <a:ext cx="209486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pPr>
              <a:defRPr/>
            </a:pPr>
            <a:fld id="{77DCA319-9075-4EFB-9C9F-0626B153E036}" type="datetime1">
              <a:rPr lang="en-US" smtClean="0">
                <a:solidFill>
                  <a:srgbClr val="D4CEE4"/>
                </a:solidFill>
              </a:rPr>
              <a:t>1/28/2026</a:t>
            </a:fld>
            <a:endParaRPr lang="en-US">
              <a:solidFill>
                <a:srgbClr val="D4CEE4"/>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19" name="Slide Number Placeholder 6"/>
          <p:cNvSpPr>
            <a:spLocks noGrp="1"/>
          </p:cNvSpPr>
          <p:nvPr>
            <p:ph type="sldNum" sz="quarter" idx="12"/>
          </p:nvPr>
        </p:nvSpPr>
        <p:spPr/>
        <p:txBody>
          <a:bodyPr/>
          <a:lstStyle>
            <a:lvl1pPr>
              <a:defRPr/>
            </a:lvl1pPr>
          </a:lstStyle>
          <a:p>
            <a:pPr>
              <a:defRPr/>
            </a:pPr>
            <a:fld id="{4A310DED-7DAF-4A83-AB9F-FA6009C2F8E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37358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bwMode="gray">
            <a:xfrm>
              <a:off x="6172200" y="401638"/>
              <a:ext cx="55964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noChangeArrowheads="1"/>
            </p:cNvSpPr>
            <p:nvPr/>
          </p:nvSpPr>
          <p:spPr bwMode="gray">
            <a:xfrm rot="-5677511">
              <a:off x="4203594" y="1826078"/>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4" name="Freeform 5"/>
            <p:cNvSpPr>
              <a:spLocks noChangeArrowheads="1"/>
            </p:cNvSpPr>
            <p:nvPr/>
          </p:nvSpPr>
          <p:spPr bwMode="gray">
            <a:xfrm rot="-5400000">
              <a:off x="3295432" y="2801721"/>
              <a:ext cx="6053670" cy="1254558"/>
            </a:xfrm>
            <a:custGeom>
              <a:avLst/>
              <a:gdLst>
                <a:gd name="T0" fmla="*/ 0 w 10000"/>
                <a:gd name="T1" fmla="*/ 0 h 8000"/>
                <a:gd name="T2" fmla="*/ 10000 w 10000"/>
                <a:gd name="T3" fmla="*/ 8000 h 8000"/>
              </a:gdLst>
              <a:ahLst/>
              <a:cxnLst/>
              <a:rect l="T0" t="T1" r="T2" b="T3"/>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6" name="Rectangle 15"/>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1693334"/>
            <a:ext cx="2898851"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pPr>
              <a:defRPr/>
            </a:pPr>
            <a:fld id="{23A5E641-4B6E-4487-9D99-0F6413A72057}" type="datetime1">
              <a:rPr lang="en-US" smtClean="0">
                <a:solidFill>
                  <a:srgbClr val="D4CEE4"/>
                </a:solidFill>
              </a:rPr>
              <a:t>1/28/2026</a:t>
            </a:fld>
            <a:endParaRPr lang="en-US">
              <a:solidFill>
                <a:srgbClr val="D4CEE4"/>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19" name="Slide Number Placeholder 6"/>
          <p:cNvSpPr>
            <a:spLocks noGrp="1"/>
          </p:cNvSpPr>
          <p:nvPr>
            <p:ph type="sldNum" sz="quarter" idx="12"/>
          </p:nvPr>
        </p:nvSpPr>
        <p:spPr/>
        <p:txBody>
          <a:bodyPr/>
          <a:lstStyle>
            <a:lvl1pPr>
              <a:defRPr/>
            </a:lvl1pPr>
          </a:lstStyle>
          <a:p>
            <a:pPr>
              <a:defRPr/>
            </a:pPr>
            <a:fld id="{76121927-2931-414E-9321-C64EE636B65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30107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noChangeArrowheads="1"/>
            </p:cNvSpPr>
            <p:nvPr/>
          </p:nvSpPr>
          <p:spPr bwMode="gray">
            <a:xfrm rot="10371525">
              <a:off x="263767" y="4438254"/>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3" name="Freeform 5"/>
            <p:cNvSpPr>
              <a:spLocks noChangeArrowheads="1"/>
            </p:cNvSpPr>
            <p:nvPr/>
          </p:nvSpPr>
          <p:spPr bwMode="gray">
            <a:xfrm rot="10800000">
              <a:off x="459506" y="321130"/>
              <a:ext cx="11277600" cy="4533900"/>
            </a:xfrm>
            <a:custGeom>
              <a:avLst/>
              <a:gdLst>
                <a:gd name="T0" fmla="*/ 0 w 7104"/>
                <a:gd name="T1" fmla="*/ 0 h 2856"/>
                <a:gd name="T2" fmla="*/ 7104 w 7104"/>
                <a:gd name="T3" fmla="*/ 2856 h 2856"/>
              </a:gdLst>
              <a:ahLst/>
              <a:cxnLst/>
              <a:rect l="T0" t="T1" r="T2" b="T3"/>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5" name="Rectangle 14"/>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4969927"/>
            <a:ext cx="661924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4"/>
          <p:cNvSpPr>
            <a:spLocks noGrp="1"/>
          </p:cNvSpPr>
          <p:nvPr>
            <p:ph type="dt" sz="half" idx="10"/>
          </p:nvPr>
        </p:nvSpPr>
        <p:spPr/>
        <p:txBody>
          <a:bodyPr/>
          <a:lstStyle>
            <a:lvl1pPr>
              <a:defRPr/>
            </a:lvl1pPr>
          </a:lstStyle>
          <a:p>
            <a:pPr>
              <a:defRPr/>
            </a:pPr>
            <a:fld id="{04359B7A-66B2-400A-B608-EA8754D454BB}" type="datetime1">
              <a:rPr lang="en-US" smtClean="0">
                <a:solidFill>
                  <a:srgbClr val="D4CEE4"/>
                </a:solidFill>
              </a:rPr>
              <a:t>1/28/2026</a:t>
            </a:fld>
            <a:endParaRPr lang="en-US">
              <a:solidFill>
                <a:srgbClr val="D4CEE4"/>
              </a:solidFill>
            </a:endParaRPr>
          </a:p>
        </p:txBody>
      </p:sp>
      <p:sp>
        <p:nvSpPr>
          <p:cNvPr id="17" name="Footer Placeholder 5"/>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18" name="Slide Number Placeholder 6"/>
          <p:cNvSpPr>
            <a:spLocks noGrp="1"/>
          </p:cNvSpPr>
          <p:nvPr>
            <p:ph type="sldNum" sz="quarter" idx="12"/>
          </p:nvPr>
        </p:nvSpPr>
        <p:spPr/>
        <p:txBody>
          <a:bodyPr/>
          <a:lstStyle>
            <a:lvl1pPr>
              <a:defRPr/>
            </a:lvl1pPr>
          </a:lstStyle>
          <a:p>
            <a:pPr>
              <a:defRPr/>
            </a:pPr>
            <a:fld id="{0A7EBD1F-8B8E-49E1-AD67-1030803512D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76457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noChangeArrowheads="1"/>
            </p:cNvSpPr>
            <p:nvPr/>
          </p:nvSpPr>
          <p:spPr bwMode="gray">
            <a:xfrm rot="-589932">
              <a:off x="8490951" y="2714874"/>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3" name="Freeform 5"/>
            <p:cNvSpPr>
              <a:spLocks noChangeArrowheads="1"/>
            </p:cNvSpPr>
            <p:nvPr/>
          </p:nvSpPr>
          <p:spPr bwMode="gray">
            <a:xfrm>
              <a:off x="455612" y="2801319"/>
              <a:ext cx="11277600" cy="3602637"/>
            </a:xfrm>
            <a:custGeom>
              <a:avLst/>
              <a:gdLst>
                <a:gd name="T0" fmla="*/ 0 w 10000"/>
                <a:gd name="T1" fmla="*/ 0 h 7946"/>
                <a:gd name="T2" fmla="*/ 10000 w 10000"/>
                <a:gd name="T3" fmla="*/ 7946 h 7946"/>
              </a:gdLst>
              <a:ahLst/>
              <a:cxnLst/>
              <a:rect l="T0" t="T1" r="T2" b="T3"/>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5" name="Rectangle 14"/>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1598" y="1063417"/>
            <a:ext cx="6623862"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3"/>
          <p:cNvSpPr>
            <a:spLocks noGrp="1"/>
          </p:cNvSpPr>
          <p:nvPr>
            <p:ph type="dt" sz="half" idx="10"/>
          </p:nvPr>
        </p:nvSpPr>
        <p:spPr/>
        <p:txBody>
          <a:bodyPr/>
          <a:lstStyle>
            <a:lvl1pPr>
              <a:defRPr/>
            </a:lvl1pPr>
          </a:lstStyle>
          <a:p>
            <a:pPr>
              <a:defRPr/>
            </a:pPr>
            <a:fld id="{482AC720-82C3-446D-8F89-A442EB09A712}" type="datetime1">
              <a:rPr lang="en-US" smtClean="0">
                <a:solidFill>
                  <a:srgbClr val="D4CEE4"/>
                </a:solidFill>
              </a:rPr>
              <a:t>1/28/2026</a:t>
            </a:fld>
            <a:endParaRPr lang="en-US">
              <a:solidFill>
                <a:srgbClr val="D4CEE4"/>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18" name="Slide Number Placeholder 5"/>
          <p:cNvSpPr>
            <a:spLocks noGrp="1"/>
          </p:cNvSpPr>
          <p:nvPr>
            <p:ph type="sldNum" sz="quarter" idx="12"/>
          </p:nvPr>
        </p:nvSpPr>
        <p:spPr/>
        <p:txBody>
          <a:bodyPr/>
          <a:lstStyle>
            <a:lvl1pPr>
              <a:defRPr/>
            </a:lvl1pPr>
          </a:lstStyle>
          <a:p>
            <a:pPr>
              <a:defRPr/>
            </a:pPr>
            <a:fld id="{7E6E2582-E9BA-4789-8033-C9DDF8FAE84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65305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1"/>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noChangeArrowheads="1"/>
            </p:cNvSpPr>
            <p:nvPr/>
          </p:nvSpPr>
          <p:spPr bwMode="gray">
            <a:xfrm rot="-589932">
              <a:off x="8490951" y="4185117"/>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5" name="Freeform 5"/>
            <p:cNvSpPr>
              <a:spLocks noChangeArrowheads="1"/>
            </p:cNvSpPr>
            <p:nvPr/>
          </p:nvSpPr>
          <p:spPr bwMode="gray">
            <a:xfrm>
              <a:off x="455612" y="4241801"/>
              <a:ext cx="11277600" cy="2337161"/>
            </a:xfrm>
            <a:custGeom>
              <a:avLst/>
              <a:gdLst>
                <a:gd name="T0" fmla="*/ 0 w 10000"/>
                <a:gd name="T1" fmla="*/ 0 h 8000"/>
                <a:gd name="T2" fmla="*/ 10000 w 10000"/>
                <a:gd name="T3" fmla="*/ 8000 h 8000"/>
              </a:gdLst>
              <a:ahLst/>
              <a:cxnLst/>
              <a:rect l="T0" t="T1" r="T2" b="T3"/>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6"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7" name="TextBox 16"/>
          <p:cNvSpPr txBox="1"/>
          <p:nvPr/>
        </p:nvSpPr>
        <p:spPr bwMode="gray">
          <a:xfrm>
            <a:off x="660400" y="608013"/>
            <a:ext cx="601663" cy="1568450"/>
          </a:xfrm>
          <a:prstGeom prst="rect">
            <a:avLst/>
          </a:prstGeom>
          <a:noFill/>
        </p:spPr>
        <p:txBody>
          <a:bodyPr>
            <a:spAutoFit/>
          </a:bodyPr>
          <a:lstStyle/>
          <a:p>
            <a:pPr algn="r">
              <a:defRPr/>
            </a:pPr>
            <a:r>
              <a:rPr lang="en-US" sz="9600" dirty="0">
                <a:solidFill>
                  <a:srgbClr val="D4CEE4">
                    <a:lumMod val="60000"/>
                    <a:lumOff val="40000"/>
                  </a:srgbClr>
                </a:solidFill>
                <a:latin typeface="Arial"/>
                <a:cs typeface="Arial"/>
              </a:rPr>
              <a:t>“</a:t>
            </a:r>
          </a:p>
        </p:txBody>
      </p:sp>
      <p:sp>
        <p:nvSpPr>
          <p:cNvPr id="18" name="TextBox 17"/>
          <p:cNvSpPr txBox="1"/>
          <p:nvPr/>
        </p:nvSpPr>
        <p:spPr bwMode="gray">
          <a:xfrm>
            <a:off x="7413625" y="2613025"/>
            <a:ext cx="488950" cy="1570038"/>
          </a:xfrm>
          <a:prstGeom prst="rect">
            <a:avLst/>
          </a:prstGeom>
          <a:noFill/>
        </p:spPr>
        <p:txBody>
          <a:bodyPr>
            <a:spAutoFit/>
          </a:bodyPr>
          <a:lstStyle/>
          <a:p>
            <a:pPr algn="r">
              <a:defRPr/>
            </a:pPr>
            <a:r>
              <a:rPr lang="en-US" sz="9600" dirty="0">
                <a:solidFill>
                  <a:srgbClr val="D4CEE4">
                    <a:lumMod val="60000"/>
                    <a:lumOff val="40000"/>
                  </a:srgbClr>
                </a:solidFill>
                <a:latin typeface="Arial"/>
                <a:cs typeface="Arial"/>
              </a:rPr>
              <a:t>”</a:t>
            </a:r>
          </a:p>
        </p:txBody>
      </p:sp>
      <p:sp>
        <p:nvSpPr>
          <p:cNvPr id="19" name="Rectangle 18"/>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86408" y="982134"/>
            <a:ext cx="6340430"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Date Placeholder 3"/>
          <p:cNvSpPr>
            <a:spLocks noGrp="1"/>
          </p:cNvSpPr>
          <p:nvPr>
            <p:ph type="dt" sz="half" idx="14"/>
          </p:nvPr>
        </p:nvSpPr>
        <p:spPr/>
        <p:txBody>
          <a:bodyPr/>
          <a:lstStyle>
            <a:lvl1pPr>
              <a:defRPr/>
            </a:lvl1pPr>
          </a:lstStyle>
          <a:p>
            <a:pPr>
              <a:defRPr/>
            </a:pPr>
            <a:fld id="{8A9AA1C1-985E-4BBF-B18C-CE3EF70C8C59}" type="datetime1">
              <a:rPr lang="en-US" smtClean="0">
                <a:solidFill>
                  <a:srgbClr val="D4CEE4"/>
                </a:solidFill>
              </a:rPr>
              <a:t>1/28/2026</a:t>
            </a:fld>
            <a:endParaRPr lang="en-US">
              <a:solidFill>
                <a:srgbClr val="D4CEE4"/>
              </a:solidFill>
            </a:endParaRPr>
          </a:p>
        </p:txBody>
      </p:sp>
      <p:sp>
        <p:nvSpPr>
          <p:cNvPr id="21" name="Footer Placeholder 4"/>
          <p:cNvSpPr>
            <a:spLocks noGrp="1"/>
          </p:cNvSpPr>
          <p:nvPr>
            <p:ph type="ftr" sz="quarter" idx="15"/>
          </p:nvPr>
        </p:nvSpPr>
        <p:spPr/>
        <p:txBody>
          <a:bodyPr/>
          <a:lstStyle>
            <a:lvl1pPr>
              <a:defRPr/>
            </a:lvl1pPr>
          </a:lstStyle>
          <a:p>
            <a:pPr>
              <a:defRPr/>
            </a:pPr>
            <a:endParaRPr lang="en-US">
              <a:solidFill>
                <a:srgbClr val="D4CEE4"/>
              </a:solidFill>
            </a:endParaRPr>
          </a:p>
        </p:txBody>
      </p:sp>
      <p:sp>
        <p:nvSpPr>
          <p:cNvPr id="22" name="Slide Number Placeholder 5"/>
          <p:cNvSpPr>
            <a:spLocks noGrp="1"/>
          </p:cNvSpPr>
          <p:nvPr>
            <p:ph type="sldNum" sz="quarter" idx="16"/>
          </p:nvPr>
        </p:nvSpPr>
        <p:spPr/>
        <p:txBody>
          <a:bodyPr/>
          <a:lstStyle>
            <a:lvl1pPr>
              <a:defRPr/>
            </a:lvl1pPr>
          </a:lstStyle>
          <a:p>
            <a:pPr>
              <a:defRPr/>
            </a:pPr>
            <a:fld id="{5C26584C-38D0-49EF-A6D6-69A17B3FE5A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23617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D54AD-AF2C-4D64-A0BA-594EF0D9CBA5}" type="datetime1">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ChangeArrowheads="1"/>
            </p:cNvSpPr>
            <p:nvPr/>
          </p:nvSpPr>
          <p:spPr bwMode="gray">
            <a:xfrm rot="-589932">
              <a:off x="8490951" y="4193583"/>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2" name="Freeform 5"/>
            <p:cNvSpPr>
              <a:spLocks noChangeArrowheads="1"/>
            </p:cNvSpPr>
            <p:nvPr/>
          </p:nvSpPr>
          <p:spPr bwMode="gray">
            <a:xfrm>
              <a:off x="455612" y="4241801"/>
              <a:ext cx="11277600" cy="2337161"/>
            </a:xfrm>
            <a:custGeom>
              <a:avLst/>
              <a:gdLst>
                <a:gd name="T0" fmla="*/ 0 w 10000"/>
                <a:gd name="T1" fmla="*/ 0 h 8000"/>
                <a:gd name="T2" fmla="*/ 10000 w 10000"/>
                <a:gd name="T3" fmla="*/ 8000 h 8000"/>
              </a:gdLst>
              <a:ahLst/>
              <a:cxnLst/>
              <a:rect l="T0" t="T1" r="T2" b="T3"/>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3"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4" name="Rectangle 13"/>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2370667"/>
            <a:ext cx="6619245"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p:cNvSpPr>
            <a:spLocks noGrp="1"/>
          </p:cNvSpPr>
          <p:nvPr>
            <p:ph type="dt" sz="half" idx="10"/>
          </p:nvPr>
        </p:nvSpPr>
        <p:spPr/>
        <p:txBody>
          <a:bodyPr/>
          <a:lstStyle>
            <a:lvl1pPr>
              <a:defRPr/>
            </a:lvl1pPr>
          </a:lstStyle>
          <a:p>
            <a:pPr>
              <a:defRPr/>
            </a:pPr>
            <a:fld id="{3E2259E7-6D2E-4ECC-BAD5-D3811FFE6F7F}" type="datetime1">
              <a:rPr lang="en-US" smtClean="0">
                <a:solidFill>
                  <a:srgbClr val="D4CEE4"/>
                </a:solidFill>
              </a:rPr>
              <a:t>1/28/2026</a:t>
            </a:fld>
            <a:endParaRPr lang="en-US">
              <a:solidFill>
                <a:srgbClr val="D4CEE4"/>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17" name="Slide Number Placeholder 5"/>
          <p:cNvSpPr>
            <a:spLocks noGrp="1"/>
          </p:cNvSpPr>
          <p:nvPr>
            <p:ph type="sldNum" sz="quarter" idx="12"/>
          </p:nvPr>
        </p:nvSpPr>
        <p:spPr/>
        <p:txBody>
          <a:bodyPr/>
          <a:lstStyle>
            <a:lvl1pPr>
              <a:defRPr/>
            </a:lvl1pPr>
          </a:lstStyle>
          <a:p>
            <a:pPr>
              <a:defRPr/>
            </a:pPr>
            <a:fld id="{114D4A05-559B-4D95-A813-8E161E28DA3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3555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3303588"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8293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216" y="973668"/>
            <a:ext cx="6619244"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866215" y="3179765"/>
            <a:ext cx="235640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384541" y="3179764"/>
            <a:ext cx="2360257"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916247" y="3179763"/>
            <a:ext cx="2359152"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6"/>
          <p:cNvSpPr>
            <a:spLocks noGrp="1"/>
          </p:cNvSpPr>
          <p:nvPr>
            <p:ph type="dt" sz="half" idx="18"/>
          </p:nvPr>
        </p:nvSpPr>
        <p:spPr/>
        <p:txBody>
          <a:bodyPr/>
          <a:lstStyle>
            <a:lvl1pPr>
              <a:defRPr/>
            </a:lvl1pPr>
          </a:lstStyle>
          <a:p>
            <a:pPr>
              <a:defRPr/>
            </a:pPr>
            <a:fld id="{072399CE-4BAD-424A-98EA-AE457E5957AB}" type="datetime1">
              <a:rPr lang="en-US" smtClean="0">
                <a:solidFill>
                  <a:srgbClr val="D4CEE4"/>
                </a:solidFill>
              </a:rPr>
              <a:t>1/28/2026</a:t>
            </a:fld>
            <a:endParaRPr lang="en-US">
              <a:solidFill>
                <a:srgbClr val="D4CEE4"/>
              </a:solidFill>
            </a:endParaRPr>
          </a:p>
        </p:txBody>
      </p:sp>
      <p:sp>
        <p:nvSpPr>
          <p:cNvPr id="12" name="Footer Placeholder 7"/>
          <p:cNvSpPr>
            <a:spLocks noGrp="1"/>
          </p:cNvSpPr>
          <p:nvPr>
            <p:ph type="ftr" sz="quarter" idx="19"/>
          </p:nvPr>
        </p:nvSpPr>
        <p:spPr/>
        <p:txBody>
          <a:bodyPr/>
          <a:lstStyle>
            <a:lvl1pPr>
              <a:defRPr/>
            </a:lvl1pPr>
          </a:lstStyle>
          <a:p>
            <a:pPr>
              <a:defRPr/>
            </a:pPr>
            <a:endParaRPr lang="en-US">
              <a:solidFill>
                <a:srgbClr val="D4CEE4"/>
              </a:solidFill>
            </a:endParaRPr>
          </a:p>
        </p:txBody>
      </p:sp>
      <p:sp>
        <p:nvSpPr>
          <p:cNvPr id="13" name="Slide Number Placeholder 8"/>
          <p:cNvSpPr>
            <a:spLocks noGrp="1"/>
          </p:cNvSpPr>
          <p:nvPr>
            <p:ph type="sldNum" sz="quarter" idx="20"/>
          </p:nvPr>
        </p:nvSpPr>
        <p:spPr/>
        <p:txBody>
          <a:bodyPr/>
          <a:lstStyle>
            <a:lvl1pPr>
              <a:defRPr/>
            </a:lvl1pPr>
          </a:lstStyle>
          <a:p>
            <a:pPr>
              <a:defRPr/>
            </a:pPr>
            <a:fld id="{263CD3CD-9899-4CAE-9F36-E855EAC9376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51236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303588"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84835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216" y="973668"/>
            <a:ext cx="6619244"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866215" y="5109106"/>
            <a:ext cx="2287829"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3427629" y="5109105"/>
            <a:ext cx="2287829"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5987081" y="5109104"/>
            <a:ext cx="2288322"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6"/>
          <p:cNvSpPr>
            <a:spLocks noGrp="1"/>
          </p:cNvSpPr>
          <p:nvPr>
            <p:ph type="dt" sz="half" idx="23"/>
          </p:nvPr>
        </p:nvSpPr>
        <p:spPr/>
        <p:txBody>
          <a:bodyPr/>
          <a:lstStyle>
            <a:lvl1pPr>
              <a:defRPr/>
            </a:lvl1pPr>
          </a:lstStyle>
          <a:p>
            <a:pPr>
              <a:defRPr/>
            </a:pPr>
            <a:fld id="{AEFAC2E8-1ABB-4FED-86FE-2BB8EBA1156A}" type="datetime1">
              <a:rPr lang="en-US" smtClean="0">
                <a:solidFill>
                  <a:srgbClr val="D4CEE4"/>
                </a:solidFill>
              </a:rPr>
              <a:t>1/28/2026</a:t>
            </a:fld>
            <a:endParaRPr lang="en-US">
              <a:solidFill>
                <a:srgbClr val="D4CEE4"/>
              </a:solidFill>
            </a:endParaRPr>
          </a:p>
        </p:txBody>
      </p:sp>
      <p:sp>
        <p:nvSpPr>
          <p:cNvPr id="16" name="Footer Placeholder 7"/>
          <p:cNvSpPr>
            <a:spLocks noGrp="1"/>
          </p:cNvSpPr>
          <p:nvPr>
            <p:ph type="ftr" sz="quarter" idx="24"/>
          </p:nvPr>
        </p:nvSpPr>
        <p:spPr>
          <a:xfrm>
            <a:off x="420688" y="6391275"/>
            <a:ext cx="2733675" cy="304800"/>
          </a:xfrm>
        </p:spPr>
        <p:txBody>
          <a:bodyPr/>
          <a:lstStyle>
            <a:lvl1pPr>
              <a:defRPr/>
            </a:lvl1pPr>
          </a:lstStyle>
          <a:p>
            <a:pPr>
              <a:defRPr/>
            </a:pPr>
            <a:endParaRPr lang="en-US">
              <a:solidFill>
                <a:srgbClr val="D4CEE4"/>
              </a:solidFill>
            </a:endParaRPr>
          </a:p>
        </p:txBody>
      </p:sp>
      <p:sp>
        <p:nvSpPr>
          <p:cNvPr id="17" name="Slide Number Placeholder 8"/>
          <p:cNvSpPr>
            <a:spLocks noGrp="1"/>
          </p:cNvSpPr>
          <p:nvPr>
            <p:ph type="sldNum" sz="quarter" idx="25"/>
          </p:nvPr>
        </p:nvSpPr>
        <p:spPr/>
        <p:txBody>
          <a:bodyPr/>
          <a:lstStyle>
            <a:lvl1pPr>
              <a:defRPr/>
            </a:lvl1pPr>
          </a:lstStyle>
          <a:p>
            <a:pPr>
              <a:defRPr/>
            </a:pPr>
            <a:fld id="{A15DA54C-3976-4A70-8BCB-65F1D58F1CA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16064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638" y="6391275"/>
            <a:ext cx="742950" cy="304800"/>
          </a:xfrm>
        </p:spPr>
        <p:txBody>
          <a:bodyPr/>
          <a:lstStyle>
            <a:lvl1pPr>
              <a:defRPr/>
            </a:lvl1pPr>
          </a:lstStyle>
          <a:p>
            <a:pPr>
              <a:defRPr/>
            </a:pPr>
            <a:fld id="{7B477E2D-24F9-43E5-B809-A46BA2D2DC87}" type="datetime1">
              <a:rPr lang="en-US" smtClean="0">
                <a:solidFill>
                  <a:srgbClr val="D4CEE4"/>
                </a:solidFill>
              </a:rPr>
              <a:t>1/28/2026</a:t>
            </a:fld>
            <a:endParaRPr lang="en-US">
              <a:solidFill>
                <a:srgbClr val="D4CEE4"/>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6" name="Slide Number Placeholder 5"/>
          <p:cNvSpPr>
            <a:spLocks noGrp="1"/>
          </p:cNvSpPr>
          <p:nvPr>
            <p:ph type="sldNum" sz="quarter" idx="12"/>
          </p:nvPr>
        </p:nvSpPr>
        <p:spPr/>
        <p:txBody>
          <a:bodyPr/>
          <a:lstStyle>
            <a:lvl1pPr>
              <a:defRPr/>
            </a:lvl1pPr>
          </a:lstStyle>
          <a:p>
            <a:pPr>
              <a:defRPr/>
            </a:pPr>
            <a:fld id="{C57F0FC6-B98A-49C1-9F35-8F3CA947BB7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99974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414867" y="401638"/>
              <a:ext cx="6510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noChangeArrowheads="1"/>
            </p:cNvSpPr>
            <p:nvPr/>
          </p:nvSpPr>
          <p:spPr bwMode="gray">
            <a:xfrm rot="5101749">
              <a:off x="6294738" y="4577737"/>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3" name="Freeform 5"/>
            <p:cNvSpPr>
              <a:spLocks noChangeArrowheads="1"/>
            </p:cNvSpPr>
            <p:nvPr/>
          </p:nvSpPr>
          <p:spPr bwMode="gray">
            <a:xfrm rot="5400000">
              <a:off x="4449232" y="2801721"/>
              <a:ext cx="6053670" cy="1254558"/>
            </a:xfrm>
            <a:custGeom>
              <a:avLst/>
              <a:gdLst>
                <a:gd name="T0" fmla="*/ 0 w 10000"/>
                <a:gd name="T1" fmla="*/ 0 h 8000"/>
                <a:gd name="T2" fmla="*/ 10000 w 10000"/>
                <a:gd name="T3" fmla="*/ 8000 h 8000"/>
              </a:gdLst>
              <a:ahLst/>
              <a:cxnLst/>
              <a:rect l="T0" t="T1" r="T2" b="T3"/>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5" name="Rectangle 14"/>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438927" y="1278467"/>
            <a:ext cx="1057474" cy="474859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a:spLocks noGrp="1"/>
          </p:cNvSpPr>
          <p:nvPr>
            <p:ph type="dt" sz="half" idx="10"/>
          </p:nvPr>
        </p:nvSpPr>
        <p:spPr>
          <a:xfrm>
            <a:off x="7989888" y="6391275"/>
            <a:ext cx="744537" cy="304800"/>
          </a:xfrm>
        </p:spPr>
        <p:txBody>
          <a:bodyPr/>
          <a:lstStyle>
            <a:lvl1pPr>
              <a:defRPr/>
            </a:lvl1pPr>
          </a:lstStyle>
          <a:p>
            <a:pPr>
              <a:defRPr/>
            </a:pPr>
            <a:fld id="{C4011197-CD05-46AF-A947-C492DD796914}" type="datetime1">
              <a:rPr lang="en-US" smtClean="0">
                <a:solidFill>
                  <a:srgbClr val="D4CEE4"/>
                </a:solidFill>
              </a:rPr>
              <a:t>1/28/2026</a:t>
            </a:fld>
            <a:endParaRPr lang="en-US">
              <a:solidFill>
                <a:srgbClr val="D4CEE4"/>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18" name="Slide Number Placeholder 5"/>
          <p:cNvSpPr>
            <a:spLocks noGrp="1"/>
          </p:cNvSpPr>
          <p:nvPr>
            <p:ph type="sldNum" sz="quarter" idx="12"/>
          </p:nvPr>
        </p:nvSpPr>
        <p:spPr/>
        <p:txBody>
          <a:bodyPr/>
          <a:lstStyle>
            <a:lvl1pPr>
              <a:defRPr/>
            </a:lvl1pPr>
          </a:lstStyle>
          <a:p>
            <a:pPr>
              <a:defRPr/>
            </a:pPr>
            <a:fld id="{7F4519AA-CCDD-4021-89EB-ABAB740160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56533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7" name="Rectangle 6"/>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216" y="2099733"/>
            <a:ext cx="6619244"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p:cNvSpPr>
            <a:spLocks noGrp="1"/>
          </p:cNvSpPr>
          <p:nvPr>
            <p:ph type="dt" sz="half" idx="10"/>
          </p:nvPr>
        </p:nvSpPr>
        <p:spPr bwMode="gray">
          <a:xfrm rot="5400000">
            <a:off x="7496175" y="1830388"/>
            <a:ext cx="990600" cy="228600"/>
          </a:xfrm>
        </p:spPr>
        <p:txBody>
          <a:bodyPr anchor="t"/>
          <a:lstStyle>
            <a:lvl1pPr algn="l">
              <a:defRPr b="0" i="0" smtClean="0">
                <a:solidFill>
                  <a:schemeClr val="bg1">
                    <a:alpha val="60000"/>
                  </a:schemeClr>
                </a:solidFill>
              </a:defRPr>
            </a:lvl1pPr>
          </a:lstStyle>
          <a:p>
            <a:pPr>
              <a:defRPr/>
            </a:pPr>
            <a:fld id="{16D13978-5412-4899-9990-FF9EF54F52E0}" type="datetime1">
              <a:rPr lang="en-US" smtClean="0">
                <a:solidFill>
                  <a:prstClr val="white">
                    <a:alpha val="60000"/>
                  </a:prstClr>
                </a:solidFill>
              </a:rPr>
              <a:t>1/28/2026</a:t>
            </a:fld>
            <a:endParaRPr lang="en-US">
              <a:solidFill>
                <a:prstClr val="white">
                  <a:alpha val="60000"/>
                </a:prstClr>
              </a:solidFill>
            </a:endParaRPr>
          </a:p>
        </p:txBody>
      </p:sp>
      <p:sp>
        <p:nvSpPr>
          <p:cNvPr id="9" name="Footer Placeholder 4"/>
          <p:cNvSpPr>
            <a:spLocks noGrp="1"/>
          </p:cNvSpPr>
          <p:nvPr>
            <p:ph type="ftr" sz="quarter" idx="11"/>
          </p:nvPr>
        </p:nvSpPr>
        <p:spPr bwMode="gray">
          <a:xfrm rot="5400000">
            <a:off x="6231731" y="3266282"/>
            <a:ext cx="3859213" cy="228600"/>
          </a:xfrm>
        </p:spPr>
        <p:txBody>
          <a:bodyPr/>
          <a:lstStyle>
            <a:lvl1pPr>
              <a:defRPr b="0" i="0">
                <a:solidFill>
                  <a:schemeClr val="bg1">
                    <a:alpha val="60000"/>
                  </a:schemeClr>
                </a:solidFill>
              </a:defRPr>
            </a:lvl1pPr>
          </a:lstStyle>
          <a:p>
            <a:pPr>
              <a:defRPr/>
            </a:pPr>
            <a:endParaRPr lang="en-US">
              <a:solidFill>
                <a:prstClr val="white">
                  <a:alpha val="6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9C48059E-6907-4BFF-841C-EDDA0743514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09500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9032EC-56F1-465C-BC74-D29897ABB240}" type="datetime1">
              <a:rPr lang="en-US" smtClean="0">
                <a:solidFill>
                  <a:srgbClr val="D4CEE4"/>
                </a:solidFill>
              </a:rPr>
              <a:t>1/28/2026</a:t>
            </a:fld>
            <a:endParaRPr lang="en-US">
              <a:solidFill>
                <a:srgbClr val="D4CEE4"/>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6" name="Slide Number Placeholder 5"/>
          <p:cNvSpPr>
            <a:spLocks noGrp="1"/>
          </p:cNvSpPr>
          <p:nvPr>
            <p:ph type="sldNum" sz="quarter" idx="12"/>
          </p:nvPr>
        </p:nvSpPr>
        <p:spPr/>
        <p:txBody>
          <a:bodyPr/>
          <a:lstStyle>
            <a:lvl1pPr>
              <a:defRPr/>
            </a:lvl1pPr>
          </a:lstStyle>
          <a:p>
            <a:pPr>
              <a:defRPr/>
            </a:pPr>
            <a:fld id="{51ACAA0A-A54D-4EAE-9F78-393AB960BCB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08764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7289800" y="401638"/>
              <a:ext cx="4478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noChangeArrowheads="1"/>
            </p:cNvSpPr>
            <p:nvPr/>
          </p:nvSpPr>
          <p:spPr bwMode="gray">
            <a:xfrm rot="-5400000">
              <a:off x="3787244" y="2801721"/>
              <a:ext cx="6053670" cy="1254558"/>
            </a:xfrm>
            <a:custGeom>
              <a:avLst/>
              <a:gdLst>
                <a:gd name="T0" fmla="*/ 0 w 10000"/>
                <a:gd name="T1" fmla="*/ 0 h 8000"/>
                <a:gd name="T2" fmla="*/ 10000 w 10000"/>
                <a:gd name="T3" fmla="*/ 8000 h 8000"/>
              </a:gdLst>
              <a:ahLst/>
              <a:cxnLst/>
              <a:rect l="T0" t="T1" r="T2" b="T3"/>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3" name="Freeform 5"/>
            <p:cNvSpPr>
              <a:spLocks noChangeArrowheads="1"/>
            </p:cNvSpPr>
            <p:nvPr/>
          </p:nvSpPr>
          <p:spPr bwMode="gray">
            <a:xfrm rot="-5677511">
              <a:off x="4698352" y="1826078"/>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5" name="Rectangle 14"/>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2677645"/>
            <a:ext cx="3263269" cy="2283824"/>
          </a:xfrm>
        </p:spPr>
        <p:txBody>
          <a:bodyP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p:cNvSpPr>
            <a:spLocks noGrp="1"/>
          </p:cNvSpPr>
          <p:nvPr>
            <p:ph type="dt" sz="half" idx="10"/>
          </p:nvPr>
        </p:nvSpPr>
        <p:spPr/>
        <p:txBody>
          <a:bodyPr/>
          <a:lstStyle>
            <a:lvl1pPr>
              <a:defRPr/>
            </a:lvl1pPr>
          </a:lstStyle>
          <a:p>
            <a:pPr>
              <a:defRPr/>
            </a:pPr>
            <a:fld id="{DAABFC5A-2413-4290-8769-6C179148A55A}" type="datetime1">
              <a:rPr lang="en-US" smtClean="0">
                <a:solidFill>
                  <a:srgbClr val="D4CEE4"/>
                </a:solidFill>
              </a:rPr>
              <a:t>1/28/2026</a:t>
            </a:fld>
            <a:endParaRPr lang="en-US">
              <a:solidFill>
                <a:srgbClr val="D4CEE4"/>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18" name="Slide Number Placeholder 5"/>
          <p:cNvSpPr>
            <a:spLocks noGrp="1"/>
          </p:cNvSpPr>
          <p:nvPr>
            <p:ph type="sldNum" sz="quarter" idx="12"/>
          </p:nvPr>
        </p:nvSpPr>
        <p:spPr/>
        <p:txBody>
          <a:bodyPr/>
          <a:lstStyle>
            <a:lvl1pPr>
              <a:defRPr/>
            </a:lvl1pPr>
          </a:lstStyle>
          <a:p>
            <a:pPr>
              <a:defRPr/>
            </a:pPr>
            <a:fld id="{24F1B9BF-E749-4695-B38D-9B9B66D0B37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26505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4611088-33AC-48C0-9DDF-2ED227C2AEE0}" type="datetime1">
              <a:rPr lang="en-US" smtClean="0">
                <a:solidFill>
                  <a:srgbClr val="D4CEE4"/>
                </a:solidFill>
              </a:rPr>
              <a:t>1/28/2026</a:t>
            </a:fld>
            <a:endParaRPr lang="en-US">
              <a:solidFill>
                <a:srgbClr val="D4CEE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7" name="Slide Number Placeholder 5"/>
          <p:cNvSpPr>
            <a:spLocks noGrp="1"/>
          </p:cNvSpPr>
          <p:nvPr>
            <p:ph type="sldNum" sz="quarter" idx="12"/>
          </p:nvPr>
        </p:nvSpPr>
        <p:spPr/>
        <p:txBody>
          <a:bodyPr/>
          <a:lstStyle>
            <a:lvl1pPr>
              <a:defRPr/>
            </a:lvl1pPr>
          </a:lstStyle>
          <a:p>
            <a:pPr>
              <a:defRPr/>
            </a:pPr>
            <a:fld id="{BF6731AD-E3E5-4427-91A3-0AFDB1FA76C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12619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C102901-7AE4-4A14-9AA5-2869B631D411}" type="datetime1">
              <a:rPr lang="en-US" smtClean="0">
                <a:solidFill>
                  <a:srgbClr val="D4CEE4"/>
                </a:solidFill>
              </a:rPr>
              <a:t>1/28/2026</a:t>
            </a:fld>
            <a:endParaRPr lang="en-US">
              <a:solidFill>
                <a:srgbClr val="D4CEE4"/>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9" name="Slide Number Placeholder 5"/>
          <p:cNvSpPr>
            <a:spLocks noGrp="1"/>
          </p:cNvSpPr>
          <p:nvPr>
            <p:ph type="sldNum" sz="quarter" idx="12"/>
          </p:nvPr>
        </p:nvSpPr>
        <p:spPr/>
        <p:txBody>
          <a:bodyPr/>
          <a:lstStyle>
            <a:lvl1pPr>
              <a:defRPr/>
            </a:lvl1pPr>
          </a:lstStyle>
          <a:p>
            <a:pPr>
              <a:defRPr/>
            </a:pPr>
            <a:fld id="{D3B737B7-CA65-4981-A8D2-DE94513AE16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8077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32B6ED-2611-4070-808F-E0C610191664}" type="datetime1">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2C9C127-18B8-4F1D-970D-190D883844BA}" type="datetime1">
              <a:rPr lang="en-US" smtClean="0">
                <a:solidFill>
                  <a:srgbClr val="D4CEE4"/>
                </a:solidFill>
              </a:rPr>
              <a:t>1/28/2026</a:t>
            </a:fld>
            <a:endParaRPr lang="en-US">
              <a:solidFill>
                <a:srgbClr val="D4CEE4"/>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5" name="Slide Number Placeholder 5"/>
          <p:cNvSpPr>
            <a:spLocks noGrp="1"/>
          </p:cNvSpPr>
          <p:nvPr>
            <p:ph type="sldNum" sz="quarter" idx="12"/>
          </p:nvPr>
        </p:nvSpPr>
        <p:spPr/>
        <p:txBody>
          <a:bodyPr/>
          <a:lstStyle>
            <a:lvl1pPr>
              <a:defRPr/>
            </a:lvl1pPr>
          </a:lstStyle>
          <a:p>
            <a:pPr>
              <a:defRPr/>
            </a:pPr>
            <a:fld id="{2A8B9016-BFB2-4607-BA6A-6ECB07BB28C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52080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E8BE1CBC-4F98-4B69-978B-D9ADFA7C8C49}" type="datetime1">
              <a:rPr lang="en-US" smtClean="0">
                <a:solidFill>
                  <a:srgbClr val="D4CEE4"/>
                </a:solidFill>
              </a:rPr>
              <a:t>1/28/2026</a:t>
            </a:fld>
            <a:endParaRPr lang="en-US">
              <a:solidFill>
                <a:srgbClr val="D4CEE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5" name="Slide Number Placeholder 3"/>
          <p:cNvSpPr>
            <a:spLocks noGrp="1"/>
          </p:cNvSpPr>
          <p:nvPr>
            <p:ph type="sldNum" sz="quarter" idx="12"/>
          </p:nvPr>
        </p:nvSpPr>
        <p:spPr/>
        <p:txBody>
          <a:bodyPr/>
          <a:lstStyle>
            <a:lvl1pPr>
              <a:defRPr/>
            </a:lvl1pPr>
          </a:lstStyle>
          <a:p>
            <a:pPr>
              <a:defRPr/>
            </a:pPr>
            <a:fld id="{9F109D2F-CC61-4A41-965D-6CA7676C085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89850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bwMode="gray">
            <a:xfrm>
              <a:off x="5712884" y="401638"/>
              <a:ext cx="6055783"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noChangeArrowheads="1"/>
            </p:cNvSpPr>
            <p:nvPr/>
          </p:nvSpPr>
          <p:spPr bwMode="gray">
            <a:xfrm rot="-5677511">
              <a:off x="3140485" y="1826078"/>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4" name="Freeform 5"/>
            <p:cNvSpPr>
              <a:spLocks noChangeArrowheads="1"/>
            </p:cNvSpPr>
            <p:nvPr/>
          </p:nvSpPr>
          <p:spPr bwMode="gray">
            <a:xfrm rot="-5400000">
              <a:off x="2229377" y="2801721"/>
              <a:ext cx="6053670" cy="1254558"/>
            </a:xfrm>
            <a:custGeom>
              <a:avLst/>
              <a:gdLst>
                <a:gd name="T0" fmla="*/ 0 w 10000"/>
                <a:gd name="T1" fmla="*/ 0 h 8000"/>
                <a:gd name="T2" fmla="*/ 10000 w 10000"/>
                <a:gd name="T3" fmla="*/ 8000 h 8000"/>
              </a:gdLst>
              <a:ahLst/>
              <a:cxnLst/>
              <a:rect l="T0" t="T1" r="T2" b="T3"/>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6" name="Rectangle 15"/>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1295400"/>
            <a:ext cx="209486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pPr>
              <a:defRPr/>
            </a:pPr>
            <a:fld id="{FBB5E3BC-BABD-45B0-9231-0896E6C741AE}" type="datetime1">
              <a:rPr lang="en-US" smtClean="0">
                <a:solidFill>
                  <a:srgbClr val="D4CEE4"/>
                </a:solidFill>
              </a:rPr>
              <a:t>1/28/2026</a:t>
            </a:fld>
            <a:endParaRPr lang="en-US">
              <a:solidFill>
                <a:srgbClr val="D4CEE4"/>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19" name="Slide Number Placeholder 6"/>
          <p:cNvSpPr>
            <a:spLocks noGrp="1"/>
          </p:cNvSpPr>
          <p:nvPr>
            <p:ph type="sldNum" sz="quarter" idx="12"/>
          </p:nvPr>
        </p:nvSpPr>
        <p:spPr/>
        <p:txBody>
          <a:bodyPr/>
          <a:lstStyle>
            <a:lvl1pPr>
              <a:defRPr/>
            </a:lvl1pPr>
          </a:lstStyle>
          <a:p>
            <a:pPr>
              <a:defRPr/>
            </a:pPr>
            <a:fld id="{4A310DED-7DAF-4A83-AB9F-FA6009C2F8E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73251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bwMode="gray">
            <a:xfrm>
              <a:off x="6172200" y="401638"/>
              <a:ext cx="55964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noChangeArrowheads="1"/>
            </p:cNvSpPr>
            <p:nvPr/>
          </p:nvSpPr>
          <p:spPr bwMode="gray">
            <a:xfrm rot="-5677511">
              <a:off x="4203594" y="1826078"/>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4" name="Freeform 5"/>
            <p:cNvSpPr>
              <a:spLocks noChangeArrowheads="1"/>
            </p:cNvSpPr>
            <p:nvPr/>
          </p:nvSpPr>
          <p:spPr bwMode="gray">
            <a:xfrm rot="-5400000">
              <a:off x="3295432" y="2801721"/>
              <a:ext cx="6053670" cy="1254558"/>
            </a:xfrm>
            <a:custGeom>
              <a:avLst/>
              <a:gdLst>
                <a:gd name="T0" fmla="*/ 0 w 10000"/>
                <a:gd name="T1" fmla="*/ 0 h 8000"/>
                <a:gd name="T2" fmla="*/ 10000 w 10000"/>
                <a:gd name="T3" fmla="*/ 8000 h 8000"/>
              </a:gdLst>
              <a:ahLst/>
              <a:cxnLst/>
              <a:rect l="T0" t="T1" r="T2" b="T3"/>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6" name="Rectangle 15"/>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1693334"/>
            <a:ext cx="2898851"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pPr>
              <a:defRPr/>
            </a:pPr>
            <a:fld id="{2E5A2989-A9F9-4046-B9B4-19FDAE8340DD}" type="datetime1">
              <a:rPr lang="en-US" smtClean="0">
                <a:solidFill>
                  <a:srgbClr val="D4CEE4"/>
                </a:solidFill>
              </a:rPr>
              <a:t>1/28/2026</a:t>
            </a:fld>
            <a:endParaRPr lang="en-US">
              <a:solidFill>
                <a:srgbClr val="D4CEE4"/>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19" name="Slide Number Placeholder 6"/>
          <p:cNvSpPr>
            <a:spLocks noGrp="1"/>
          </p:cNvSpPr>
          <p:nvPr>
            <p:ph type="sldNum" sz="quarter" idx="12"/>
          </p:nvPr>
        </p:nvSpPr>
        <p:spPr/>
        <p:txBody>
          <a:bodyPr/>
          <a:lstStyle>
            <a:lvl1pPr>
              <a:defRPr/>
            </a:lvl1pPr>
          </a:lstStyle>
          <a:p>
            <a:pPr>
              <a:defRPr/>
            </a:pPr>
            <a:fld id="{76121927-2931-414E-9321-C64EE636B65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322073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noChangeArrowheads="1"/>
            </p:cNvSpPr>
            <p:nvPr/>
          </p:nvSpPr>
          <p:spPr bwMode="gray">
            <a:xfrm rot="10371525">
              <a:off x="263767" y="4438254"/>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3" name="Freeform 5"/>
            <p:cNvSpPr>
              <a:spLocks noChangeArrowheads="1"/>
            </p:cNvSpPr>
            <p:nvPr/>
          </p:nvSpPr>
          <p:spPr bwMode="gray">
            <a:xfrm rot="10800000">
              <a:off x="459506" y="321130"/>
              <a:ext cx="11277600" cy="4533900"/>
            </a:xfrm>
            <a:custGeom>
              <a:avLst/>
              <a:gdLst>
                <a:gd name="T0" fmla="*/ 0 w 7104"/>
                <a:gd name="T1" fmla="*/ 0 h 2856"/>
                <a:gd name="T2" fmla="*/ 7104 w 7104"/>
                <a:gd name="T3" fmla="*/ 2856 h 2856"/>
              </a:gdLst>
              <a:ahLst/>
              <a:cxnLst/>
              <a:rect l="T0" t="T1" r="T2" b="T3"/>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5" name="Rectangle 14"/>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4969927"/>
            <a:ext cx="661924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4"/>
          <p:cNvSpPr>
            <a:spLocks noGrp="1"/>
          </p:cNvSpPr>
          <p:nvPr>
            <p:ph type="dt" sz="half" idx="10"/>
          </p:nvPr>
        </p:nvSpPr>
        <p:spPr/>
        <p:txBody>
          <a:bodyPr/>
          <a:lstStyle>
            <a:lvl1pPr>
              <a:defRPr/>
            </a:lvl1pPr>
          </a:lstStyle>
          <a:p>
            <a:pPr>
              <a:defRPr/>
            </a:pPr>
            <a:fld id="{B40036EE-CC6C-4C52-ABCD-1981D4775B15}" type="datetime1">
              <a:rPr lang="en-US" smtClean="0">
                <a:solidFill>
                  <a:srgbClr val="D4CEE4"/>
                </a:solidFill>
              </a:rPr>
              <a:t>1/28/2026</a:t>
            </a:fld>
            <a:endParaRPr lang="en-US">
              <a:solidFill>
                <a:srgbClr val="D4CEE4"/>
              </a:solidFill>
            </a:endParaRPr>
          </a:p>
        </p:txBody>
      </p:sp>
      <p:sp>
        <p:nvSpPr>
          <p:cNvPr id="17" name="Footer Placeholder 5"/>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18" name="Slide Number Placeholder 6"/>
          <p:cNvSpPr>
            <a:spLocks noGrp="1"/>
          </p:cNvSpPr>
          <p:nvPr>
            <p:ph type="sldNum" sz="quarter" idx="12"/>
          </p:nvPr>
        </p:nvSpPr>
        <p:spPr/>
        <p:txBody>
          <a:bodyPr/>
          <a:lstStyle>
            <a:lvl1pPr>
              <a:defRPr/>
            </a:lvl1pPr>
          </a:lstStyle>
          <a:p>
            <a:pPr>
              <a:defRPr/>
            </a:pPr>
            <a:fld id="{0A7EBD1F-8B8E-49E1-AD67-1030803512D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53848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noChangeArrowheads="1"/>
            </p:cNvSpPr>
            <p:nvPr/>
          </p:nvSpPr>
          <p:spPr bwMode="gray">
            <a:xfrm rot="-589932">
              <a:off x="8490951" y="2714874"/>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3" name="Freeform 5"/>
            <p:cNvSpPr>
              <a:spLocks noChangeArrowheads="1"/>
            </p:cNvSpPr>
            <p:nvPr/>
          </p:nvSpPr>
          <p:spPr bwMode="gray">
            <a:xfrm>
              <a:off x="455612" y="2801319"/>
              <a:ext cx="11277600" cy="3602637"/>
            </a:xfrm>
            <a:custGeom>
              <a:avLst/>
              <a:gdLst>
                <a:gd name="T0" fmla="*/ 0 w 10000"/>
                <a:gd name="T1" fmla="*/ 0 h 7946"/>
                <a:gd name="T2" fmla="*/ 10000 w 10000"/>
                <a:gd name="T3" fmla="*/ 7946 h 7946"/>
              </a:gdLst>
              <a:ahLst/>
              <a:cxnLst/>
              <a:rect l="T0" t="T1" r="T2" b="T3"/>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5" name="Rectangle 14"/>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1598" y="1063417"/>
            <a:ext cx="6623862"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3"/>
          <p:cNvSpPr>
            <a:spLocks noGrp="1"/>
          </p:cNvSpPr>
          <p:nvPr>
            <p:ph type="dt" sz="half" idx="10"/>
          </p:nvPr>
        </p:nvSpPr>
        <p:spPr/>
        <p:txBody>
          <a:bodyPr/>
          <a:lstStyle>
            <a:lvl1pPr>
              <a:defRPr/>
            </a:lvl1pPr>
          </a:lstStyle>
          <a:p>
            <a:pPr>
              <a:defRPr/>
            </a:pPr>
            <a:fld id="{0FB59183-E51B-4697-BDC4-85DCC0CC6955}" type="datetime1">
              <a:rPr lang="en-US" smtClean="0">
                <a:solidFill>
                  <a:srgbClr val="D4CEE4"/>
                </a:solidFill>
              </a:rPr>
              <a:t>1/28/2026</a:t>
            </a:fld>
            <a:endParaRPr lang="en-US">
              <a:solidFill>
                <a:srgbClr val="D4CEE4"/>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18" name="Slide Number Placeholder 5"/>
          <p:cNvSpPr>
            <a:spLocks noGrp="1"/>
          </p:cNvSpPr>
          <p:nvPr>
            <p:ph type="sldNum" sz="quarter" idx="12"/>
          </p:nvPr>
        </p:nvSpPr>
        <p:spPr/>
        <p:txBody>
          <a:bodyPr/>
          <a:lstStyle>
            <a:lvl1pPr>
              <a:defRPr/>
            </a:lvl1pPr>
          </a:lstStyle>
          <a:p>
            <a:pPr>
              <a:defRPr/>
            </a:pPr>
            <a:fld id="{7E6E2582-E9BA-4789-8033-C9DDF8FAE84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46139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1"/>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noChangeArrowheads="1"/>
            </p:cNvSpPr>
            <p:nvPr/>
          </p:nvSpPr>
          <p:spPr bwMode="gray">
            <a:xfrm rot="-589932">
              <a:off x="8490951" y="4185117"/>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5" name="Freeform 5"/>
            <p:cNvSpPr>
              <a:spLocks noChangeArrowheads="1"/>
            </p:cNvSpPr>
            <p:nvPr/>
          </p:nvSpPr>
          <p:spPr bwMode="gray">
            <a:xfrm>
              <a:off x="455612" y="4241801"/>
              <a:ext cx="11277600" cy="2337161"/>
            </a:xfrm>
            <a:custGeom>
              <a:avLst/>
              <a:gdLst>
                <a:gd name="T0" fmla="*/ 0 w 10000"/>
                <a:gd name="T1" fmla="*/ 0 h 8000"/>
                <a:gd name="T2" fmla="*/ 10000 w 10000"/>
                <a:gd name="T3" fmla="*/ 8000 h 8000"/>
              </a:gdLst>
              <a:ahLst/>
              <a:cxnLst/>
              <a:rect l="T0" t="T1" r="T2" b="T3"/>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6"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7" name="TextBox 16"/>
          <p:cNvSpPr txBox="1"/>
          <p:nvPr/>
        </p:nvSpPr>
        <p:spPr bwMode="gray">
          <a:xfrm>
            <a:off x="660400" y="608013"/>
            <a:ext cx="601663" cy="1568450"/>
          </a:xfrm>
          <a:prstGeom prst="rect">
            <a:avLst/>
          </a:prstGeom>
          <a:noFill/>
        </p:spPr>
        <p:txBody>
          <a:bodyPr>
            <a:spAutoFit/>
          </a:bodyPr>
          <a:lstStyle/>
          <a:p>
            <a:pPr algn="r">
              <a:defRPr/>
            </a:pPr>
            <a:r>
              <a:rPr lang="en-US" sz="9600" dirty="0">
                <a:solidFill>
                  <a:srgbClr val="D4CEE4">
                    <a:lumMod val="60000"/>
                    <a:lumOff val="40000"/>
                  </a:srgbClr>
                </a:solidFill>
                <a:latin typeface="Arial"/>
                <a:cs typeface="Arial"/>
              </a:rPr>
              <a:t>“</a:t>
            </a:r>
          </a:p>
        </p:txBody>
      </p:sp>
      <p:sp>
        <p:nvSpPr>
          <p:cNvPr id="18" name="TextBox 17"/>
          <p:cNvSpPr txBox="1"/>
          <p:nvPr/>
        </p:nvSpPr>
        <p:spPr bwMode="gray">
          <a:xfrm>
            <a:off x="7413625" y="2613025"/>
            <a:ext cx="488950" cy="1570038"/>
          </a:xfrm>
          <a:prstGeom prst="rect">
            <a:avLst/>
          </a:prstGeom>
          <a:noFill/>
        </p:spPr>
        <p:txBody>
          <a:bodyPr>
            <a:spAutoFit/>
          </a:bodyPr>
          <a:lstStyle/>
          <a:p>
            <a:pPr algn="r">
              <a:defRPr/>
            </a:pPr>
            <a:r>
              <a:rPr lang="en-US" sz="9600" dirty="0">
                <a:solidFill>
                  <a:srgbClr val="D4CEE4">
                    <a:lumMod val="60000"/>
                    <a:lumOff val="40000"/>
                  </a:srgbClr>
                </a:solidFill>
                <a:latin typeface="Arial"/>
                <a:cs typeface="Arial"/>
              </a:rPr>
              <a:t>”</a:t>
            </a:r>
          </a:p>
        </p:txBody>
      </p:sp>
      <p:sp>
        <p:nvSpPr>
          <p:cNvPr id="19" name="Rectangle 18"/>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86408" y="982134"/>
            <a:ext cx="6340430"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Date Placeholder 3"/>
          <p:cNvSpPr>
            <a:spLocks noGrp="1"/>
          </p:cNvSpPr>
          <p:nvPr>
            <p:ph type="dt" sz="half" idx="14"/>
          </p:nvPr>
        </p:nvSpPr>
        <p:spPr/>
        <p:txBody>
          <a:bodyPr/>
          <a:lstStyle>
            <a:lvl1pPr>
              <a:defRPr/>
            </a:lvl1pPr>
          </a:lstStyle>
          <a:p>
            <a:pPr>
              <a:defRPr/>
            </a:pPr>
            <a:fld id="{C684551E-F9BE-4688-B31B-AFAFD9394597}" type="datetime1">
              <a:rPr lang="en-US" smtClean="0">
                <a:solidFill>
                  <a:srgbClr val="D4CEE4"/>
                </a:solidFill>
              </a:rPr>
              <a:t>1/28/2026</a:t>
            </a:fld>
            <a:endParaRPr lang="en-US">
              <a:solidFill>
                <a:srgbClr val="D4CEE4"/>
              </a:solidFill>
            </a:endParaRPr>
          </a:p>
        </p:txBody>
      </p:sp>
      <p:sp>
        <p:nvSpPr>
          <p:cNvPr id="21" name="Footer Placeholder 4"/>
          <p:cNvSpPr>
            <a:spLocks noGrp="1"/>
          </p:cNvSpPr>
          <p:nvPr>
            <p:ph type="ftr" sz="quarter" idx="15"/>
          </p:nvPr>
        </p:nvSpPr>
        <p:spPr/>
        <p:txBody>
          <a:bodyPr/>
          <a:lstStyle>
            <a:lvl1pPr>
              <a:defRPr/>
            </a:lvl1pPr>
          </a:lstStyle>
          <a:p>
            <a:pPr>
              <a:defRPr/>
            </a:pPr>
            <a:endParaRPr lang="en-US">
              <a:solidFill>
                <a:srgbClr val="D4CEE4"/>
              </a:solidFill>
            </a:endParaRPr>
          </a:p>
        </p:txBody>
      </p:sp>
      <p:sp>
        <p:nvSpPr>
          <p:cNvPr id="22" name="Slide Number Placeholder 5"/>
          <p:cNvSpPr>
            <a:spLocks noGrp="1"/>
          </p:cNvSpPr>
          <p:nvPr>
            <p:ph type="sldNum" sz="quarter" idx="16"/>
          </p:nvPr>
        </p:nvSpPr>
        <p:spPr/>
        <p:txBody>
          <a:bodyPr/>
          <a:lstStyle>
            <a:lvl1pPr>
              <a:defRPr/>
            </a:lvl1pPr>
          </a:lstStyle>
          <a:p>
            <a:pPr>
              <a:defRPr/>
            </a:pPr>
            <a:fld id="{5C26584C-38D0-49EF-A6D6-69A17B3FE5A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371290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ChangeArrowheads="1"/>
            </p:cNvSpPr>
            <p:nvPr/>
          </p:nvSpPr>
          <p:spPr bwMode="gray">
            <a:xfrm rot="-589932">
              <a:off x="8490951" y="4193583"/>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2" name="Freeform 5"/>
            <p:cNvSpPr>
              <a:spLocks noChangeArrowheads="1"/>
            </p:cNvSpPr>
            <p:nvPr/>
          </p:nvSpPr>
          <p:spPr bwMode="gray">
            <a:xfrm>
              <a:off x="455612" y="4241801"/>
              <a:ext cx="11277600" cy="2337161"/>
            </a:xfrm>
            <a:custGeom>
              <a:avLst/>
              <a:gdLst>
                <a:gd name="T0" fmla="*/ 0 w 10000"/>
                <a:gd name="T1" fmla="*/ 0 h 8000"/>
                <a:gd name="T2" fmla="*/ 10000 w 10000"/>
                <a:gd name="T3" fmla="*/ 8000 h 8000"/>
              </a:gdLst>
              <a:ahLst/>
              <a:cxnLst/>
              <a:rect l="T0" t="T1" r="T2" b="T3"/>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3"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4" name="Rectangle 13"/>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2370667"/>
            <a:ext cx="6619245"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p:cNvSpPr>
            <a:spLocks noGrp="1"/>
          </p:cNvSpPr>
          <p:nvPr>
            <p:ph type="dt" sz="half" idx="10"/>
          </p:nvPr>
        </p:nvSpPr>
        <p:spPr/>
        <p:txBody>
          <a:bodyPr/>
          <a:lstStyle>
            <a:lvl1pPr>
              <a:defRPr/>
            </a:lvl1pPr>
          </a:lstStyle>
          <a:p>
            <a:pPr>
              <a:defRPr/>
            </a:pPr>
            <a:fld id="{C5EF2053-1F48-4851-918A-145461C30854}" type="datetime1">
              <a:rPr lang="en-US" smtClean="0">
                <a:solidFill>
                  <a:srgbClr val="D4CEE4"/>
                </a:solidFill>
              </a:rPr>
              <a:t>1/28/2026</a:t>
            </a:fld>
            <a:endParaRPr lang="en-US">
              <a:solidFill>
                <a:srgbClr val="D4CEE4"/>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17" name="Slide Number Placeholder 5"/>
          <p:cNvSpPr>
            <a:spLocks noGrp="1"/>
          </p:cNvSpPr>
          <p:nvPr>
            <p:ph type="sldNum" sz="quarter" idx="12"/>
          </p:nvPr>
        </p:nvSpPr>
        <p:spPr/>
        <p:txBody>
          <a:bodyPr/>
          <a:lstStyle>
            <a:lvl1pPr>
              <a:defRPr/>
            </a:lvl1pPr>
          </a:lstStyle>
          <a:p>
            <a:pPr>
              <a:defRPr/>
            </a:pPr>
            <a:fld id="{114D4A05-559B-4D95-A813-8E161E28DA3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02655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3303588"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8293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216" y="973668"/>
            <a:ext cx="6619244"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866215" y="3179765"/>
            <a:ext cx="235640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384541" y="3179764"/>
            <a:ext cx="2360257"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916247" y="3179763"/>
            <a:ext cx="2359152"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6"/>
          <p:cNvSpPr>
            <a:spLocks noGrp="1"/>
          </p:cNvSpPr>
          <p:nvPr>
            <p:ph type="dt" sz="half" idx="18"/>
          </p:nvPr>
        </p:nvSpPr>
        <p:spPr/>
        <p:txBody>
          <a:bodyPr/>
          <a:lstStyle>
            <a:lvl1pPr>
              <a:defRPr/>
            </a:lvl1pPr>
          </a:lstStyle>
          <a:p>
            <a:pPr>
              <a:defRPr/>
            </a:pPr>
            <a:fld id="{EA617435-4BBC-4F2A-ADDD-44DD450CB7EE}" type="datetime1">
              <a:rPr lang="en-US" smtClean="0">
                <a:solidFill>
                  <a:srgbClr val="D4CEE4"/>
                </a:solidFill>
              </a:rPr>
              <a:t>1/28/2026</a:t>
            </a:fld>
            <a:endParaRPr lang="en-US">
              <a:solidFill>
                <a:srgbClr val="D4CEE4"/>
              </a:solidFill>
            </a:endParaRPr>
          </a:p>
        </p:txBody>
      </p:sp>
      <p:sp>
        <p:nvSpPr>
          <p:cNvPr id="12" name="Footer Placeholder 7"/>
          <p:cNvSpPr>
            <a:spLocks noGrp="1"/>
          </p:cNvSpPr>
          <p:nvPr>
            <p:ph type="ftr" sz="quarter" idx="19"/>
          </p:nvPr>
        </p:nvSpPr>
        <p:spPr/>
        <p:txBody>
          <a:bodyPr/>
          <a:lstStyle>
            <a:lvl1pPr>
              <a:defRPr/>
            </a:lvl1pPr>
          </a:lstStyle>
          <a:p>
            <a:pPr>
              <a:defRPr/>
            </a:pPr>
            <a:endParaRPr lang="en-US">
              <a:solidFill>
                <a:srgbClr val="D4CEE4"/>
              </a:solidFill>
            </a:endParaRPr>
          </a:p>
        </p:txBody>
      </p:sp>
      <p:sp>
        <p:nvSpPr>
          <p:cNvPr id="13" name="Slide Number Placeholder 8"/>
          <p:cNvSpPr>
            <a:spLocks noGrp="1"/>
          </p:cNvSpPr>
          <p:nvPr>
            <p:ph type="sldNum" sz="quarter" idx="20"/>
          </p:nvPr>
        </p:nvSpPr>
        <p:spPr/>
        <p:txBody>
          <a:bodyPr/>
          <a:lstStyle>
            <a:lvl1pPr>
              <a:defRPr/>
            </a:lvl1pPr>
          </a:lstStyle>
          <a:p>
            <a:pPr>
              <a:defRPr/>
            </a:pPr>
            <a:fld id="{263CD3CD-9899-4CAE-9F36-E855EAC9376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290263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303588"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84835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216" y="973668"/>
            <a:ext cx="6619244"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866215" y="5109106"/>
            <a:ext cx="2287829"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3427629" y="5109105"/>
            <a:ext cx="2287829"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5987081" y="5109104"/>
            <a:ext cx="2288322"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6"/>
          <p:cNvSpPr>
            <a:spLocks noGrp="1"/>
          </p:cNvSpPr>
          <p:nvPr>
            <p:ph type="dt" sz="half" idx="23"/>
          </p:nvPr>
        </p:nvSpPr>
        <p:spPr/>
        <p:txBody>
          <a:bodyPr/>
          <a:lstStyle>
            <a:lvl1pPr>
              <a:defRPr/>
            </a:lvl1pPr>
          </a:lstStyle>
          <a:p>
            <a:pPr>
              <a:defRPr/>
            </a:pPr>
            <a:fld id="{3A71E15C-EFD7-45C5-9292-4DE529C6B34B}" type="datetime1">
              <a:rPr lang="en-US" smtClean="0">
                <a:solidFill>
                  <a:srgbClr val="D4CEE4"/>
                </a:solidFill>
              </a:rPr>
              <a:t>1/28/2026</a:t>
            </a:fld>
            <a:endParaRPr lang="en-US">
              <a:solidFill>
                <a:srgbClr val="D4CEE4"/>
              </a:solidFill>
            </a:endParaRPr>
          </a:p>
        </p:txBody>
      </p:sp>
      <p:sp>
        <p:nvSpPr>
          <p:cNvPr id="16" name="Footer Placeholder 7"/>
          <p:cNvSpPr>
            <a:spLocks noGrp="1"/>
          </p:cNvSpPr>
          <p:nvPr>
            <p:ph type="ftr" sz="quarter" idx="24"/>
          </p:nvPr>
        </p:nvSpPr>
        <p:spPr>
          <a:xfrm>
            <a:off x="420688" y="6391275"/>
            <a:ext cx="2733675" cy="304800"/>
          </a:xfrm>
        </p:spPr>
        <p:txBody>
          <a:bodyPr/>
          <a:lstStyle>
            <a:lvl1pPr>
              <a:defRPr/>
            </a:lvl1pPr>
          </a:lstStyle>
          <a:p>
            <a:pPr>
              <a:defRPr/>
            </a:pPr>
            <a:endParaRPr lang="en-US">
              <a:solidFill>
                <a:srgbClr val="D4CEE4"/>
              </a:solidFill>
            </a:endParaRPr>
          </a:p>
        </p:txBody>
      </p:sp>
      <p:sp>
        <p:nvSpPr>
          <p:cNvPr id="17" name="Slide Number Placeholder 8"/>
          <p:cNvSpPr>
            <a:spLocks noGrp="1"/>
          </p:cNvSpPr>
          <p:nvPr>
            <p:ph type="sldNum" sz="quarter" idx="25"/>
          </p:nvPr>
        </p:nvSpPr>
        <p:spPr/>
        <p:txBody>
          <a:bodyPr/>
          <a:lstStyle>
            <a:lvl1pPr>
              <a:defRPr/>
            </a:lvl1pPr>
          </a:lstStyle>
          <a:p>
            <a:pPr>
              <a:defRPr/>
            </a:pPr>
            <a:fld id="{A15DA54C-3976-4A70-8BCB-65F1D58F1CA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2960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8FE99F-B76D-4CC2-8141-4849A449D610}" type="datetime1">
              <a:rPr lang="en-US" smtClean="0"/>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638" y="6391275"/>
            <a:ext cx="742950" cy="304800"/>
          </a:xfrm>
        </p:spPr>
        <p:txBody>
          <a:bodyPr/>
          <a:lstStyle>
            <a:lvl1pPr>
              <a:defRPr/>
            </a:lvl1pPr>
          </a:lstStyle>
          <a:p>
            <a:pPr>
              <a:defRPr/>
            </a:pPr>
            <a:fld id="{6E4AFD6C-6111-42CE-90AB-FA9C3862B5E5}" type="datetime1">
              <a:rPr lang="en-US" smtClean="0">
                <a:solidFill>
                  <a:srgbClr val="D4CEE4"/>
                </a:solidFill>
              </a:rPr>
              <a:t>1/28/2026</a:t>
            </a:fld>
            <a:endParaRPr lang="en-US">
              <a:solidFill>
                <a:srgbClr val="D4CEE4"/>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6" name="Slide Number Placeholder 5"/>
          <p:cNvSpPr>
            <a:spLocks noGrp="1"/>
          </p:cNvSpPr>
          <p:nvPr>
            <p:ph type="sldNum" sz="quarter" idx="12"/>
          </p:nvPr>
        </p:nvSpPr>
        <p:spPr/>
        <p:txBody>
          <a:bodyPr/>
          <a:lstStyle>
            <a:lvl1pPr>
              <a:defRPr/>
            </a:lvl1pPr>
          </a:lstStyle>
          <a:p>
            <a:pPr>
              <a:defRPr/>
            </a:pPr>
            <a:fld id="{C57F0FC6-B98A-49C1-9F35-8F3CA947BB7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487129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414867" y="401638"/>
              <a:ext cx="6510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noChangeArrowheads="1"/>
            </p:cNvSpPr>
            <p:nvPr/>
          </p:nvSpPr>
          <p:spPr bwMode="gray">
            <a:xfrm rot="5101749">
              <a:off x="6294738" y="4577737"/>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3" name="Freeform 5"/>
            <p:cNvSpPr>
              <a:spLocks noChangeArrowheads="1"/>
            </p:cNvSpPr>
            <p:nvPr/>
          </p:nvSpPr>
          <p:spPr bwMode="gray">
            <a:xfrm rot="5400000">
              <a:off x="4449232" y="2801721"/>
              <a:ext cx="6053670" cy="1254558"/>
            </a:xfrm>
            <a:custGeom>
              <a:avLst/>
              <a:gdLst>
                <a:gd name="T0" fmla="*/ 0 w 10000"/>
                <a:gd name="T1" fmla="*/ 0 h 8000"/>
                <a:gd name="T2" fmla="*/ 10000 w 10000"/>
                <a:gd name="T3" fmla="*/ 8000 h 8000"/>
              </a:gdLst>
              <a:ahLst/>
              <a:cxnLst/>
              <a:rect l="T0" t="T1" r="T2" b="T3"/>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5" name="Rectangle 14"/>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438927" y="1278467"/>
            <a:ext cx="1057474" cy="474859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a:spLocks noGrp="1"/>
          </p:cNvSpPr>
          <p:nvPr>
            <p:ph type="dt" sz="half" idx="10"/>
          </p:nvPr>
        </p:nvSpPr>
        <p:spPr>
          <a:xfrm>
            <a:off x="7989888" y="6391275"/>
            <a:ext cx="744537" cy="304800"/>
          </a:xfrm>
        </p:spPr>
        <p:txBody>
          <a:bodyPr/>
          <a:lstStyle>
            <a:lvl1pPr>
              <a:defRPr/>
            </a:lvl1pPr>
          </a:lstStyle>
          <a:p>
            <a:pPr>
              <a:defRPr/>
            </a:pPr>
            <a:fld id="{9E4E19FE-21EB-440A-9C88-90F0D2D95425}" type="datetime1">
              <a:rPr lang="en-US" smtClean="0">
                <a:solidFill>
                  <a:srgbClr val="D4CEE4"/>
                </a:solidFill>
              </a:rPr>
              <a:t>1/28/2026</a:t>
            </a:fld>
            <a:endParaRPr lang="en-US">
              <a:solidFill>
                <a:srgbClr val="D4CEE4"/>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D4CEE4"/>
              </a:solidFill>
            </a:endParaRPr>
          </a:p>
        </p:txBody>
      </p:sp>
      <p:sp>
        <p:nvSpPr>
          <p:cNvPr id="18" name="Slide Number Placeholder 5"/>
          <p:cNvSpPr>
            <a:spLocks noGrp="1"/>
          </p:cNvSpPr>
          <p:nvPr>
            <p:ph type="sldNum" sz="quarter" idx="12"/>
          </p:nvPr>
        </p:nvSpPr>
        <p:spPr/>
        <p:txBody>
          <a:bodyPr/>
          <a:lstStyle>
            <a:lvl1pPr>
              <a:defRPr/>
            </a:lvl1pPr>
          </a:lstStyle>
          <a:p>
            <a:pPr>
              <a:defRPr/>
            </a:pPr>
            <a:fld id="{7F4519AA-CCDD-4021-89EB-ABAB7401602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725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811E80-B01C-45EB-B25D-22F895549B49}" type="datetime1">
              <a:rPr lang="en-US" smtClean="0"/>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E9A19-ADAA-4850-9DC2-89A947752A40}" type="datetime1">
              <a:rPr lang="en-US" smtClean="0"/>
              <a:t>1/28/2026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A26B7F-C76F-4EED-8DB0-E65E8042C912}" type="datetime1">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EE66BA-96BA-4BD5-A725-236309BC20E7}" type="datetime1">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1000" b="1" i="0">
                <a:solidFill>
                  <a:schemeClr val="accent1"/>
                </a:solidFill>
              </a:defRPr>
            </a:lvl1pPr>
          </a:lstStyle>
          <a:p>
            <a:fld id="{16A5F44C-3EBC-4C02-A50C-4AFFF90CEDA1}" type="datetime1">
              <a:rPr lang="en-US" smtClean="0"/>
              <a:t>1/28/2026</a:t>
            </a:fld>
            <a:endParaRPr lang="en-US"/>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800" b="0" i="0">
                <a:solidFill>
                  <a:schemeClr val="bg1"/>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noChangeArrowheads="1"/>
            </p:cNvSpPr>
            <p:nvPr/>
          </p:nvSpPr>
          <p:spPr bwMode="gray">
            <a:xfrm rot="-589932">
              <a:off x="8490951" y="1797517"/>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052" name="Freeform 5"/>
            <p:cNvSpPr>
              <a:spLocks noChangeArrowheads="1"/>
            </p:cNvSpPr>
            <p:nvPr/>
          </p:nvSpPr>
          <p:spPr bwMode="gray">
            <a:xfrm>
              <a:off x="459506" y="1866405"/>
              <a:ext cx="11277600" cy="4533900"/>
            </a:xfrm>
            <a:custGeom>
              <a:avLst/>
              <a:gdLst>
                <a:gd name="T0" fmla="*/ 0 w 7104"/>
                <a:gd name="T1" fmla="*/ 0 h 2856"/>
                <a:gd name="T2" fmla="*/ 7104 w 7104"/>
                <a:gd name="T3" fmla="*/ 2856 h 2856"/>
              </a:gdLst>
              <a:ahLst/>
              <a:cxnLst/>
              <a:rect l="T0" t="T1" r="T2" b="T3"/>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053"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027" name="Title Placeholder 1"/>
          <p:cNvSpPr>
            <a:spLocks noGrp="1"/>
          </p:cNvSpPr>
          <p:nvPr>
            <p:ph type="title"/>
          </p:nvPr>
        </p:nvSpPr>
        <p:spPr bwMode="gray">
          <a:xfrm>
            <a:off x="866775" y="973138"/>
            <a:ext cx="6570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866775" y="2603500"/>
            <a:ext cx="65706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89888" y="6391275"/>
            <a:ext cx="742950" cy="304800"/>
          </a:xfrm>
          <a:prstGeom prst="rect">
            <a:avLst/>
          </a:prstGeom>
        </p:spPr>
        <p:txBody>
          <a:bodyPr vert="horz" lIns="91440" tIns="45720" rIns="91440" bIns="45720" rtlCol="0" anchor="ctr"/>
          <a:lstStyle>
            <a:lvl1pPr algn="r" fontAlgn="auto">
              <a:spcBef>
                <a:spcPts val="0"/>
              </a:spcBef>
              <a:spcAft>
                <a:spcPts val="0"/>
              </a:spcAft>
              <a:defRPr sz="1000" b="1" i="0" smtClean="0">
                <a:solidFill>
                  <a:schemeClr val="accent1"/>
                </a:solidFill>
                <a:latin typeface="+mn-lt"/>
                <a:cs typeface="+mn-cs"/>
              </a:defRPr>
            </a:lvl1pPr>
          </a:lstStyle>
          <a:p>
            <a:pPr>
              <a:defRPr/>
            </a:pPr>
            <a:fld id="{2AE0BB8C-218A-44D5-BC86-08B4F887CC93}" type="datetime1">
              <a:rPr lang="en-US" smtClean="0">
                <a:solidFill>
                  <a:srgbClr val="D4CEE4"/>
                </a:solidFill>
              </a:rPr>
              <a:t>1/28/2026</a:t>
            </a:fld>
            <a:endParaRPr lang="en-US">
              <a:solidFill>
                <a:srgbClr val="D4CEE4"/>
              </a:solidFill>
            </a:endParaRPr>
          </a:p>
        </p:txBody>
      </p:sp>
      <p:sp>
        <p:nvSpPr>
          <p:cNvPr id="5" name="Footer Placeholder 4"/>
          <p:cNvSpPr>
            <a:spLocks noGrp="1"/>
          </p:cNvSpPr>
          <p:nvPr>
            <p:ph type="ftr" sz="quarter" idx="3"/>
          </p:nvPr>
        </p:nvSpPr>
        <p:spPr>
          <a:xfrm>
            <a:off x="420688" y="6391275"/>
            <a:ext cx="2895600" cy="304800"/>
          </a:xfrm>
          <a:prstGeom prst="rect">
            <a:avLst/>
          </a:prstGeom>
        </p:spPr>
        <p:txBody>
          <a:bodyPr vert="horz" lIns="91440" tIns="45720" rIns="91440" bIns="45720" rtlCol="0" anchor="ctr"/>
          <a:lstStyle>
            <a:lvl1pPr algn="l" fontAlgn="auto">
              <a:spcBef>
                <a:spcPts val="0"/>
              </a:spcBef>
              <a:spcAft>
                <a:spcPts val="0"/>
              </a:spcAft>
              <a:defRPr sz="1000" b="1" i="0">
                <a:solidFill>
                  <a:schemeClr val="accent1"/>
                </a:solidFill>
                <a:latin typeface="+mn-lt"/>
                <a:cs typeface="+mn-cs"/>
              </a:defRPr>
            </a:lvl1pPr>
          </a:lstStyle>
          <a:p>
            <a:pPr>
              <a:defRPr/>
            </a:pPr>
            <a:endParaRPr lang="en-US">
              <a:solidFill>
                <a:srgbClr val="D4CEE4"/>
              </a:solidFill>
            </a:endParaRPr>
          </a:p>
        </p:txBody>
      </p:sp>
      <p:sp>
        <p:nvSpPr>
          <p:cNvPr id="21" name="Rectangle 20"/>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63" y="295275"/>
            <a:ext cx="628650" cy="768350"/>
          </a:xfrm>
          <a:prstGeom prst="rect">
            <a:avLst/>
          </a:prstGeom>
        </p:spPr>
        <p:txBody>
          <a:bodyPr vert="horz" lIns="91440" tIns="45720" rIns="91440" bIns="45720" rtlCol="0" anchor="b"/>
          <a:lstStyle>
            <a:lvl1pPr algn="ctr" fontAlgn="auto">
              <a:spcBef>
                <a:spcPts val="0"/>
              </a:spcBef>
              <a:spcAft>
                <a:spcPts val="0"/>
              </a:spcAft>
              <a:defRPr sz="2800" b="0" i="0" smtClean="0">
                <a:solidFill>
                  <a:schemeClr val="bg1"/>
                </a:solidFill>
                <a:latin typeface="+mn-lt"/>
                <a:cs typeface="+mn-cs"/>
              </a:defRPr>
            </a:lvl1pPr>
          </a:lstStyle>
          <a:p>
            <a:pPr>
              <a:defRPr/>
            </a:pPr>
            <a:fld id="{9B02E888-4571-435C-9B08-0304EB27D8C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38002700"/>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0" r:id="rId12"/>
    <p:sldLayoutId id="2147484261" r:id="rId13"/>
    <p:sldLayoutId id="2147484262" r:id="rId14"/>
    <p:sldLayoutId id="2147484263" r:id="rId15"/>
    <p:sldLayoutId id="2147484264" r:id="rId16"/>
    <p:sldLayoutId id="2147484265" r:id="rId17"/>
  </p:sldLayoutIdLst>
  <p:hf hdr="0" ftr="0" dt="0"/>
  <p:txStyles>
    <p:titleStyle>
      <a:lvl1pPr algn="l" defTabSz="457200" rtl="0" fontAlgn="base">
        <a:spcBef>
          <a:spcPct val="0"/>
        </a:spcBef>
        <a:spcAft>
          <a:spcPct val="0"/>
        </a:spcAft>
        <a:defRPr sz="3600" kern="1200">
          <a:solidFill>
            <a:schemeClr val="bg2"/>
          </a:solidFill>
          <a:latin typeface="+mj-lt"/>
          <a:ea typeface="+mj-ea"/>
          <a:cs typeface="+mj-cs"/>
        </a:defRPr>
      </a:lvl1pPr>
      <a:lvl2pPr algn="l" defTabSz="457200" rtl="0" fontAlgn="base">
        <a:spcBef>
          <a:spcPct val="0"/>
        </a:spcBef>
        <a:spcAft>
          <a:spcPct val="0"/>
        </a:spcAft>
        <a:defRPr sz="3600">
          <a:solidFill>
            <a:schemeClr val="bg2"/>
          </a:solidFill>
          <a:latin typeface="Century Gothic" pitchFamily="34" charset="0"/>
        </a:defRPr>
      </a:lvl2pPr>
      <a:lvl3pPr algn="l" defTabSz="457200" rtl="0" fontAlgn="base">
        <a:spcBef>
          <a:spcPct val="0"/>
        </a:spcBef>
        <a:spcAft>
          <a:spcPct val="0"/>
        </a:spcAft>
        <a:defRPr sz="3600">
          <a:solidFill>
            <a:schemeClr val="bg2"/>
          </a:solidFill>
          <a:latin typeface="Century Gothic" pitchFamily="34" charset="0"/>
        </a:defRPr>
      </a:lvl3pPr>
      <a:lvl4pPr algn="l" defTabSz="457200" rtl="0" fontAlgn="base">
        <a:spcBef>
          <a:spcPct val="0"/>
        </a:spcBef>
        <a:spcAft>
          <a:spcPct val="0"/>
        </a:spcAft>
        <a:defRPr sz="3600">
          <a:solidFill>
            <a:schemeClr val="bg2"/>
          </a:solidFill>
          <a:latin typeface="Century Gothic" pitchFamily="34" charset="0"/>
        </a:defRPr>
      </a:lvl4pPr>
      <a:lvl5pPr algn="l" defTabSz="457200" rtl="0" fontAlgn="base">
        <a:spcBef>
          <a:spcPct val="0"/>
        </a:spcBef>
        <a:spcAft>
          <a:spcPct val="0"/>
        </a:spcAft>
        <a:defRPr sz="3600">
          <a:solidFill>
            <a:schemeClr val="bg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noChangeArrowheads="1"/>
            </p:cNvSpPr>
            <p:nvPr/>
          </p:nvSpPr>
          <p:spPr bwMode="gray">
            <a:xfrm rot="-589932">
              <a:off x="8490951" y="1797517"/>
              <a:ext cx="3299407" cy="440924"/>
            </a:xfrm>
            <a:custGeom>
              <a:avLst/>
              <a:gdLst>
                <a:gd name="T0" fmla="*/ 0 w 10000"/>
                <a:gd name="T1" fmla="*/ 0 h 5291"/>
                <a:gd name="T2" fmla="*/ 10000 w 10000"/>
                <a:gd name="T3" fmla="*/ 5291 h 5291"/>
              </a:gdLst>
              <a:ahLst/>
              <a:cxnLst/>
              <a:rect l="T0" t="T1" r="T2" b="T3"/>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052" name="Freeform 5"/>
            <p:cNvSpPr>
              <a:spLocks noChangeArrowheads="1"/>
            </p:cNvSpPr>
            <p:nvPr/>
          </p:nvSpPr>
          <p:spPr bwMode="gray">
            <a:xfrm>
              <a:off x="459506" y="1866405"/>
              <a:ext cx="11277600" cy="4533900"/>
            </a:xfrm>
            <a:custGeom>
              <a:avLst/>
              <a:gdLst>
                <a:gd name="T0" fmla="*/ 0 w 7104"/>
                <a:gd name="T1" fmla="*/ 0 h 2856"/>
                <a:gd name="T2" fmla="*/ 7104 w 7104"/>
                <a:gd name="T3" fmla="*/ 2856 h 2856"/>
              </a:gdLst>
              <a:ahLst/>
              <a:cxnLst/>
              <a:rect l="T0" t="T1" r="T2" b="T3"/>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053"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1027" name="Title Placeholder 1"/>
          <p:cNvSpPr>
            <a:spLocks noGrp="1"/>
          </p:cNvSpPr>
          <p:nvPr>
            <p:ph type="title"/>
          </p:nvPr>
        </p:nvSpPr>
        <p:spPr bwMode="gray">
          <a:xfrm>
            <a:off x="866775" y="973138"/>
            <a:ext cx="6570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866775" y="2603500"/>
            <a:ext cx="65706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89888" y="6391275"/>
            <a:ext cx="742950" cy="304800"/>
          </a:xfrm>
          <a:prstGeom prst="rect">
            <a:avLst/>
          </a:prstGeom>
        </p:spPr>
        <p:txBody>
          <a:bodyPr vert="horz" lIns="91440" tIns="45720" rIns="91440" bIns="45720" rtlCol="0" anchor="ctr"/>
          <a:lstStyle>
            <a:lvl1pPr algn="r" fontAlgn="auto">
              <a:spcBef>
                <a:spcPts val="0"/>
              </a:spcBef>
              <a:spcAft>
                <a:spcPts val="0"/>
              </a:spcAft>
              <a:defRPr sz="1000" b="1" i="0" smtClean="0">
                <a:solidFill>
                  <a:schemeClr val="accent1"/>
                </a:solidFill>
                <a:latin typeface="+mn-lt"/>
                <a:cs typeface="+mn-cs"/>
              </a:defRPr>
            </a:lvl1pPr>
          </a:lstStyle>
          <a:p>
            <a:pPr>
              <a:defRPr/>
            </a:pPr>
            <a:fld id="{644D11B7-0822-4214-B074-D89DA07549BD}" type="datetime1">
              <a:rPr lang="en-US" smtClean="0">
                <a:solidFill>
                  <a:srgbClr val="D4CEE4"/>
                </a:solidFill>
              </a:rPr>
              <a:t>1/28/2026</a:t>
            </a:fld>
            <a:endParaRPr lang="en-US">
              <a:solidFill>
                <a:srgbClr val="D4CEE4"/>
              </a:solidFill>
            </a:endParaRPr>
          </a:p>
        </p:txBody>
      </p:sp>
      <p:sp>
        <p:nvSpPr>
          <p:cNvPr id="5" name="Footer Placeholder 4"/>
          <p:cNvSpPr>
            <a:spLocks noGrp="1"/>
          </p:cNvSpPr>
          <p:nvPr>
            <p:ph type="ftr" sz="quarter" idx="3"/>
          </p:nvPr>
        </p:nvSpPr>
        <p:spPr>
          <a:xfrm>
            <a:off x="420688" y="6391275"/>
            <a:ext cx="2895600" cy="304800"/>
          </a:xfrm>
          <a:prstGeom prst="rect">
            <a:avLst/>
          </a:prstGeom>
        </p:spPr>
        <p:txBody>
          <a:bodyPr vert="horz" lIns="91440" tIns="45720" rIns="91440" bIns="45720" rtlCol="0" anchor="ctr"/>
          <a:lstStyle>
            <a:lvl1pPr algn="l" fontAlgn="auto">
              <a:spcBef>
                <a:spcPts val="0"/>
              </a:spcBef>
              <a:spcAft>
                <a:spcPts val="0"/>
              </a:spcAft>
              <a:defRPr sz="1000" b="1" i="0">
                <a:solidFill>
                  <a:schemeClr val="accent1"/>
                </a:solidFill>
                <a:latin typeface="+mn-lt"/>
                <a:cs typeface="+mn-cs"/>
              </a:defRPr>
            </a:lvl1pPr>
          </a:lstStyle>
          <a:p>
            <a:pPr>
              <a:defRPr/>
            </a:pPr>
            <a:endParaRPr lang="en-US">
              <a:solidFill>
                <a:srgbClr val="D4CEE4"/>
              </a:solidFill>
            </a:endParaRPr>
          </a:p>
        </p:txBody>
      </p:sp>
      <p:sp>
        <p:nvSpPr>
          <p:cNvPr id="21" name="Rectangle 20"/>
          <p:cNvSpPr/>
          <p:nvPr/>
        </p:nvSpPr>
        <p:spPr>
          <a:xfrm>
            <a:off x="7827963"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63" y="295275"/>
            <a:ext cx="628650" cy="768350"/>
          </a:xfrm>
          <a:prstGeom prst="rect">
            <a:avLst/>
          </a:prstGeom>
        </p:spPr>
        <p:txBody>
          <a:bodyPr vert="horz" lIns="91440" tIns="45720" rIns="91440" bIns="45720" rtlCol="0" anchor="b"/>
          <a:lstStyle>
            <a:lvl1pPr algn="ctr" fontAlgn="auto">
              <a:spcBef>
                <a:spcPts val="0"/>
              </a:spcBef>
              <a:spcAft>
                <a:spcPts val="0"/>
              </a:spcAft>
              <a:defRPr sz="2800" b="0" i="0" smtClean="0">
                <a:solidFill>
                  <a:schemeClr val="bg1"/>
                </a:solidFill>
                <a:latin typeface="+mn-lt"/>
                <a:cs typeface="+mn-cs"/>
              </a:defRPr>
            </a:lvl1pPr>
          </a:lstStyle>
          <a:p>
            <a:pPr>
              <a:defRPr/>
            </a:pPr>
            <a:fld id="{9B02E888-4571-435C-9B08-0304EB27D8C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48718946"/>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1" r:id="rId15"/>
    <p:sldLayoutId id="2147484282" r:id="rId16"/>
    <p:sldLayoutId id="2147484283" r:id="rId17"/>
  </p:sldLayoutIdLst>
  <p:hf hdr="0" ftr="0" dt="0"/>
  <p:txStyles>
    <p:titleStyle>
      <a:lvl1pPr algn="l" defTabSz="457200" rtl="0" fontAlgn="base">
        <a:spcBef>
          <a:spcPct val="0"/>
        </a:spcBef>
        <a:spcAft>
          <a:spcPct val="0"/>
        </a:spcAft>
        <a:defRPr sz="3600" kern="1200">
          <a:solidFill>
            <a:schemeClr val="bg2"/>
          </a:solidFill>
          <a:latin typeface="+mj-lt"/>
          <a:ea typeface="+mj-ea"/>
          <a:cs typeface="+mj-cs"/>
        </a:defRPr>
      </a:lvl1pPr>
      <a:lvl2pPr algn="l" defTabSz="457200" rtl="0" fontAlgn="base">
        <a:spcBef>
          <a:spcPct val="0"/>
        </a:spcBef>
        <a:spcAft>
          <a:spcPct val="0"/>
        </a:spcAft>
        <a:defRPr sz="3600">
          <a:solidFill>
            <a:schemeClr val="bg2"/>
          </a:solidFill>
          <a:latin typeface="Century Gothic" pitchFamily="34" charset="0"/>
        </a:defRPr>
      </a:lvl2pPr>
      <a:lvl3pPr algn="l" defTabSz="457200" rtl="0" fontAlgn="base">
        <a:spcBef>
          <a:spcPct val="0"/>
        </a:spcBef>
        <a:spcAft>
          <a:spcPct val="0"/>
        </a:spcAft>
        <a:defRPr sz="3600">
          <a:solidFill>
            <a:schemeClr val="bg2"/>
          </a:solidFill>
          <a:latin typeface="Century Gothic" pitchFamily="34" charset="0"/>
        </a:defRPr>
      </a:lvl3pPr>
      <a:lvl4pPr algn="l" defTabSz="457200" rtl="0" fontAlgn="base">
        <a:spcBef>
          <a:spcPct val="0"/>
        </a:spcBef>
        <a:spcAft>
          <a:spcPct val="0"/>
        </a:spcAft>
        <a:defRPr sz="3600">
          <a:solidFill>
            <a:schemeClr val="bg2"/>
          </a:solidFill>
          <a:latin typeface="Century Gothic" pitchFamily="34" charset="0"/>
        </a:defRPr>
      </a:lvl4pPr>
      <a:lvl5pPr algn="l" defTabSz="457200" rtl="0" fontAlgn="base">
        <a:spcBef>
          <a:spcPct val="0"/>
        </a:spcBef>
        <a:spcAft>
          <a:spcPct val="0"/>
        </a:spcAft>
        <a:defRPr sz="3600">
          <a:solidFill>
            <a:schemeClr val="bg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05000"/>
            <a:ext cx="8382000" cy="1576981"/>
          </a:xfrm>
        </p:spPr>
        <p:style>
          <a:lnRef idx="1">
            <a:schemeClr val="accent6"/>
          </a:lnRef>
          <a:fillRef idx="3">
            <a:schemeClr val="accent6"/>
          </a:fillRef>
          <a:effectRef idx="2">
            <a:schemeClr val="accent6"/>
          </a:effectRef>
          <a:fontRef idx="minor">
            <a:schemeClr val="lt1"/>
          </a:fontRef>
        </p:style>
        <p:txBody>
          <a:bodyPr/>
          <a:lstStyle/>
          <a:p>
            <a:pPr algn="ctr"/>
            <a:r>
              <a:rPr lang="en-US" sz="4400" b="1" dirty="0">
                <a:latin typeface="Times New Roman" pitchFamily="18" charset="0"/>
                <a:cs typeface="Times New Roman" pitchFamily="18" charset="0"/>
              </a:rPr>
              <a:t>PREFEKTI I QARKUT DURRËS</a:t>
            </a:r>
          </a:p>
        </p:txBody>
      </p:sp>
      <p:sp>
        <p:nvSpPr>
          <p:cNvPr id="3" name="Subtitle 2"/>
          <p:cNvSpPr>
            <a:spLocks noGrp="1"/>
          </p:cNvSpPr>
          <p:nvPr>
            <p:ph type="subTitle" idx="1"/>
          </p:nvPr>
        </p:nvSpPr>
        <p:spPr>
          <a:xfrm>
            <a:off x="1905000" y="3886200"/>
            <a:ext cx="5334000" cy="533400"/>
          </a:xfrm>
        </p:spPr>
        <p:style>
          <a:lnRef idx="1">
            <a:schemeClr val="accent2"/>
          </a:lnRef>
          <a:fillRef idx="3">
            <a:schemeClr val="accent2"/>
          </a:fillRef>
          <a:effectRef idx="2">
            <a:schemeClr val="accent2"/>
          </a:effectRef>
          <a:fontRef idx="minor">
            <a:schemeClr val="lt1"/>
          </a:fontRef>
        </p:style>
        <p:txBody>
          <a:bodyPr>
            <a:noAutofit/>
          </a:bodyPr>
          <a:lstStyle/>
          <a:p>
            <a:pPr algn="ctr"/>
            <a:r>
              <a:rPr lang="en-US" sz="3200" b="1" dirty="0">
                <a:latin typeface="Times New Roman" pitchFamily="18" charset="0"/>
                <a:cs typeface="Times New Roman" pitchFamily="18" charset="0"/>
              </a:rPr>
              <a:t>ANALIZA VJETORE 2025</a:t>
            </a:r>
          </a:p>
        </p:txBody>
      </p:sp>
      <p:pic>
        <p:nvPicPr>
          <p:cNvPr id="1026" name="Picture 2" descr="C:\Users\TR3BIT\Desktop\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57200"/>
            <a:ext cx="2819400" cy="10047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5105400"/>
            <a:ext cx="7772400" cy="369332"/>
          </a:xfrm>
          <a:prstGeom prst="rect">
            <a:avLst/>
          </a:prstGeom>
        </p:spPr>
        <p:txBody>
          <a:bodyPr wrap="square">
            <a:spAutoFit/>
          </a:bodyPr>
          <a:lstStyle/>
          <a:p>
            <a:r>
              <a:rPr lang="en-US" b="1" dirty="0">
                <a:solidFill>
                  <a:schemeClr val="accent2">
                    <a:lumMod val="40000"/>
                    <a:lumOff val="60000"/>
                  </a:schemeClr>
                </a:solidFill>
                <a:latin typeface="Times New Roman" pitchFamily="18" charset="0"/>
                <a:cs typeface="Times New Roman" pitchFamily="18" charset="0"/>
              </a:rPr>
              <a:t>Nr._____________</a:t>
            </a:r>
            <a:r>
              <a:rPr lang="en-US" b="1" dirty="0" err="1">
                <a:solidFill>
                  <a:schemeClr val="accent2">
                    <a:lumMod val="40000"/>
                    <a:lumOff val="60000"/>
                  </a:schemeClr>
                </a:solidFill>
                <a:latin typeface="Times New Roman" pitchFamily="18" charset="0"/>
                <a:cs typeface="Times New Roman" pitchFamily="18" charset="0"/>
              </a:rPr>
              <a:t>Prot</a:t>
            </a:r>
            <a:r>
              <a:rPr lang="en-US" b="1" dirty="0">
                <a:solidFill>
                  <a:schemeClr val="accent2">
                    <a:lumMod val="40000"/>
                    <a:lumOff val="60000"/>
                  </a:schemeClr>
                </a:solidFill>
                <a:latin typeface="Times New Roman" pitchFamily="18" charset="0"/>
                <a:cs typeface="Times New Roman" pitchFamily="18" charset="0"/>
              </a:rPr>
              <a:t>.                                                 </a:t>
            </a:r>
            <a:r>
              <a:rPr lang="en-US" b="1" dirty="0" err="1">
                <a:solidFill>
                  <a:schemeClr val="accent2">
                    <a:lumMod val="40000"/>
                    <a:lumOff val="60000"/>
                  </a:schemeClr>
                </a:solidFill>
                <a:latin typeface="Times New Roman" pitchFamily="18" charset="0"/>
                <a:cs typeface="Times New Roman" pitchFamily="18" charset="0"/>
              </a:rPr>
              <a:t>Durrës</a:t>
            </a:r>
            <a:r>
              <a:rPr lang="en-US" b="1" dirty="0">
                <a:solidFill>
                  <a:schemeClr val="accent2">
                    <a:lumMod val="40000"/>
                    <a:lumOff val="60000"/>
                  </a:schemeClr>
                </a:solidFill>
                <a:latin typeface="Times New Roman" pitchFamily="18" charset="0"/>
                <a:cs typeface="Times New Roman" pitchFamily="18" charset="0"/>
              </a:rPr>
              <a:t>, </a:t>
            </a:r>
            <a:r>
              <a:rPr lang="en-US" b="1" dirty="0" err="1">
                <a:solidFill>
                  <a:schemeClr val="accent2">
                    <a:lumMod val="40000"/>
                    <a:lumOff val="60000"/>
                  </a:schemeClr>
                </a:solidFill>
                <a:latin typeface="Times New Roman" pitchFamily="18" charset="0"/>
                <a:cs typeface="Times New Roman" pitchFamily="18" charset="0"/>
              </a:rPr>
              <a:t>më</a:t>
            </a:r>
            <a:r>
              <a:rPr lang="en-US" b="1" dirty="0">
                <a:solidFill>
                  <a:schemeClr val="accent2">
                    <a:lumMod val="40000"/>
                    <a:lumOff val="60000"/>
                  </a:schemeClr>
                </a:solidFill>
                <a:latin typeface="Times New Roman" pitchFamily="18" charset="0"/>
                <a:cs typeface="Times New Roman" pitchFamily="18" charset="0"/>
              </a:rPr>
              <a:t>    /    / 2026</a:t>
            </a:r>
            <a:endParaRPr lang="en-US" dirty="0">
              <a:solidFill>
                <a:schemeClr val="accent2">
                  <a:lumMod val="40000"/>
                  <a:lumOff val="6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b="1" smtClean="0">
                <a:solidFill>
                  <a:schemeClr val="tx1"/>
                </a:solidFill>
              </a:rPr>
              <a:pPr/>
              <a:t>1</a:t>
            </a:fld>
            <a:endParaRPr lang="en-US" b="1" dirty="0">
              <a:solidFill>
                <a:schemeClr val="tx1"/>
              </a:solidFill>
            </a:endParaRPr>
          </a:p>
        </p:txBody>
      </p:sp>
    </p:spTree>
    <p:extLst>
      <p:ext uri="{BB962C8B-B14F-4D97-AF65-F5344CB8AC3E}">
        <p14:creationId xmlns:p14="http://schemas.microsoft.com/office/powerpoint/2010/main" val="2238309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1143000"/>
            <a:ext cx="7924800" cy="7080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20483" name="Rectangle 9"/>
          <p:cNvSpPr>
            <a:spLocks noChangeArrowheads="1"/>
          </p:cNvSpPr>
          <p:nvPr/>
        </p:nvSpPr>
        <p:spPr bwMode="auto">
          <a:xfrm>
            <a:off x="76200" y="2228850"/>
            <a:ext cx="9067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1400" dirty="0">
                <a:latin typeface="Times New Roman" pitchFamily="18" charset="0"/>
                <a:cs typeface="Calibri" pitchFamily="34" charset="0"/>
              </a:rPr>
              <a:t>Një </a:t>
            </a:r>
            <a:r>
              <a:rPr lang="en-US" altLang="en-US" sz="1400" dirty="0" err="1">
                <a:latin typeface="Times New Roman" pitchFamily="18" charset="0"/>
                <a:cs typeface="Calibri" pitchFamily="34" charset="0"/>
              </a:rPr>
              <a:t>ndër</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problematikat</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më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të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rëndësishme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të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trajtuara</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nga</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Institucioni</a:t>
            </a:r>
            <a:r>
              <a:rPr lang="en-US" altLang="en-US" sz="1400" dirty="0">
                <a:latin typeface="Times New Roman" pitchFamily="18" charset="0"/>
                <a:cs typeface="Calibri" pitchFamily="34" charset="0"/>
              </a:rPr>
              <a:t> i </a:t>
            </a:r>
            <a:r>
              <a:rPr lang="en-US" altLang="en-US" sz="1400" dirty="0" err="1">
                <a:latin typeface="Times New Roman" pitchFamily="18" charset="0"/>
                <a:cs typeface="Calibri" pitchFamily="34" charset="0"/>
              </a:rPr>
              <a:t>Prefektit</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përgjatë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vitit</a:t>
            </a:r>
            <a:r>
              <a:rPr lang="en-US" altLang="en-US" sz="1400" dirty="0">
                <a:latin typeface="Times New Roman" pitchFamily="18" charset="0"/>
                <a:cs typeface="Calibri" pitchFamily="34" charset="0"/>
              </a:rPr>
              <a:t> 2025 </a:t>
            </a:r>
            <a:r>
              <a:rPr lang="en-US" altLang="en-US" sz="1400" dirty="0" err="1">
                <a:latin typeface="Times New Roman" pitchFamily="18" charset="0"/>
                <a:cs typeface="Calibri" pitchFamily="34" charset="0"/>
              </a:rPr>
              <a:t>ka</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qenë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problematika</a:t>
            </a:r>
            <a:r>
              <a:rPr lang="en-US" altLang="en-US" sz="1400" dirty="0">
                <a:latin typeface="Times New Roman" pitchFamily="18" charset="0"/>
                <a:cs typeface="Calibri" pitchFamily="34" charset="0"/>
              </a:rPr>
              <a:t> e </a:t>
            </a:r>
            <a:r>
              <a:rPr lang="en-US" altLang="en-US" sz="1400" b="1" dirty="0" err="1">
                <a:latin typeface="Times New Roman" pitchFamily="18" charset="0"/>
                <a:cs typeface="Calibri" pitchFamily="34" charset="0"/>
              </a:rPr>
              <a:t>rrugës</a:t>
            </a:r>
            <a:r>
              <a:rPr lang="en-US" altLang="en-US" sz="1400" b="1" dirty="0">
                <a:latin typeface="Times New Roman" pitchFamily="18" charset="0"/>
                <a:cs typeface="Calibri" pitchFamily="34" charset="0"/>
              </a:rPr>
              <a:t> “</a:t>
            </a:r>
            <a:r>
              <a:rPr lang="en-US" altLang="en-US" sz="1400" b="1" dirty="0" err="1">
                <a:latin typeface="Times New Roman" pitchFamily="18" charset="0"/>
                <a:cs typeface="Calibri" pitchFamily="34" charset="0"/>
              </a:rPr>
              <a:t>Shën</a:t>
            </a:r>
            <a:r>
              <a:rPr lang="en-US" altLang="en-US" sz="1400" b="1" dirty="0">
                <a:latin typeface="Times New Roman" pitchFamily="18" charset="0"/>
                <a:cs typeface="Calibri" pitchFamily="34" charset="0"/>
              </a:rPr>
              <a:t> </a:t>
            </a:r>
            <a:r>
              <a:rPr lang="en-US" altLang="en-US" sz="1400" b="1" dirty="0" err="1">
                <a:latin typeface="Times New Roman" pitchFamily="18" charset="0"/>
                <a:cs typeface="Calibri" pitchFamily="34" charset="0"/>
              </a:rPr>
              <a:t>Pali</a:t>
            </a:r>
            <a:r>
              <a:rPr lang="en-US" altLang="en-US" sz="1400" b="1" dirty="0">
                <a:latin typeface="Times New Roman" pitchFamily="18" charset="0"/>
                <a:cs typeface="Calibri" pitchFamily="34" charset="0"/>
              </a:rPr>
              <a:t>”, </a:t>
            </a:r>
            <a:r>
              <a:rPr lang="en-US" altLang="en-US" sz="1400" dirty="0" err="1">
                <a:latin typeface="Times New Roman" pitchFamily="18" charset="0"/>
                <a:cs typeface="Calibri" pitchFamily="34" charset="0"/>
              </a:rPr>
              <a:t>çedimi</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serioz</a:t>
            </a:r>
            <a:r>
              <a:rPr lang="en-US" altLang="en-US" sz="1400" dirty="0">
                <a:latin typeface="Times New Roman" pitchFamily="18" charset="0"/>
                <a:cs typeface="Calibri" pitchFamily="34" charset="0"/>
              </a:rPr>
              <a:t> i </a:t>
            </a:r>
            <a:r>
              <a:rPr lang="en-US" altLang="en-US" sz="1400" dirty="0" err="1">
                <a:latin typeface="Times New Roman" pitchFamily="18" charset="0"/>
                <a:cs typeface="Calibri" pitchFamily="34" charset="0"/>
              </a:rPr>
              <a:t>saj</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përballë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hidrovorit</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të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vjetër</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në</a:t>
            </a:r>
            <a:r>
              <a:rPr lang="en-US" altLang="en-US" sz="1400" dirty="0">
                <a:latin typeface="Times New Roman" pitchFamily="18" charset="0"/>
                <a:cs typeface="Calibri" pitchFamily="34" charset="0"/>
              </a:rPr>
              <a:t> Porto Romano, i </a:t>
            </a:r>
            <a:r>
              <a:rPr lang="en-US" altLang="en-US" sz="1400" dirty="0" err="1">
                <a:latin typeface="Times New Roman" pitchFamily="18" charset="0"/>
                <a:cs typeface="Calibri" pitchFamily="34" charset="0"/>
              </a:rPr>
              <a:t>cili</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përbënte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rrezik</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për</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sigurinë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rrugore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dhe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të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hidrovorit</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Për</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këtë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arsye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Prefekti</a:t>
            </a:r>
            <a:r>
              <a:rPr lang="en-US" altLang="en-US" sz="1400" dirty="0">
                <a:latin typeface="Times New Roman" pitchFamily="18" charset="0"/>
                <a:cs typeface="Calibri" pitchFamily="34" charset="0"/>
              </a:rPr>
              <a:t> i </a:t>
            </a:r>
            <a:r>
              <a:rPr lang="en-US" altLang="en-US" sz="1400" dirty="0" err="1">
                <a:latin typeface="Times New Roman" pitchFamily="18" charset="0"/>
                <a:cs typeface="Calibri" pitchFamily="34" charset="0"/>
              </a:rPr>
              <a:t>Qarkut</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zhvilloi</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një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mbledhje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ndërinstitucionale</a:t>
            </a:r>
            <a:r>
              <a:rPr lang="en-US" altLang="en-US" sz="1400" dirty="0">
                <a:latin typeface="Times New Roman" pitchFamily="18" charset="0"/>
                <a:cs typeface="Calibri" pitchFamily="34" charset="0"/>
              </a:rPr>
              <a:t> me </a:t>
            </a:r>
            <a:r>
              <a:rPr lang="en-US" altLang="en-US" sz="1400" dirty="0" err="1">
                <a:latin typeface="Times New Roman" pitchFamily="18" charset="0"/>
                <a:cs typeface="Calibri" pitchFamily="34" charset="0"/>
              </a:rPr>
              <a:t>karakter</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emergjent</a:t>
            </a:r>
            <a:r>
              <a:rPr lang="en-US" altLang="en-US" sz="1400" dirty="0">
                <a:latin typeface="Times New Roman" pitchFamily="18" charset="0"/>
                <a:cs typeface="Calibri" pitchFamily="34" charset="0"/>
              </a:rPr>
              <a:t>, me </a:t>
            </a:r>
            <a:r>
              <a:rPr lang="en-US" altLang="en-US" sz="1400" dirty="0" err="1">
                <a:latin typeface="Times New Roman" pitchFamily="18" charset="0"/>
                <a:cs typeface="Calibri" pitchFamily="34" charset="0"/>
              </a:rPr>
              <a:t>përfaqësuesit</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përkatës</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të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institucioneve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Në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kuadër</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të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takimit</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dhe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lënies</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së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detyrave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urgjente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nga</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Prefekti</a:t>
            </a:r>
            <a:r>
              <a:rPr lang="en-US" altLang="en-US" sz="1400" dirty="0">
                <a:latin typeface="Times New Roman" pitchFamily="18" charset="0"/>
                <a:cs typeface="Calibri" pitchFamily="34" charset="0"/>
              </a:rPr>
              <a:t> u </a:t>
            </a:r>
            <a:r>
              <a:rPr lang="en-US" altLang="en-US" sz="1400" dirty="0" err="1">
                <a:latin typeface="Times New Roman" pitchFamily="18" charset="0"/>
                <a:cs typeface="Calibri" pitchFamily="34" charset="0"/>
              </a:rPr>
              <a:t>koordinuan</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strukturat</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dhe</a:t>
            </a:r>
            <a:r>
              <a:rPr lang="en-US" altLang="en-US" sz="1400" dirty="0">
                <a:latin typeface="Times New Roman" pitchFamily="18" charset="0"/>
                <a:cs typeface="Calibri" pitchFamily="34" charset="0"/>
              </a:rPr>
              <a:t> u </a:t>
            </a:r>
            <a:r>
              <a:rPr lang="en-US" altLang="en-US" sz="1400" dirty="0" err="1">
                <a:latin typeface="Times New Roman" pitchFamily="18" charset="0"/>
                <a:cs typeface="Calibri" pitchFamily="34" charset="0"/>
              </a:rPr>
              <a:t>ndërmorën</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masat</a:t>
            </a:r>
            <a:r>
              <a:rPr lang="en-US" altLang="en-US" sz="1400" dirty="0">
                <a:latin typeface="Times New Roman" pitchFamily="18" charset="0"/>
                <a:cs typeface="Calibri" pitchFamily="34" charset="0"/>
              </a:rPr>
              <a:t> e </a:t>
            </a:r>
            <a:r>
              <a:rPr lang="en-US" altLang="en-US" sz="1400" dirty="0" err="1">
                <a:latin typeface="Times New Roman" pitchFamily="18" charset="0"/>
                <a:cs typeface="Calibri" pitchFamily="34" charset="0"/>
              </a:rPr>
              <a:t>menjëhershme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për</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ndërhyrje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dhe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riparimin</a:t>
            </a:r>
            <a:r>
              <a:rPr lang="en-US" altLang="en-US" sz="1400" dirty="0">
                <a:latin typeface="Times New Roman" pitchFamily="18" charset="0"/>
                <a:cs typeface="Calibri" pitchFamily="34" charset="0"/>
              </a:rPr>
              <a:t> e </a:t>
            </a:r>
            <a:r>
              <a:rPr lang="en-US" altLang="en-US" sz="1400" dirty="0" err="1">
                <a:latin typeface="Times New Roman" pitchFamily="18" charset="0"/>
                <a:cs typeface="Calibri" pitchFamily="34" charset="0"/>
              </a:rPr>
              <a:t>segmentit</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rrugor</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Falë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bashkëpunimit</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ndërinstitucional</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dhe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angazhimit</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të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strukturave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përgjegjëse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problematika</a:t>
            </a:r>
            <a:r>
              <a:rPr lang="en-US" altLang="en-US" sz="1400" dirty="0">
                <a:latin typeface="Times New Roman" pitchFamily="18" charset="0"/>
                <a:cs typeface="Calibri" pitchFamily="34" charset="0"/>
              </a:rPr>
              <a:t> u </a:t>
            </a:r>
            <a:r>
              <a:rPr lang="en-US" altLang="en-US" sz="1400" dirty="0" err="1">
                <a:latin typeface="Times New Roman" pitchFamily="18" charset="0"/>
                <a:cs typeface="Calibri" pitchFamily="34" charset="0"/>
              </a:rPr>
              <a:t>trajtua</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në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kohë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dhe</a:t>
            </a:r>
            <a:r>
              <a:rPr lang="en-US" altLang="en-US" sz="1400" dirty="0">
                <a:latin typeface="Times New Roman" pitchFamily="18" charset="0"/>
                <a:cs typeface="Calibri" pitchFamily="34" charset="0"/>
              </a:rPr>
              <a:t> u </a:t>
            </a:r>
            <a:r>
              <a:rPr lang="en-US" altLang="en-US" sz="1400" dirty="0" err="1">
                <a:latin typeface="Times New Roman" pitchFamily="18" charset="0"/>
                <a:cs typeface="Calibri" pitchFamily="34" charset="0"/>
              </a:rPr>
              <a:t>zgjidh</a:t>
            </a:r>
            <a:r>
              <a:rPr lang="en-US" altLang="en-US" sz="1400" dirty="0">
                <a:latin typeface="Times New Roman" pitchFamily="18" charset="0"/>
                <a:cs typeface="Calibri" pitchFamily="34" charset="0"/>
              </a:rPr>
              <a:t>, duke </a:t>
            </a:r>
            <a:r>
              <a:rPr lang="en-US" altLang="en-US" sz="1400" dirty="0" err="1">
                <a:latin typeface="Times New Roman" pitchFamily="18" charset="0"/>
                <a:cs typeface="Calibri" pitchFamily="34" charset="0"/>
              </a:rPr>
              <a:t>garantuar</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rikthimin</a:t>
            </a:r>
            <a:r>
              <a:rPr lang="en-US" altLang="en-US" sz="1400" dirty="0">
                <a:latin typeface="Times New Roman" pitchFamily="18" charset="0"/>
                <a:cs typeface="Calibri" pitchFamily="34" charset="0"/>
              </a:rPr>
              <a:t> e </a:t>
            </a:r>
            <a:r>
              <a:rPr lang="en-US" altLang="en-US" sz="1400" dirty="0" err="1">
                <a:latin typeface="Times New Roman" pitchFamily="18" charset="0"/>
                <a:cs typeface="Calibri" pitchFamily="34" charset="0"/>
              </a:rPr>
              <a:t>sigurisë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dhe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funksionalitetit</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edhe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pse</a:t>
            </a:r>
            <a:r>
              <a:rPr lang="en-US" altLang="en-US" sz="1400" dirty="0">
                <a:latin typeface="Times New Roman" pitchFamily="18" charset="0"/>
                <a:cs typeface="Calibri" pitchFamily="34" charset="0"/>
              </a:rPr>
              <a:t> e </a:t>
            </a:r>
            <a:r>
              <a:rPr lang="en-US" altLang="en-US" sz="1400" dirty="0" err="1">
                <a:latin typeface="Times New Roman" pitchFamily="18" charset="0"/>
                <a:cs typeface="Calibri" pitchFamily="34" charset="0"/>
              </a:rPr>
              <a:t>kufizuar</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në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tonazhin</a:t>
            </a:r>
            <a:r>
              <a:rPr lang="en-US" altLang="en-US" sz="1400" dirty="0">
                <a:latin typeface="Times New Roman" pitchFamily="18" charset="0"/>
                <a:cs typeface="Calibri" pitchFamily="34" charset="0"/>
              </a:rPr>
              <a:t> e </a:t>
            </a:r>
            <a:r>
              <a:rPr lang="en-US" altLang="en-US" sz="1400" dirty="0" err="1">
                <a:latin typeface="Times New Roman" pitchFamily="18" charset="0"/>
                <a:cs typeface="Calibri" pitchFamily="34" charset="0"/>
              </a:rPr>
              <a:t>mjeteve</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të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këtij</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aksi</a:t>
            </a:r>
            <a:r>
              <a:rPr lang="en-US" altLang="en-US" sz="1400" dirty="0">
                <a:latin typeface="Times New Roman" pitchFamily="18" charset="0"/>
                <a:cs typeface="Calibri" pitchFamily="34" charset="0"/>
              </a:rPr>
              <a:t> me </a:t>
            </a:r>
            <a:r>
              <a:rPr lang="en-US" altLang="en-US" sz="1400" dirty="0" err="1">
                <a:latin typeface="Times New Roman" pitchFamily="18" charset="0"/>
                <a:cs typeface="Calibri" pitchFamily="34" charset="0"/>
              </a:rPr>
              <a:t>rëndësi</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të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veçantë</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për</a:t>
            </a:r>
            <a:r>
              <a:rPr lang="en-US" altLang="en-US" sz="1400" dirty="0">
                <a:latin typeface="Times New Roman" pitchFamily="18" charset="0"/>
                <a:cs typeface="Calibri" pitchFamily="34" charset="0"/>
              </a:rPr>
              <a:t> </a:t>
            </a:r>
            <a:r>
              <a:rPr lang="en-US" altLang="en-US" sz="1400" dirty="0" err="1">
                <a:latin typeface="Times New Roman" pitchFamily="18" charset="0"/>
                <a:cs typeface="Calibri" pitchFamily="34" charset="0"/>
              </a:rPr>
              <a:t>zonën</a:t>
            </a:r>
            <a:r>
              <a:rPr lang="en-US" altLang="en-US" sz="1400" dirty="0">
                <a:latin typeface="Times New Roman" pitchFamily="18" charset="0"/>
                <a:cs typeface="Calibri" pitchFamily="34" charset="0"/>
              </a:rPr>
              <a:t>.</a:t>
            </a:r>
            <a:endParaRPr lang="en-US" altLang="en-US" sz="1400" dirty="0">
              <a:latin typeface="Times New Roman" pitchFamily="18" charset="0"/>
              <a:cs typeface="Times New Roman" pitchFamily="18" charset="0"/>
            </a:endParaRPr>
          </a:p>
        </p:txBody>
      </p:sp>
      <p:pic>
        <p:nvPicPr>
          <p:cNvPr id="20484" name="Picture 7" descr="C:\Users\ICT\Downloads\WhatsApp Image 2025-07-11 at 10.18.3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044950"/>
            <a:ext cx="43815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1" descr="C:\Users\ICT\Desktop\Takimet 2025\Takimi mbi problematiken e rruges shen-pali dt.17.07.2025\WhatsApp Image 2025-09-12 at 10.04.34 (4).jpeg"/>
          <p:cNvPicPr>
            <a:picLocks noChangeAspect="1" noChangeArrowheads="1"/>
          </p:cNvPicPr>
          <p:nvPr/>
        </p:nvPicPr>
        <p:blipFill>
          <a:blip r:embed="rId3" cstate="print">
            <a:extLst>
              <a:ext uri="{28A0092B-C50C-407E-A947-70E740481C1C}">
                <a14:useLocalDpi xmlns:a14="http://schemas.microsoft.com/office/drawing/2010/main" val="0"/>
              </a:ext>
            </a:extLst>
          </a:blip>
          <a:srcRect l="11888" t="17213" b="7944"/>
          <a:stretch>
            <a:fillRect/>
          </a:stretch>
        </p:blipFill>
        <p:spPr bwMode="auto">
          <a:xfrm>
            <a:off x="4610100" y="4044950"/>
            <a:ext cx="43053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2"/>
          <p:cNvSpPr txBox="1">
            <a:spLocks noChangeArrowheads="1"/>
          </p:cNvSpPr>
          <p:nvPr/>
        </p:nvSpPr>
        <p:spPr bwMode="auto">
          <a:xfrm>
            <a:off x="3695700" y="6218238"/>
            <a:ext cx="91440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eaLnBrk="0" fontAlgn="base" hangingPunct="0">
              <a:spcAft>
                <a:spcPct val="0"/>
              </a:spcAft>
              <a:buFont typeface="Wingdings 3" pitchFamily="18" charset="2"/>
              <a:defRPr sz="1200">
                <a:solidFill>
                  <a:srgbClr val="404040"/>
                </a:solidFill>
                <a:latin typeface="Century Gothic" pitchFamily="34" charset="0"/>
              </a:defRPr>
            </a:lvl6pPr>
            <a:lvl7pPr eaLnBrk="0" fontAlgn="base" hangingPunct="0">
              <a:spcAft>
                <a:spcPct val="0"/>
              </a:spcAft>
              <a:buFont typeface="Wingdings 3" pitchFamily="18" charset="2"/>
              <a:defRPr sz="1200">
                <a:solidFill>
                  <a:srgbClr val="404040"/>
                </a:solidFill>
                <a:latin typeface="Century Gothic" pitchFamily="34" charset="0"/>
              </a:defRPr>
            </a:lvl7pPr>
            <a:lvl8pPr eaLnBrk="0" fontAlgn="base" hangingPunct="0">
              <a:spcAft>
                <a:spcPct val="0"/>
              </a:spcAft>
              <a:buFont typeface="Wingdings 3" pitchFamily="18" charset="2"/>
              <a:defRPr sz="1200">
                <a:solidFill>
                  <a:srgbClr val="404040"/>
                </a:solidFill>
                <a:latin typeface="Century Gothic" pitchFamily="34" charset="0"/>
              </a:defRPr>
            </a:lvl8pPr>
            <a:lvl9pPr eaLnBrk="0" fontAlgn="base" hangingPunct="0">
              <a:spcAft>
                <a:spcPct val="0"/>
              </a:spcAft>
              <a:buFont typeface="Wingdings 3" pitchFamily="18" charset="2"/>
              <a:defRPr sz="1200">
                <a:solidFill>
                  <a:srgbClr val="404040"/>
                </a:solidFill>
                <a:latin typeface="Century Gothic" pitchFamily="34" charset="0"/>
              </a:defRPr>
            </a:lvl9pPr>
          </a:lstStyle>
          <a:p>
            <a:r>
              <a:rPr lang="en-US" altLang="en-US" sz="2000" b="1">
                <a:solidFill>
                  <a:schemeClr val="tx1"/>
                </a:solidFill>
                <a:latin typeface="Times New Roman" pitchFamily="18" charset="0"/>
                <a:cs typeface="Times New Roman" pitchFamily="18" charset="0"/>
              </a:rPr>
              <a:t>Para</a:t>
            </a:r>
          </a:p>
        </p:txBody>
      </p:sp>
      <p:sp>
        <p:nvSpPr>
          <p:cNvPr id="20487" name="TextBox 12"/>
          <p:cNvSpPr txBox="1">
            <a:spLocks noChangeArrowheads="1"/>
          </p:cNvSpPr>
          <p:nvPr/>
        </p:nvSpPr>
        <p:spPr bwMode="auto">
          <a:xfrm>
            <a:off x="8001000" y="6218238"/>
            <a:ext cx="91440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eaLnBrk="0" fontAlgn="base" hangingPunct="0">
              <a:spcAft>
                <a:spcPct val="0"/>
              </a:spcAft>
              <a:buFont typeface="Wingdings 3" pitchFamily="18" charset="2"/>
              <a:defRPr sz="1200">
                <a:solidFill>
                  <a:srgbClr val="404040"/>
                </a:solidFill>
                <a:latin typeface="Century Gothic" pitchFamily="34" charset="0"/>
              </a:defRPr>
            </a:lvl6pPr>
            <a:lvl7pPr eaLnBrk="0" fontAlgn="base" hangingPunct="0">
              <a:spcAft>
                <a:spcPct val="0"/>
              </a:spcAft>
              <a:buFont typeface="Wingdings 3" pitchFamily="18" charset="2"/>
              <a:defRPr sz="1200">
                <a:solidFill>
                  <a:srgbClr val="404040"/>
                </a:solidFill>
                <a:latin typeface="Century Gothic" pitchFamily="34" charset="0"/>
              </a:defRPr>
            </a:lvl7pPr>
            <a:lvl8pPr eaLnBrk="0" fontAlgn="base" hangingPunct="0">
              <a:spcAft>
                <a:spcPct val="0"/>
              </a:spcAft>
              <a:buFont typeface="Wingdings 3" pitchFamily="18" charset="2"/>
              <a:defRPr sz="1200">
                <a:solidFill>
                  <a:srgbClr val="404040"/>
                </a:solidFill>
                <a:latin typeface="Century Gothic" pitchFamily="34" charset="0"/>
              </a:defRPr>
            </a:lvl8pPr>
            <a:lvl9pPr eaLnBrk="0" fontAlgn="base" hangingPunct="0">
              <a:spcAft>
                <a:spcPct val="0"/>
              </a:spcAft>
              <a:buFont typeface="Wingdings 3" pitchFamily="18" charset="2"/>
              <a:defRPr sz="1200">
                <a:solidFill>
                  <a:srgbClr val="404040"/>
                </a:solidFill>
                <a:latin typeface="Century Gothic" pitchFamily="34" charset="0"/>
              </a:defRPr>
            </a:lvl9pPr>
          </a:lstStyle>
          <a:p>
            <a:r>
              <a:rPr lang="en-US" altLang="en-US" sz="2000" b="1">
                <a:solidFill>
                  <a:schemeClr val="tx1"/>
                </a:solidFill>
                <a:latin typeface="Times New Roman" pitchFamily="18" charset="0"/>
                <a:cs typeface="Times New Roman" pitchFamily="18" charset="0"/>
              </a:rPr>
              <a:t>Pas</a:t>
            </a:r>
          </a:p>
        </p:txBody>
      </p:sp>
      <p:sp>
        <p:nvSpPr>
          <p:cNvPr id="8"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10</a:t>
            </a:fld>
            <a:endParaRPr lang="en-US" b="1" dirty="0">
              <a:solidFill>
                <a:schemeClr val="tx1"/>
              </a:solidFill>
            </a:endParaRPr>
          </a:p>
        </p:txBody>
      </p:sp>
    </p:spTree>
    <p:extLst>
      <p:ext uri="{BB962C8B-B14F-4D97-AF65-F5344CB8AC3E}">
        <p14:creationId xmlns:p14="http://schemas.microsoft.com/office/powerpoint/2010/main" val="372217318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770" y="849825"/>
            <a:ext cx="6342460" cy="1087964"/>
          </a:xfrm>
        </p:spPr>
        <p:txBody>
          <a:bodyPr/>
          <a:lstStyle/>
          <a:p>
            <a:pPr algn="ctr"/>
            <a:r>
              <a:rPr lang="sq-AL" sz="2400" dirty="0">
                <a:solidFill>
                  <a:schemeClr val="bg1"/>
                </a:solidFill>
                <a:latin typeface="Times New Roman" pitchFamily="18" charset="0"/>
                <a:cs typeface="Times New Roman" pitchFamily="18" charset="0"/>
              </a:rPr>
              <a:t>FUNKSIONET </a:t>
            </a:r>
            <a:r>
              <a:rPr lang="en-US" sz="2400" dirty="0">
                <a:solidFill>
                  <a:schemeClr val="bg1"/>
                </a:solidFill>
                <a:latin typeface="Times New Roman" pitchFamily="18" charset="0"/>
                <a:cs typeface="Times New Roman" pitchFamily="18" charset="0"/>
              </a:rPr>
              <a:t>E</a:t>
            </a:r>
            <a:r>
              <a:rPr lang="sq-AL" sz="2400" dirty="0">
                <a:solidFill>
                  <a:schemeClr val="bg1"/>
                </a:solidFill>
                <a:latin typeface="Times New Roman" pitchFamily="18" charset="0"/>
                <a:cs typeface="Times New Roman" pitchFamily="18" charset="0"/>
              </a:rPr>
              <a:t> DELEGUARA</a:t>
            </a:r>
            <a:endParaRPr lang="en-US" sz="2400" dirty="0">
              <a:solidFill>
                <a:schemeClr val="bg1"/>
              </a:solidFill>
              <a:latin typeface="Times New Roman" pitchFamily="18" charset="0"/>
              <a:cs typeface="Times New Roman" pitchFamily="18" charset="0"/>
            </a:endParaRPr>
          </a:p>
        </p:txBody>
      </p:sp>
      <p:sp>
        <p:nvSpPr>
          <p:cNvPr id="6" name="Rectangle 5"/>
          <p:cNvSpPr/>
          <p:nvPr/>
        </p:nvSpPr>
        <p:spPr>
          <a:xfrm>
            <a:off x="762000" y="2976395"/>
            <a:ext cx="6342460" cy="2492990"/>
          </a:xfrm>
          <a:prstGeom prst="rect">
            <a:avLst/>
          </a:prstGeom>
        </p:spPr>
        <p:txBody>
          <a:bodyPr wrap="square">
            <a:spAutoFit/>
          </a:bodyPr>
          <a:lstStyle/>
          <a:p>
            <a:pPr algn="just">
              <a:spcAft>
                <a:spcPts val="0"/>
              </a:spcAft>
            </a:pPr>
            <a:r>
              <a:rPr lang="sq-AL" sz="1600" b="1" dirty="0">
                <a:latin typeface="Times New Roman" panose="02020603050405020304" pitchFamily="18" charset="0"/>
                <a:ea typeface="Times New Roman" panose="02020603050405020304" pitchFamily="18" charset="0"/>
                <a:cs typeface="Times New Roman" panose="02020603050405020304" pitchFamily="18" charset="0"/>
              </a:rPr>
              <a:t>GJENDJA CIVILE</a:t>
            </a:r>
            <a:endParaRPr lang="en-US" sz="1600" dirty="0">
              <a:latin typeface="Times New Roman" panose="02020603050405020304" pitchFamily="18" charset="0"/>
              <a:cs typeface="Times New Roman" panose="02020603050405020304" pitchFamily="18" charset="0"/>
            </a:endParaRPr>
          </a:p>
          <a:p>
            <a:pPr marL="0" marR="0" hangingPunct="0"/>
            <a:r>
              <a:rPr lang="sq-AL"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hangingPunct="0"/>
            <a:r>
              <a:rPr lang="it-IT" sz="1400" kern="150" dirty="0">
                <a:effectLst/>
                <a:latin typeface="Liberation Serif"/>
                <a:ea typeface="Liberation Serif"/>
                <a:cs typeface="Liberation Serif"/>
              </a:rPr>
              <a:t>	Në zbatim të Ligjit Nr. 10129, datë 11.05.2009 “Për Gjendjen Civile” zyra e arkivit të gjendjes civile ka punuar 1800  dokumenta të ardhura ne sistemin elktronik SQDNE.DHE </a:t>
            </a:r>
            <a:r>
              <a:rPr lang="it-IT" sz="1400" kern="150" dirty="0">
                <a:latin typeface="Liberation Serif"/>
                <a:ea typeface="Liberation Serif"/>
                <a:cs typeface="Liberation Serif"/>
              </a:rPr>
              <a:t>20</a:t>
            </a:r>
            <a:r>
              <a:rPr lang="it-IT" sz="1400" kern="150" dirty="0">
                <a:effectLst/>
                <a:latin typeface="Liberation Serif"/>
                <a:ea typeface="Liberation Serif"/>
                <a:cs typeface="Liberation Serif"/>
              </a:rPr>
              <a:t>00 dokumenta të lëshuar nga platforma E-Albania. </a:t>
            </a:r>
          </a:p>
          <a:p>
            <a:pPr marL="0" marR="0" algn="just" hangingPunct="0"/>
            <a:endParaRPr lang="it-IT" sz="1400" kern="150" dirty="0">
              <a:latin typeface="Liberation Serif"/>
              <a:ea typeface="Liberation Serif"/>
              <a:cs typeface="Liberation Serif"/>
            </a:endParaRPr>
          </a:p>
          <a:p>
            <a:pPr marL="0" marR="0" algn="just" hangingPunct="0"/>
            <a:r>
              <a:rPr lang="it-IT" sz="1400" kern="150" dirty="0">
                <a:effectLst/>
                <a:latin typeface="Liberation Serif"/>
                <a:ea typeface="Liberation Serif"/>
                <a:cs typeface="Liberation Serif"/>
              </a:rPr>
              <a:t>Ketu përfshihen:   </a:t>
            </a:r>
          </a:p>
          <a:p>
            <a:pPr marL="0" marR="0" algn="just" hangingPunct="0"/>
            <a:r>
              <a:rPr lang="it-IT" sz="1400" kern="150" dirty="0">
                <a:latin typeface="Liberation Serif"/>
                <a:ea typeface="Liberation Serif"/>
                <a:cs typeface="Liberation Serif"/>
              </a:rPr>
              <a:t>1</a:t>
            </a:r>
            <a:r>
              <a:rPr lang="it-IT" sz="1400" kern="150" dirty="0">
                <a:effectLst/>
                <a:latin typeface="Liberation Serif"/>
                <a:ea typeface="Liberation Serif"/>
                <a:cs typeface="Liberation Serif"/>
              </a:rPr>
              <a:t>. </a:t>
            </a:r>
            <a:r>
              <a:rPr lang="it-IT" sz="1400" kern="150" dirty="0">
                <a:latin typeface="Liberation Serif"/>
                <a:ea typeface="Liberation Serif"/>
                <a:cs typeface="Liberation Serif"/>
              </a:rPr>
              <a:t>C</a:t>
            </a:r>
            <a:r>
              <a:rPr lang="it-IT" sz="1400" kern="150" dirty="0">
                <a:effectLst/>
                <a:latin typeface="Liberation Serif"/>
                <a:ea typeface="Liberation Serif"/>
                <a:cs typeface="Liberation Serif"/>
              </a:rPr>
              <a:t>ertifikata Lindje nga Akti;</a:t>
            </a:r>
          </a:p>
          <a:p>
            <a:pPr marL="0" marR="0" algn="just" hangingPunct="0"/>
            <a:r>
              <a:rPr lang="it-IT" sz="1400" kern="150" dirty="0">
                <a:effectLst/>
                <a:latin typeface="Liberation Serif"/>
                <a:ea typeface="Liberation Serif"/>
                <a:cs typeface="Liberation Serif"/>
              </a:rPr>
              <a:t>2. </a:t>
            </a:r>
            <a:r>
              <a:rPr lang="it-IT" sz="1400" kern="150" dirty="0">
                <a:latin typeface="Liberation Serif"/>
                <a:ea typeface="Liberation Serif"/>
                <a:cs typeface="Liberation Serif"/>
              </a:rPr>
              <a:t>C</a:t>
            </a:r>
            <a:r>
              <a:rPr lang="it-IT" sz="1400" kern="150" dirty="0">
                <a:effectLst/>
                <a:latin typeface="Liberation Serif"/>
                <a:ea typeface="Liberation Serif"/>
                <a:cs typeface="Liberation Serif"/>
              </a:rPr>
              <a:t>ertifikata martese nga Akti;</a:t>
            </a:r>
          </a:p>
          <a:p>
            <a:pPr marL="0" marR="0" algn="just" hangingPunct="0"/>
            <a:r>
              <a:rPr lang="it-IT" sz="1400" kern="150" dirty="0">
                <a:effectLst/>
                <a:latin typeface="Liberation Serif"/>
                <a:ea typeface="Liberation Serif"/>
                <a:cs typeface="Liberation Serif"/>
              </a:rPr>
              <a:t>3. </a:t>
            </a:r>
            <a:r>
              <a:rPr lang="it-IT" sz="1400" kern="150" dirty="0">
                <a:latin typeface="Liberation Serif"/>
                <a:ea typeface="Liberation Serif"/>
                <a:cs typeface="Liberation Serif"/>
              </a:rPr>
              <a:t>C</a:t>
            </a:r>
            <a:r>
              <a:rPr lang="it-IT" sz="1400" kern="150" dirty="0">
                <a:effectLst/>
                <a:latin typeface="Liberation Serif"/>
                <a:ea typeface="Liberation Serif"/>
                <a:cs typeface="Liberation Serif"/>
              </a:rPr>
              <a:t>ertifikata vdekje nga Akti; </a:t>
            </a:r>
          </a:p>
          <a:p>
            <a:pPr marL="0" marR="0" algn="just" hangingPunct="0"/>
            <a:r>
              <a:rPr lang="it-IT" sz="1400" kern="150" dirty="0">
                <a:effectLst/>
                <a:latin typeface="Liberation Serif"/>
                <a:ea typeface="Liberation Serif"/>
                <a:cs typeface="Liberation Serif"/>
              </a:rPr>
              <a:t>4. </a:t>
            </a:r>
            <a:r>
              <a:rPr lang="it-IT" sz="1400" kern="150" dirty="0">
                <a:latin typeface="Liberation Serif"/>
                <a:ea typeface="Liberation Serif"/>
                <a:cs typeface="Liberation Serif"/>
              </a:rPr>
              <a:t>C</a:t>
            </a:r>
            <a:r>
              <a:rPr lang="it-IT" sz="1400" kern="150" dirty="0">
                <a:effectLst/>
                <a:latin typeface="Liberation Serif"/>
                <a:ea typeface="Liberation Serif"/>
                <a:cs typeface="Liberation Serif"/>
              </a:rPr>
              <a:t>ertifikata perberjeve familjare te vitit 1930-1945-1950.</a:t>
            </a:r>
            <a:endParaRPr lang="en-US" sz="1400" kern="1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z="2000" b="1" smtClean="0">
                <a:solidFill>
                  <a:schemeClr val="tx1"/>
                </a:solidFill>
              </a:rPr>
              <a:pPr/>
              <a:t>100</a:t>
            </a:fld>
            <a:endParaRPr lang="en-US" sz="2000" b="1" dirty="0">
              <a:solidFill>
                <a:schemeClr val="tx1"/>
              </a:solidFill>
            </a:endParaRPr>
          </a:p>
        </p:txBody>
      </p:sp>
      <p:pic>
        <p:nvPicPr>
          <p:cNvPr id="7" name="Picture 6">
            <a:extLst>
              <a:ext uri="{FF2B5EF4-FFF2-40B4-BE49-F238E27FC236}">
                <a16:creationId xmlns:a16="http://schemas.microsoft.com/office/drawing/2014/main" xmlns="" id="{7C73FC24-318D-1F76-5815-F1072B8CECF1}"/>
              </a:ext>
            </a:extLst>
          </p:cNvPr>
          <p:cNvPicPr>
            <a:picLocks noChangeAspect="1"/>
          </p:cNvPicPr>
          <p:nvPr/>
        </p:nvPicPr>
        <p:blipFill>
          <a:blip r:embed="rId2">
            <a:extLst>
              <a:ext uri="{28A0092B-C50C-407E-A947-70E740481C1C}">
                <a14:useLocalDpi xmlns:a14="http://schemas.microsoft.com/office/drawing/2010/main" val="0"/>
              </a:ext>
            </a:extLst>
          </a:blip>
          <a:srcRect r="2778"/>
          <a:stretch/>
        </p:blipFill>
        <p:spPr>
          <a:xfrm>
            <a:off x="6374748" y="4269711"/>
            <a:ext cx="2781542" cy="1738464"/>
          </a:xfrm>
          <a:prstGeom prst="rect">
            <a:avLst/>
          </a:prstGeom>
        </p:spPr>
      </p:pic>
    </p:spTree>
    <p:extLst>
      <p:ext uri="{BB962C8B-B14F-4D97-AF65-F5344CB8AC3E}">
        <p14:creationId xmlns:p14="http://schemas.microsoft.com/office/powerpoint/2010/main" val="10902350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70" y="783387"/>
            <a:ext cx="6723460" cy="935564"/>
          </a:xfrm>
        </p:spPr>
        <p:txBody>
          <a:bodyPr/>
          <a:lstStyle/>
          <a:p>
            <a:pPr algn="ctr"/>
            <a:r>
              <a:rPr lang="sq-AL" sz="2400" dirty="0">
                <a:solidFill>
                  <a:schemeClr val="bg1"/>
                </a:solidFill>
                <a:latin typeface="Times New Roman" pitchFamily="18" charset="0"/>
                <a:cs typeface="Times New Roman" pitchFamily="18" charset="0"/>
              </a:rPr>
              <a:t>FUNKSIONET </a:t>
            </a:r>
            <a:r>
              <a:rPr lang="en-US" sz="2400" dirty="0">
                <a:solidFill>
                  <a:schemeClr val="bg1"/>
                </a:solidFill>
                <a:latin typeface="Times New Roman" pitchFamily="18" charset="0"/>
                <a:cs typeface="Times New Roman" pitchFamily="18" charset="0"/>
              </a:rPr>
              <a:t>E</a:t>
            </a:r>
            <a:r>
              <a:rPr lang="sq-AL" sz="2400" dirty="0">
                <a:solidFill>
                  <a:schemeClr val="bg1"/>
                </a:solidFill>
                <a:latin typeface="Times New Roman" pitchFamily="18" charset="0"/>
                <a:cs typeface="Times New Roman" pitchFamily="18" charset="0"/>
              </a:rPr>
              <a:t> DELEGUARA</a:t>
            </a:r>
            <a:endParaRPr lang="en-US" sz="2400" dirty="0">
              <a:solidFill>
                <a:schemeClr val="bg1"/>
              </a:solidFill>
              <a:latin typeface="Times New Roman" pitchFamily="18" charset="0"/>
              <a:cs typeface="Times New Roman" pitchFamily="18" charset="0"/>
            </a:endParaRPr>
          </a:p>
        </p:txBody>
      </p:sp>
      <p:pic>
        <p:nvPicPr>
          <p:cNvPr id="4" name="Picture 3" descr="Image result for stamp and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56411">
            <a:off x="7084351" y="5295197"/>
            <a:ext cx="1935059" cy="13711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38600" y="2743200"/>
            <a:ext cx="4572000" cy="2622769"/>
          </a:xfrm>
          <a:prstGeom prst="rect">
            <a:avLst/>
          </a:prstGeom>
        </p:spPr>
        <p:txBody>
          <a:bodyPr>
            <a:spAutoFit/>
          </a:bodyPr>
          <a:lstStyle/>
          <a:p>
            <a:pPr algn="just">
              <a:lnSpc>
                <a:spcPct val="115000"/>
              </a:lnSpc>
            </a:pPr>
            <a:r>
              <a:rPr lang="sq-AL" sz="1400" b="1" dirty="0">
                <a:latin typeface="Times New Roman" panose="02020603050405020304" pitchFamily="18" charset="0"/>
                <a:ea typeface="Times New Roman" panose="02020603050405020304" pitchFamily="18" charset="0"/>
                <a:cs typeface="Times New Roman" panose="02020603050405020304" pitchFamily="18" charset="0"/>
              </a:rPr>
              <a:t>LEGALIZIMI I DOKUMENTAVE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sq-AL"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sq-AL" sz="1600" dirty="0">
                <a:latin typeface="Times New Roman" panose="02020603050405020304" pitchFamily="18" charset="0"/>
                <a:ea typeface="Times New Roman" panose="02020603050405020304" pitchFamily="18" charset="0"/>
                <a:cs typeface="Times New Roman" panose="02020603050405020304" pitchFamily="18" charset="0"/>
              </a:rPr>
              <a:t>Bazuar në VKM Nr.134 datë 07.03.2003 “Për vërtetimin dhe legalizimin e dokumentave të lëshuara në Republikën e Shqipërisë për përdorim jashtë vendit dhe të dokumentave të huaja për përdorim brenda vendit” janë legalizuar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1652</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sq-AL" sz="1600" dirty="0">
                <a:latin typeface="Times New Roman" panose="02020603050405020304" pitchFamily="18" charset="0"/>
                <a:ea typeface="Times New Roman" panose="02020603050405020304" pitchFamily="18" charset="0"/>
                <a:cs typeface="Times New Roman" panose="02020603050405020304" pitchFamily="18" charset="0"/>
              </a:rPr>
              <a:t>dokumenta të lëshuara nga organet e Njësive të Vetëqeverisjes Vendore.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a:xfrm>
            <a:off x="7628783" y="304800"/>
            <a:ext cx="846194" cy="767687"/>
          </a:xfrm>
        </p:spPr>
        <p:txBody>
          <a:bodyPr/>
          <a:lstStyle/>
          <a:p>
            <a:fld id="{B6F15528-21DE-4FAA-801E-634DDDAF4B2B}" type="slidenum">
              <a:rPr lang="en-US" sz="2400" b="1" smtClean="0">
                <a:solidFill>
                  <a:schemeClr val="tx1"/>
                </a:solidFill>
              </a:rPr>
              <a:pPr/>
              <a:t>101</a:t>
            </a:fld>
            <a:endParaRPr lang="en-US" sz="2400" b="1" dirty="0">
              <a:solidFill>
                <a:schemeClr val="tx1"/>
              </a:solidFill>
            </a:endParaRPr>
          </a:p>
        </p:txBody>
      </p:sp>
      <p:sp>
        <p:nvSpPr>
          <p:cNvPr id="8" name="TextBox 7">
            <a:extLst>
              <a:ext uri="{FF2B5EF4-FFF2-40B4-BE49-F238E27FC236}">
                <a16:creationId xmlns:a16="http://schemas.microsoft.com/office/drawing/2014/main" xmlns="" id="{BC275B2C-38E0-9DEF-1A17-D782D6F0AD16}"/>
              </a:ext>
            </a:extLst>
          </p:cNvPr>
          <p:cNvSpPr txBox="1"/>
          <p:nvPr/>
        </p:nvSpPr>
        <p:spPr>
          <a:xfrm>
            <a:off x="304800" y="3429000"/>
            <a:ext cx="3429000" cy="1323439"/>
          </a:xfrm>
          <a:prstGeom prst="rect">
            <a:avLst/>
          </a:prstGeom>
          <a:noFill/>
        </p:spPr>
        <p:txBody>
          <a:bodyPr wrap="square">
            <a:spAutoFit/>
          </a:bodyPr>
          <a:lstStyle/>
          <a:p>
            <a:pPr algn="ctr" rtl="0">
              <a:defRPr sz="2160" b="1" i="0" u="none" strike="noStrike" kern="1200" baseline="0">
                <a:solidFill>
                  <a:prstClr val="black"/>
                </a:solidFill>
                <a:latin typeface="+mn-lt"/>
                <a:ea typeface="+mn-ea"/>
                <a:cs typeface="+mn-cs"/>
              </a:defRPr>
            </a:pPr>
            <a:r>
              <a:rPr lang="en-US" sz="1600" dirty="0">
                <a:latin typeface="Times New Roman" panose="02020603050405020304" pitchFamily="18" charset="0"/>
                <a:cs typeface="Times New Roman" panose="02020603050405020304" pitchFamily="18" charset="0"/>
              </a:rPr>
              <a:t>DOKUMENTA TË LEGALIZURA</a:t>
            </a:r>
          </a:p>
          <a:p>
            <a:pPr algn="ctr" rtl="0">
              <a:defRPr sz="2160" b="1" i="0" u="none" strike="noStrike" kern="1200" baseline="0">
                <a:solidFill>
                  <a:prstClr val="black"/>
                </a:solidFill>
                <a:latin typeface="+mn-lt"/>
                <a:ea typeface="+mn-ea"/>
                <a:cs typeface="+mn-cs"/>
              </a:defRPr>
            </a:pPr>
            <a:endParaRPr lang="en-US" sz="1600" dirty="0">
              <a:latin typeface="Times New Roman" panose="02020603050405020304" pitchFamily="18" charset="0"/>
              <a:cs typeface="Times New Roman" panose="02020603050405020304" pitchFamily="18" charset="0"/>
            </a:endParaRPr>
          </a:p>
          <a:p>
            <a:pPr rtl="0">
              <a:defRPr sz="2160" b="1" i="0" u="none" strike="noStrike" kern="1200" baseline="0">
                <a:solidFill>
                  <a:prstClr val="black"/>
                </a:solidFill>
                <a:latin typeface="+mn-lt"/>
                <a:ea typeface="+mn-ea"/>
                <a:cs typeface="+mn-cs"/>
              </a:defRPr>
            </a:pPr>
            <a:r>
              <a:rPr lang="en-US" sz="1600" dirty="0" err="1">
                <a:latin typeface="Times New Roman" panose="02020603050405020304" pitchFamily="18" charset="0"/>
                <a:cs typeface="Times New Roman" panose="02020603050405020304" pitchFamily="18" charset="0"/>
              </a:rPr>
              <a:t>Viti</a:t>
            </a:r>
            <a:r>
              <a:rPr lang="en-US" sz="1600" dirty="0">
                <a:latin typeface="Times New Roman" panose="02020603050405020304" pitchFamily="18" charset="0"/>
                <a:cs typeface="Times New Roman" panose="02020603050405020304" pitchFamily="18" charset="0"/>
              </a:rPr>
              <a:t> 2023        </a:t>
            </a:r>
            <a:r>
              <a:rPr lang="en-US" sz="1600" dirty="0" err="1">
                <a:latin typeface="Times New Roman" panose="02020603050405020304" pitchFamily="18" charset="0"/>
                <a:cs typeface="Times New Roman" panose="02020603050405020304" pitchFamily="18" charset="0"/>
              </a:rPr>
              <a:t>Viti</a:t>
            </a:r>
            <a:r>
              <a:rPr lang="en-US" sz="1600" dirty="0">
                <a:latin typeface="Times New Roman" panose="02020603050405020304" pitchFamily="18" charset="0"/>
                <a:cs typeface="Times New Roman" panose="02020603050405020304" pitchFamily="18" charset="0"/>
              </a:rPr>
              <a:t> 2024      </a:t>
            </a:r>
            <a:r>
              <a:rPr lang="en-US" sz="1600" dirty="0" err="1">
                <a:latin typeface="Times New Roman" panose="02020603050405020304" pitchFamily="18" charset="0"/>
                <a:cs typeface="Times New Roman" panose="02020603050405020304" pitchFamily="18" charset="0"/>
              </a:rPr>
              <a:t>Viti</a:t>
            </a:r>
            <a:r>
              <a:rPr lang="en-US" sz="1600" dirty="0">
                <a:latin typeface="Times New Roman" panose="02020603050405020304" pitchFamily="18" charset="0"/>
                <a:cs typeface="Times New Roman" panose="02020603050405020304" pitchFamily="18" charset="0"/>
              </a:rPr>
              <a:t> 2025</a:t>
            </a:r>
          </a:p>
          <a:p>
            <a:pPr algn="ctr" rtl="0">
              <a:defRPr sz="2160" b="1" i="0" u="none" strike="noStrike" kern="1200" baseline="0">
                <a:solidFill>
                  <a:prstClr val="black"/>
                </a:solidFill>
                <a:latin typeface="+mn-lt"/>
                <a:ea typeface="+mn-ea"/>
                <a:cs typeface="+mn-cs"/>
              </a:defRPr>
            </a:pPr>
            <a:endParaRPr lang="en-US" sz="1600" dirty="0">
              <a:latin typeface="Times New Roman" panose="02020603050405020304" pitchFamily="18" charset="0"/>
              <a:cs typeface="Times New Roman" panose="02020603050405020304" pitchFamily="18" charset="0"/>
            </a:endParaRPr>
          </a:p>
          <a:p>
            <a:pPr rtl="0">
              <a:defRPr sz="2160" b="1" i="0" u="none" strike="noStrike" kern="1200" baseline="0">
                <a:solidFill>
                  <a:prstClr val="black"/>
                </a:solidFill>
                <a:latin typeface="+mn-lt"/>
                <a:ea typeface="+mn-ea"/>
                <a:cs typeface="+mn-cs"/>
              </a:defRPr>
            </a:pPr>
            <a:r>
              <a:rPr lang="en-US" sz="1600" dirty="0">
                <a:latin typeface="Times New Roman" panose="02020603050405020304" pitchFamily="18" charset="0"/>
                <a:cs typeface="Times New Roman" panose="02020603050405020304" pitchFamily="18" charset="0"/>
              </a:rPr>
              <a:t>  6639                1268              1652</a:t>
            </a:r>
          </a:p>
        </p:txBody>
      </p:sp>
    </p:spTree>
    <p:extLst>
      <p:ext uri="{BB962C8B-B14F-4D97-AF65-F5344CB8AC3E}">
        <p14:creationId xmlns:p14="http://schemas.microsoft.com/office/powerpoint/2010/main" val="16620374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54940"/>
            <a:ext cx="6400800" cy="935564"/>
          </a:xfrm>
        </p:spPr>
        <p:txBody>
          <a:bodyPr/>
          <a:lstStyle/>
          <a:p>
            <a:pPr algn="ctr"/>
            <a:r>
              <a:rPr lang="sq-AL" sz="2400" dirty="0">
                <a:solidFill>
                  <a:schemeClr val="bg1"/>
                </a:solidFill>
                <a:latin typeface="Times New Roman" pitchFamily="18" charset="0"/>
                <a:cs typeface="Times New Roman" pitchFamily="18" charset="0"/>
              </a:rPr>
              <a:t>FUNKSIONET </a:t>
            </a:r>
            <a:r>
              <a:rPr lang="en-US" sz="2400" dirty="0">
                <a:solidFill>
                  <a:schemeClr val="bg1"/>
                </a:solidFill>
                <a:latin typeface="Times New Roman" pitchFamily="18" charset="0"/>
                <a:cs typeface="Times New Roman" pitchFamily="18" charset="0"/>
              </a:rPr>
              <a:t>E</a:t>
            </a:r>
            <a:r>
              <a:rPr lang="sq-AL" sz="2400" dirty="0">
                <a:solidFill>
                  <a:schemeClr val="bg1"/>
                </a:solidFill>
                <a:latin typeface="Times New Roman" pitchFamily="18" charset="0"/>
                <a:cs typeface="Times New Roman" pitchFamily="18" charset="0"/>
              </a:rPr>
              <a:t> DELEGUARA</a:t>
            </a:r>
            <a:endParaRPr lang="en-US" sz="2400" dirty="0">
              <a:solidFill>
                <a:schemeClr val="bg1"/>
              </a:solidFill>
              <a:latin typeface="Times New Roman" pitchFamily="18" charset="0"/>
              <a:cs typeface="Times New Roman" pitchFamily="18" charset="0"/>
            </a:endParaRPr>
          </a:p>
        </p:txBody>
      </p:sp>
      <p:sp>
        <p:nvSpPr>
          <p:cNvPr id="6" name="Rectangle 5"/>
          <p:cNvSpPr/>
          <p:nvPr/>
        </p:nvSpPr>
        <p:spPr>
          <a:xfrm>
            <a:off x="670932" y="2438400"/>
            <a:ext cx="8077201" cy="2322174"/>
          </a:xfrm>
          <a:prstGeom prst="rect">
            <a:avLst/>
          </a:prstGeom>
        </p:spPr>
        <p:txBody>
          <a:bodyPr wrap="square">
            <a:spAutoFit/>
          </a:bodyPr>
          <a:lstStyle/>
          <a:p>
            <a:pPr algn="just">
              <a:lnSpc>
                <a:spcPct val="115000"/>
              </a:lnSpc>
            </a:pPr>
            <a:r>
              <a:rPr lang="sq-AL" sz="1600" b="1" dirty="0">
                <a:latin typeface="Times New Roman" panose="02020603050405020304" pitchFamily="18" charset="0"/>
                <a:ea typeface="Times New Roman" panose="02020603050405020304" pitchFamily="18" charset="0"/>
                <a:cs typeface="Times New Roman" panose="02020603050405020304" pitchFamily="18" charset="0"/>
              </a:rPr>
              <a:t>SHQYRTIMI I KUNDRAVAJTJEVE ADMINISTRATIVE NË FUSHËN E QARKULLIMIT RRUGOR</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sq-AL" sz="1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sq-AL" sz="1600" dirty="0">
                <a:latin typeface="Times New Roman" panose="02020603050405020304" pitchFamily="18" charset="0"/>
                <a:ea typeface="Times New Roman" panose="02020603050405020304" pitchFamily="18" charset="0"/>
                <a:cs typeface="Times New Roman" panose="02020603050405020304" pitchFamily="18" charset="0"/>
              </a:rPr>
              <a:t>Në lidhje me kundravajtjet administrative, në zbatim të Udhëzimit Nr.687 datë 05.12.2013 “Për mënyrën e evidentimit dhe shqyrtimit të kundravajtjeve administrative, proçedurat që ndiqen për masat administrative plotësuese dhe administrimi i gjobave në fushën e qarkullimit rrugor” janë shqyrtuar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2</a:t>
            </a:r>
            <a:r>
              <a:rPr lang="sq-AL" sz="1600" dirty="0">
                <a:latin typeface="Times New Roman" panose="02020603050405020304" pitchFamily="18" charset="0"/>
                <a:ea typeface="Times New Roman" panose="02020603050405020304" pitchFamily="18" charset="0"/>
                <a:cs typeface="Times New Roman" panose="02020603050405020304" pitchFamily="18" charset="0"/>
              </a:rPr>
              <a:t> praktika shkresore të dërguara nga Drejtoria e Policisë së Qarkut Durrës.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sq-AL" sz="1400" b="1"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a:xfrm>
            <a:off x="7696200" y="304800"/>
            <a:ext cx="769994" cy="767687"/>
          </a:xfrm>
        </p:spPr>
        <p:txBody>
          <a:bodyPr/>
          <a:lstStyle/>
          <a:p>
            <a:fld id="{B6F15528-21DE-4FAA-801E-634DDDAF4B2B}" type="slidenum">
              <a:rPr lang="en-US" sz="2400" b="1" smtClean="0">
                <a:solidFill>
                  <a:schemeClr val="tx1"/>
                </a:solidFill>
              </a:rPr>
              <a:pPr/>
              <a:t>102</a:t>
            </a:fld>
            <a:endParaRPr lang="en-US" b="1" dirty="0">
              <a:solidFill>
                <a:schemeClr val="tx1"/>
              </a:solidFill>
            </a:endParaRPr>
          </a:p>
        </p:txBody>
      </p:sp>
      <p:graphicFrame>
        <p:nvGraphicFramePr>
          <p:cNvPr id="8" name="Table 7"/>
          <p:cNvGraphicFramePr>
            <a:graphicFrameLocks noGrp="1"/>
          </p:cNvGraphicFramePr>
          <p:nvPr/>
        </p:nvGraphicFramePr>
        <p:xfrm>
          <a:off x="1524000" y="4953000"/>
          <a:ext cx="6096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pPr algn="ctr"/>
                      <a:r>
                        <a:rPr lang="en-US" dirty="0" err="1">
                          <a:solidFill>
                            <a:schemeClr val="tx1"/>
                          </a:solidFill>
                          <a:latin typeface="Times New Roman" pitchFamily="18" charset="0"/>
                          <a:cs typeface="Times New Roman" pitchFamily="18" charset="0"/>
                        </a:rPr>
                        <a:t>Viti</a:t>
                      </a:r>
                      <a:r>
                        <a:rPr lang="en-US" dirty="0">
                          <a:solidFill>
                            <a:schemeClr val="tx1"/>
                          </a:solidFill>
                          <a:latin typeface="Times New Roman" pitchFamily="18" charset="0"/>
                          <a:cs typeface="Times New Roman" pitchFamily="18" charset="0"/>
                        </a:rPr>
                        <a:t>  2023</a:t>
                      </a:r>
                    </a:p>
                  </a:txBody>
                  <a:tcPr/>
                </a:tc>
                <a:tc>
                  <a:txBody>
                    <a:bodyPr/>
                    <a:lstStyle/>
                    <a:p>
                      <a:pPr algn="ctr"/>
                      <a:r>
                        <a:rPr lang="en-US" dirty="0" err="1">
                          <a:solidFill>
                            <a:schemeClr val="tx1"/>
                          </a:solidFill>
                          <a:latin typeface="Times New Roman" pitchFamily="18" charset="0"/>
                          <a:cs typeface="Times New Roman" pitchFamily="18" charset="0"/>
                        </a:rPr>
                        <a:t>Viti</a:t>
                      </a:r>
                      <a:r>
                        <a:rPr lang="en-US" dirty="0">
                          <a:solidFill>
                            <a:schemeClr val="tx1"/>
                          </a:solidFill>
                          <a:latin typeface="Times New Roman" pitchFamily="18" charset="0"/>
                          <a:cs typeface="Times New Roman" pitchFamily="18" charset="0"/>
                        </a:rPr>
                        <a:t> 2024</a:t>
                      </a:r>
                    </a:p>
                  </a:txBody>
                  <a:tcPr/>
                </a:tc>
                <a:tc>
                  <a:txBody>
                    <a:bodyPr/>
                    <a:lstStyle/>
                    <a:p>
                      <a:pPr algn="ctr"/>
                      <a:r>
                        <a:rPr lang="en-US" dirty="0" err="1">
                          <a:solidFill>
                            <a:schemeClr val="tx1"/>
                          </a:solidFill>
                          <a:latin typeface="Times New Roman" pitchFamily="18" charset="0"/>
                          <a:cs typeface="Times New Roman" pitchFamily="18" charset="0"/>
                        </a:rPr>
                        <a:t>Viti</a:t>
                      </a:r>
                      <a:r>
                        <a:rPr lang="en-US" baseline="0" dirty="0">
                          <a:solidFill>
                            <a:schemeClr val="tx1"/>
                          </a:solidFill>
                          <a:latin typeface="Times New Roman" pitchFamily="18" charset="0"/>
                          <a:cs typeface="Times New Roman" pitchFamily="18" charset="0"/>
                        </a:rPr>
                        <a:t> 2025</a:t>
                      </a:r>
                      <a:endParaRPr lang="en-US"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370840">
                <a:tc>
                  <a:txBody>
                    <a:bodyPr/>
                    <a:lstStyle/>
                    <a:p>
                      <a:pPr algn="ctr"/>
                      <a:r>
                        <a:rPr lang="en-US" b="1" dirty="0">
                          <a:solidFill>
                            <a:schemeClr val="tx1"/>
                          </a:solidFill>
                          <a:latin typeface="Times New Roman" pitchFamily="18" charset="0"/>
                          <a:cs typeface="Times New Roman" pitchFamily="18" charset="0"/>
                        </a:rPr>
                        <a:t>15</a:t>
                      </a:r>
                    </a:p>
                  </a:txBody>
                  <a:tcPr/>
                </a:tc>
                <a:tc>
                  <a:txBody>
                    <a:bodyPr/>
                    <a:lstStyle/>
                    <a:p>
                      <a:pPr algn="ctr"/>
                      <a:r>
                        <a:rPr lang="en-US" b="1" dirty="0">
                          <a:solidFill>
                            <a:schemeClr val="tx1"/>
                          </a:solidFill>
                          <a:latin typeface="Times New Roman" pitchFamily="18" charset="0"/>
                          <a:cs typeface="Times New Roman" pitchFamily="18" charset="0"/>
                        </a:rPr>
                        <a:t>8</a:t>
                      </a:r>
                    </a:p>
                  </a:txBody>
                  <a:tcPr/>
                </a:tc>
                <a:tc>
                  <a:txBody>
                    <a:bodyPr/>
                    <a:lstStyle/>
                    <a:p>
                      <a:pPr algn="ctr"/>
                      <a:r>
                        <a:rPr lang="en-US" b="1" dirty="0">
                          <a:solidFill>
                            <a:schemeClr val="tx1"/>
                          </a:solidFill>
                          <a:latin typeface="Times New Roman" pitchFamily="18" charset="0"/>
                          <a:cs typeface="Times New Roman" pitchFamily="18" charset="0"/>
                        </a:rPr>
                        <a:t>2</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79438691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10400" cy="990600"/>
          </a:xfrm>
        </p:spPr>
        <p:txBody>
          <a:bodyPr/>
          <a:lstStyle/>
          <a:p>
            <a:pPr algn="ctr"/>
            <a:r>
              <a:rPr lang="en-US" sz="2400" dirty="0">
                <a:solidFill>
                  <a:prstClr val="white"/>
                </a:solidFill>
                <a:latin typeface="Times New Roman" panose="02020603050405020304" pitchFamily="18" charset="0"/>
                <a:cs typeface="Times New Roman" panose="02020603050405020304" pitchFamily="18" charset="0"/>
              </a:rPr>
              <a:t>VERIFIKIMI I LIGJSHMËRISË SË AKTEVE TË ORGANEVE TË VETËQEVERISJES VENDORE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7620000" y="295730"/>
            <a:ext cx="914400" cy="767687"/>
          </a:xfrm>
        </p:spPr>
        <p:txBody>
          <a:bodyPr/>
          <a:lstStyle/>
          <a:p>
            <a:fld id="{B6F15528-21DE-4FAA-801E-634DDDAF4B2B}" type="slidenum">
              <a:rPr lang="en-US" sz="2400" b="1" smtClean="0">
                <a:solidFill>
                  <a:schemeClr val="tx1"/>
                </a:solidFill>
              </a:rPr>
              <a:t>103</a:t>
            </a:fld>
            <a:endParaRPr lang="en-US" b="1" dirty="0">
              <a:solidFill>
                <a:schemeClr val="tx1"/>
              </a:solidFill>
            </a:endParaRPr>
          </a:p>
        </p:txBody>
      </p:sp>
      <p:sp>
        <p:nvSpPr>
          <p:cNvPr id="8" name="TextBox 7"/>
          <p:cNvSpPr txBox="1"/>
          <p:nvPr/>
        </p:nvSpPr>
        <p:spPr>
          <a:xfrm>
            <a:off x="342900" y="2233286"/>
            <a:ext cx="8458200" cy="751488"/>
          </a:xfrm>
          <a:prstGeom prst="rect">
            <a:avLst/>
          </a:prstGeom>
          <a:noFill/>
        </p:spPr>
        <p:txBody>
          <a:bodyPr wrap="square">
            <a:spAutoFit/>
          </a:bodyPr>
          <a:lstStyle/>
          <a:p>
            <a:pPr marL="0" marR="0" algn="ctr">
              <a:lnSpc>
                <a:spcPct val="115000"/>
              </a:lnSpc>
              <a:spcBef>
                <a:spcPts val="0"/>
              </a:spcBef>
              <a:spcAft>
                <a:spcPts val="10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EVIDENCË PËR AKTET NORMATIVE TË ORGANEVE TË VET</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Ë</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QEVERISJES VENDORE </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2025</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b="1" dirty="0" err="1">
                <a:latin typeface="Times New Roman" panose="02020603050405020304" pitchFamily="18" charset="0"/>
                <a:ea typeface="Calibri" panose="020F0502020204030204" pitchFamily="34" charset="0"/>
                <a:cs typeface="Times New Roman" panose="02020603050405020304" pitchFamily="18" charset="0"/>
              </a:rPr>
              <a:t>Janar</a:t>
            </a:r>
            <a:r>
              <a:rPr lang="en-US" sz="1400" b="1" dirty="0">
                <a:latin typeface="Times New Roman" panose="02020603050405020304" pitchFamily="18" charset="0"/>
                <a:ea typeface="Calibri" panose="020F0502020204030204" pitchFamily="34" charset="0"/>
                <a:cs typeface="Times New Roman" panose="02020603050405020304" pitchFamily="18" charset="0"/>
              </a:rPr>
              <a:t> –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dhjetor</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nvGraphicFramePr>
        <p:xfrm>
          <a:off x="457200" y="3124200"/>
          <a:ext cx="8229599" cy="2362200"/>
        </p:xfrm>
        <a:graphic>
          <a:graphicData uri="http://schemas.openxmlformats.org/drawingml/2006/table">
            <a:tbl>
              <a:tblPr firstRow="1" firstCol="1" bandRow="1">
                <a:tableStyleId>{5C22544A-7EE6-4342-B048-85BDC9FD1C3A}</a:tableStyleId>
              </a:tblPr>
              <a:tblGrid>
                <a:gridCol w="1292658"/>
                <a:gridCol w="1608422"/>
                <a:gridCol w="1494947"/>
                <a:gridCol w="1484255"/>
                <a:gridCol w="1359264"/>
                <a:gridCol w="990053"/>
              </a:tblGrid>
              <a:tr h="821762">
                <a:tc>
                  <a:txBody>
                    <a:bodyPr/>
                    <a:lstStyle/>
                    <a:p>
                      <a:pPr marL="0" marR="0">
                        <a:lnSpc>
                          <a:spcPct val="115000"/>
                        </a:lnSpc>
                        <a:spcAft>
                          <a:spcPts val="1000"/>
                        </a:spcAft>
                      </a:pPr>
                      <a:r>
                        <a:rPr lang="en-US" sz="1100" dirty="0">
                          <a:solidFill>
                            <a:schemeClr val="tx1"/>
                          </a:solidFill>
                          <a:effectLst/>
                        </a:rPr>
                        <a:t>Njësi të Vetëqeverisjes Vendore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Këshilli Q.Durrës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Bashkia Durrës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Bashkia Krujë</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Bashkia Shijak</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Totali</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5258">
                <a:tc>
                  <a:txBody>
                    <a:bodyPr/>
                    <a:lstStyle/>
                    <a:p>
                      <a:pPr marL="0" marR="0">
                        <a:lnSpc>
                          <a:spcPct val="115000"/>
                        </a:lnSpc>
                        <a:spcAft>
                          <a:spcPts val="1000"/>
                        </a:spcAft>
                      </a:pPr>
                      <a:r>
                        <a:rPr lang="en-US" sz="1100" dirty="0">
                          <a:solidFill>
                            <a:schemeClr val="tx1"/>
                          </a:solidFill>
                          <a:effectLst/>
                        </a:rPr>
                        <a:t>Gjithsej</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214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1361">
                <a:tc>
                  <a:txBody>
                    <a:bodyPr/>
                    <a:lstStyle/>
                    <a:p>
                      <a:pPr marL="0" marR="0">
                        <a:lnSpc>
                          <a:spcPct val="115000"/>
                        </a:lnSpc>
                        <a:spcAft>
                          <a:spcPts val="1000"/>
                        </a:spcAft>
                      </a:pPr>
                      <a:r>
                        <a:rPr lang="en-US" sz="1100" dirty="0">
                          <a:solidFill>
                            <a:schemeClr val="tx1"/>
                          </a:solidFill>
                          <a:effectLst/>
                        </a:rPr>
                        <a:t>Të bazuara në ligj</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124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2881">
                <a:tc>
                  <a:txBody>
                    <a:bodyPr/>
                    <a:lstStyle/>
                    <a:p>
                      <a:pPr marL="0" marR="0">
                        <a:lnSpc>
                          <a:spcPct val="115000"/>
                        </a:lnSpc>
                        <a:spcAft>
                          <a:spcPts val="1000"/>
                        </a:spcAft>
                      </a:pPr>
                      <a:r>
                        <a:rPr lang="en-US" sz="1100" dirty="0">
                          <a:solidFill>
                            <a:schemeClr val="tx1"/>
                          </a:solidFill>
                          <a:effectLst/>
                        </a:rPr>
                        <a:t>Të pabazuara në ligj</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marL="0" marR="0">
                        <a:lnSpc>
                          <a:spcPct val="115000"/>
                        </a:lnSpc>
                        <a:spcAft>
                          <a:spcPts val="1000"/>
                        </a:spcAft>
                      </a:pPr>
                      <a:r>
                        <a:rPr lang="en-US" sz="1100" dirty="0" smtClean="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latin typeface="+mn-lt"/>
                          <a:ea typeface="+mn-ea"/>
                          <a:cs typeface="+mn-cs"/>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0938">
                <a:tc>
                  <a:txBody>
                    <a:bodyPr/>
                    <a:lstStyle/>
                    <a:p>
                      <a:pPr marL="0" marR="0">
                        <a:lnSpc>
                          <a:spcPct val="115000"/>
                        </a:lnSpc>
                        <a:spcAft>
                          <a:spcPts val="1000"/>
                        </a:spcAft>
                      </a:pPr>
                      <a:r>
                        <a:rPr lang="en-US" sz="1100" dirty="0">
                          <a:solidFill>
                            <a:schemeClr val="tx1"/>
                          </a:solidFill>
                          <a:effectLst/>
                        </a:rPr>
                        <a:t>Individuale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TextBox 5"/>
          <p:cNvSpPr txBox="1"/>
          <p:nvPr/>
        </p:nvSpPr>
        <p:spPr>
          <a:xfrm>
            <a:off x="372447" y="5604166"/>
            <a:ext cx="8458200" cy="1190625"/>
          </a:xfrm>
          <a:prstGeom prst="rect">
            <a:avLst/>
          </a:prstGeom>
          <a:noFill/>
        </p:spPr>
        <p:txBody>
          <a:bodyPr wrap="square">
            <a:spAutoFit/>
          </a:bodyPr>
          <a:lstStyle/>
          <a:p>
            <a:pPr algn="just">
              <a:lnSpc>
                <a:spcPct val="115000"/>
              </a:lnSpc>
              <a:spcAft>
                <a:spcPts val="10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Gjatë vitit 2024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kanë</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hyrë</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për</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konfirmim</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në</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institucionin</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e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Prefektit</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gjithsej  </a:t>
            </a:r>
            <a:r>
              <a:rPr lang="en-US" sz="1100" b="1" dirty="0" smtClean="0">
                <a:effectLst/>
                <a:latin typeface="Times New Roman" panose="02020603050405020304" pitchFamily="18" charset="0"/>
                <a:ea typeface="Calibri" panose="020F0502020204030204" pitchFamily="34" charset="0"/>
                <a:cs typeface="Times New Roman" panose="02020603050405020304" pitchFamily="18" charset="0"/>
              </a:rPr>
              <a:t>214 vendime</a:t>
            </a: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nga organet e vetqeverisjes vendore </a:t>
            </a: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100" i="1" dirty="0" smtClean="0">
                <a:effectLst/>
                <a:latin typeface="Times New Roman" panose="02020603050405020304" pitchFamily="18" charset="0"/>
                <a:ea typeface="Calibri" panose="020F0502020204030204" pitchFamily="34" charset="0"/>
                <a:cs typeface="Times New Roman" panose="02020603050405020304" pitchFamily="18" charset="0"/>
              </a:rPr>
              <a:t>40 vendim</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e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më</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pak</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se viti i kaluar</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smtClean="0">
                <a:effectLst/>
                <a:latin typeface="Times New Roman" panose="02020603050405020304" pitchFamily="18" charset="0"/>
                <a:ea typeface="Calibri" panose="020F0502020204030204" pitchFamily="34" charset="0"/>
                <a:cs typeface="Times New Roman" panose="02020603050405020304" pitchFamily="18" charset="0"/>
              </a:rPr>
              <a:t>124 vendime </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janë të bazuara në ligj</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ku është bërë dhe konfirmimi i tyre, </a:t>
            </a:r>
            <a:r>
              <a:rPr lang="en-US" sz="1100" b="1" dirty="0" err="1" smtClean="0">
                <a:effectLst/>
                <a:latin typeface="Times New Roman" panose="02020603050405020304" pitchFamily="18" charset="0"/>
                <a:ea typeface="Calibri" panose="020F0502020204030204" pitchFamily="34" charset="0"/>
                <a:cs typeface="Times New Roman" panose="02020603050405020304" pitchFamily="18" charset="0"/>
              </a:rPr>
              <a:t>gjashtë</a:t>
            </a:r>
            <a:r>
              <a:rPr lang="en-US" sz="11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rPr>
              <a:t>vendime</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rPr>
              <a:t>Bashkisë</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rPr>
              <a:t>Krujë</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rPr>
              <a:t>janë</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rPr>
              <a:t>kthyer</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rPr>
              <a:t>si</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pa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rPr>
              <a:t>pazuara</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rPr>
              <a:t>në</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effectLst/>
                <a:latin typeface="Times New Roman" panose="02020603050405020304" pitchFamily="18" charset="0"/>
                <a:ea typeface="Calibri" panose="020F0502020204030204" pitchFamily="34" charset="0"/>
                <a:cs typeface="Times New Roman" panose="02020603050405020304" pitchFamily="18" charset="0"/>
              </a:rPr>
              <a:t>ligj</a:t>
            </a:r>
            <a:r>
              <a:rPr lang="en-US" sz="11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effectLst/>
                <a:latin typeface="Times New Roman" panose="02020603050405020304" pitchFamily="18" charset="0"/>
                <a:ea typeface="Calibri" panose="020F0502020204030204" pitchFamily="34" charset="0"/>
                <a:cs typeface="Times New Roman" panose="02020603050405020304" pitchFamily="18" charset="0"/>
              </a:rPr>
              <a:t>dhe</a:t>
            </a:r>
            <a:r>
              <a:rPr lang="en-US" sz="11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effectLst/>
                <a:latin typeface="Times New Roman" panose="02020603050405020304" pitchFamily="18" charset="0"/>
                <a:ea typeface="Calibri" panose="020F0502020204030204" pitchFamily="34" charset="0"/>
                <a:cs typeface="Times New Roman" panose="02020603050405020304" pitchFamily="18" charset="0"/>
              </a:rPr>
              <a:t>tetë</a:t>
            </a:r>
            <a:r>
              <a:rPr lang="en-US" sz="11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effectLst/>
                <a:latin typeface="Times New Roman" panose="02020603050405020304" pitchFamily="18" charset="0"/>
                <a:ea typeface="Calibri" panose="020F0502020204030204" pitchFamily="34" charset="0"/>
                <a:cs typeface="Times New Roman" panose="02020603050405020304" pitchFamily="18" charset="0"/>
              </a:rPr>
              <a:t>vendime</a:t>
            </a:r>
            <a:r>
              <a:rPr lang="en-US" sz="11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effectLst/>
                <a:latin typeface="Times New Roman" panose="02020603050405020304" pitchFamily="18" charset="0"/>
                <a:ea typeface="Calibri" panose="020F0502020204030204" pitchFamily="34" charset="0"/>
                <a:cs typeface="Times New Roman" panose="02020603050405020304" pitchFamily="18" charset="0"/>
              </a:rPr>
              <a:t>të</a:t>
            </a:r>
            <a:r>
              <a:rPr lang="en-US" sz="11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effectLst/>
                <a:latin typeface="Times New Roman" panose="02020603050405020304" pitchFamily="18" charset="0"/>
                <a:ea typeface="Calibri" panose="020F0502020204030204" pitchFamily="34" charset="0"/>
                <a:cs typeface="Times New Roman" panose="02020603050405020304" pitchFamily="18" charset="0"/>
              </a:rPr>
              <a:t>Bashkisë</a:t>
            </a:r>
            <a:r>
              <a:rPr lang="en-US" sz="11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effectLst/>
                <a:latin typeface="Times New Roman" panose="02020603050405020304" pitchFamily="18" charset="0"/>
                <a:ea typeface="Calibri" panose="020F0502020204030204" pitchFamily="34" charset="0"/>
                <a:cs typeface="Times New Roman" panose="02020603050405020304" pitchFamily="18" charset="0"/>
              </a:rPr>
              <a:t>Shijak</a:t>
            </a:r>
            <a:r>
              <a:rPr lang="en-US" sz="11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sym typeface="+mn-ea"/>
              </a:rPr>
              <a:t>janë</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sym typeface="+mn-ea"/>
              </a:rPr>
              <a:t>kthyer</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sym typeface="+mn-ea"/>
              </a:rPr>
              <a:t>si</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sym typeface="+mn-ea"/>
              </a:rPr>
              <a:t>të</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sym typeface="+mn-ea"/>
              </a:rPr>
              <a:t> pa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sym typeface="+mn-ea"/>
              </a:rPr>
              <a:t>pazuara</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sym typeface="+mn-ea"/>
              </a:rPr>
              <a:t>në</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100" b="1" dirty="0" err="1" smtClean="0">
                <a:effectLst/>
                <a:latin typeface="Times New Roman" panose="02020603050405020304" pitchFamily="18" charset="0"/>
                <a:ea typeface="Calibri" panose="020F0502020204030204" pitchFamily="34" charset="0"/>
                <a:cs typeface="Times New Roman" panose="02020603050405020304" pitchFamily="18" charset="0"/>
                <a:sym typeface="+mn-ea"/>
              </a:rPr>
              <a:t>ligj</a:t>
            </a:r>
            <a:r>
              <a:rPr lang="en-US" sz="1100" b="1" dirty="0" smtClean="0">
                <a:effectLst/>
                <a:latin typeface="Times New Roman" panose="02020603050405020304" pitchFamily="18" charset="0"/>
                <a:ea typeface="Calibri" panose="020F0502020204030204" pitchFamily="34" charset="0"/>
                <a:cs typeface="Times New Roman" panose="02020603050405020304" pitchFamily="18" charset="0"/>
              </a:rPr>
              <a:t> , po ashtu është kthyer </a:t>
            </a:r>
            <a:r>
              <a:rPr lang="en-US" sz="1100" b="1" dirty="0" err="1" smtClean="0">
                <a:effectLst/>
                <a:latin typeface="Times New Roman" panose="02020603050405020304" pitchFamily="18" charset="0"/>
                <a:ea typeface="Calibri" panose="020F0502020204030204" pitchFamily="34" charset="0"/>
                <a:cs typeface="Times New Roman" panose="02020603050405020304" pitchFamily="18" charset="0"/>
              </a:rPr>
              <a:t>një</a:t>
            </a:r>
            <a:r>
              <a:rPr lang="en-US" sz="1100" b="1" dirty="0" smtClean="0">
                <a:effectLst/>
                <a:latin typeface="Times New Roman" panose="02020603050405020304" pitchFamily="18" charset="0"/>
                <a:ea typeface="Calibri" panose="020F0502020204030204" pitchFamily="34" charset="0"/>
                <a:cs typeface="Times New Roman" panose="02020603050405020304" pitchFamily="18" charset="0"/>
              </a:rPr>
              <a:t> vendim i Bashkisë Durrës </a:t>
            </a: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100" dirty="0" err="1" smtClean="0">
                <a:effectLst/>
                <a:latin typeface="Times New Roman" panose="02020603050405020304" pitchFamily="18" charset="0"/>
                <a:ea typeface="Calibri" panose="020F0502020204030204" pitchFamily="34" charset="0"/>
                <a:cs typeface="Times New Roman" panose="02020603050405020304" pitchFamily="18" charset="0"/>
              </a:rPr>
              <a:t>kryesisht</a:t>
            </a: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dhënie</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toke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në</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përdorim</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effectLst/>
                <a:latin typeface="Times New Roman" panose="02020603050405020304" pitchFamily="18" charset="0"/>
                <a:ea typeface="Calibri" panose="020F0502020204030204" pitchFamily="34" charset="0"/>
                <a:cs typeface="Times New Roman" panose="02020603050405020304" pitchFamily="18" charset="0"/>
              </a:rPr>
              <a:t>tretëve</a:t>
            </a: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effectLst/>
                <a:latin typeface="Times New Roman" panose="02020603050405020304" pitchFamily="18" charset="0"/>
                <a:ea typeface="Calibri" panose="020F0502020204030204" pitchFamily="34" charset="0"/>
                <a:cs typeface="Times New Roman" panose="02020603050405020304" pitchFamily="18" charset="0"/>
              </a:rPr>
              <a:t>për</a:t>
            </a: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effectLst/>
                <a:latin typeface="Times New Roman" panose="02020603050405020304" pitchFamily="18" charset="0"/>
                <a:ea typeface="Calibri" panose="020F0502020204030204" pitchFamily="34" charset="0"/>
                <a:cs typeface="Times New Roman" panose="02020603050405020304" pitchFamily="18" charset="0"/>
              </a:rPr>
              <a:t>mbetjet</a:t>
            </a: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 urbane etj)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si</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dhe </a:t>
            </a:r>
            <a:r>
              <a:rPr lang="en-US" sz="1100" b="1" dirty="0" smtClean="0">
                <a:effectLst/>
                <a:latin typeface="Times New Roman" panose="02020603050405020304" pitchFamily="18" charset="0"/>
                <a:ea typeface="Calibri" panose="020F0502020204030204" pitchFamily="34" charset="0"/>
                <a:cs typeface="Times New Roman" panose="02020603050405020304" pitchFamily="18" charset="0"/>
              </a:rPr>
              <a:t>76 vendime </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janë me karakter individual</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Bashkia e Durrësit për të dyja vitet ka numrin më të madh të vendimeve duke qene se është dhe bashkia më e madhe e qarkut Durrës.</a:t>
            </a:r>
          </a:p>
        </p:txBody>
      </p:sp>
    </p:spTree>
    <p:extLst>
      <p:ext uri="{BB962C8B-B14F-4D97-AF65-F5344CB8AC3E}">
        <p14:creationId xmlns:p14="http://schemas.microsoft.com/office/powerpoint/2010/main" val="400675602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10400" cy="990600"/>
          </a:xfrm>
        </p:spPr>
        <p:txBody>
          <a:bodyPr/>
          <a:lstStyle/>
          <a:p>
            <a:pPr algn="ctr"/>
            <a:r>
              <a:rPr lang="en-US" sz="2400" dirty="0">
                <a:solidFill>
                  <a:prstClr val="white"/>
                </a:solidFill>
                <a:latin typeface="Times New Roman" panose="02020603050405020304" pitchFamily="18" charset="0"/>
                <a:cs typeface="Times New Roman" panose="02020603050405020304" pitchFamily="18" charset="0"/>
              </a:rPr>
              <a:t>VERIFIKIMI I LIGJSHMËRISË SË AKTEVE TË ORGANEVE TË VETËQEVERISJES VENDORE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7696200" y="304800"/>
            <a:ext cx="769994" cy="767687"/>
          </a:xfrm>
        </p:spPr>
        <p:txBody>
          <a:bodyPr/>
          <a:lstStyle/>
          <a:p>
            <a:fld id="{B6F15528-21DE-4FAA-801E-634DDDAF4B2B}" type="slidenum">
              <a:rPr lang="en-US" sz="2400" b="1" smtClean="0">
                <a:solidFill>
                  <a:schemeClr val="tx1"/>
                </a:solidFill>
              </a:rPr>
              <a:t>104</a:t>
            </a:fld>
            <a:endParaRPr lang="en-US" b="1" dirty="0">
              <a:solidFill>
                <a:schemeClr val="tx1"/>
              </a:solidFill>
            </a:endParaRPr>
          </a:p>
        </p:txBody>
      </p:sp>
      <p:sp>
        <p:nvSpPr>
          <p:cNvPr id="5" name="TextBox 4"/>
          <p:cNvSpPr txBox="1"/>
          <p:nvPr/>
        </p:nvSpPr>
        <p:spPr>
          <a:xfrm>
            <a:off x="381000" y="2286000"/>
            <a:ext cx="8382000" cy="658642"/>
          </a:xfrm>
          <a:prstGeom prst="rect">
            <a:avLst/>
          </a:prstGeom>
          <a:noFill/>
        </p:spPr>
        <p:txBody>
          <a:bodyPr wrap="square">
            <a:spAutoFit/>
          </a:bodyPr>
          <a:lstStyle/>
          <a:p>
            <a:pPr algn="ctr">
              <a:lnSpc>
                <a:spcPct val="115000"/>
              </a:lnSpc>
              <a:spcAft>
                <a:spcPts val="10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Këshilli i qarkut gjatë vitit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2025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ka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sjellë</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për</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konfirmim</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pranë</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institucionit</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Prefektit</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gjithsej</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16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vendime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dmth</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5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vendime</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më pak se viti i kaluar.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p:cNvSpPr>
            <a:spLocks noChangeArrowheads="1"/>
          </p:cNvSpPr>
          <p:nvPr/>
        </p:nvSpPr>
        <p:spPr bwMode="auto">
          <a:xfrm>
            <a:off x="1371600" y="2762249"/>
            <a:ext cx="112541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graphicFrame>
        <p:nvGraphicFramePr>
          <p:cNvPr id="3" name="Table 2"/>
          <p:cNvGraphicFramePr>
            <a:graphicFrameLocks noGrp="1"/>
          </p:cNvGraphicFramePr>
          <p:nvPr/>
        </p:nvGraphicFramePr>
        <p:xfrm>
          <a:off x="381000" y="3186112"/>
          <a:ext cx="8382000" cy="3671888"/>
        </p:xfrm>
        <a:graphic>
          <a:graphicData uri="http://schemas.openxmlformats.org/drawingml/2006/table">
            <a:tbl>
              <a:tblPr firstRow="1" firstCol="1" bandRow="1">
                <a:tableStyleId>{5C22544A-7EE6-4342-B048-85BDC9FD1C3A}</a:tableStyleId>
              </a:tblPr>
              <a:tblGrid>
                <a:gridCol w="1314743"/>
                <a:gridCol w="2539525"/>
                <a:gridCol w="2299355"/>
                <a:gridCol w="2228377"/>
              </a:tblGrid>
              <a:tr h="1048594">
                <a:tc>
                  <a:txBody>
                    <a:bodyPr/>
                    <a:lstStyle/>
                    <a:p>
                      <a:pPr marL="0" marR="0">
                        <a:lnSpc>
                          <a:spcPct val="115000"/>
                        </a:lnSpc>
                        <a:spcAft>
                          <a:spcPts val="1000"/>
                        </a:spcAft>
                      </a:pPr>
                      <a:r>
                        <a:rPr lang="en-US" sz="1100" dirty="0">
                          <a:solidFill>
                            <a:schemeClr val="tx1"/>
                          </a:solidFill>
                          <a:effectLst/>
                        </a:rPr>
                        <a:t>Njësi të Vetëqeverisjes Vendore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     Këshilli Q.Durrës</a:t>
                      </a:r>
                    </a:p>
                    <a:p>
                      <a:pPr marL="0" marR="0">
                        <a:lnSpc>
                          <a:spcPct val="115000"/>
                        </a:lnSpc>
                        <a:spcAft>
                          <a:spcPts val="1000"/>
                        </a:spcAft>
                      </a:pPr>
                      <a:r>
                        <a:rPr lang="en-US" sz="1100" dirty="0">
                          <a:solidFill>
                            <a:schemeClr val="tx1"/>
                          </a:solidFill>
                          <a:effectLst/>
                        </a:rPr>
                        <a:t>          Viti </a:t>
                      </a:r>
                      <a:r>
                        <a:rPr lang="en-US" sz="1100" dirty="0" smtClean="0">
                          <a:solidFill>
                            <a:schemeClr val="tx1"/>
                          </a:solidFill>
                          <a:effectLst/>
                        </a:rPr>
                        <a:t>2024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      Këshilli Q.Durrës</a:t>
                      </a:r>
                    </a:p>
                    <a:p>
                      <a:pPr marL="0" marR="0">
                        <a:lnSpc>
                          <a:spcPct val="115000"/>
                        </a:lnSpc>
                        <a:spcAft>
                          <a:spcPts val="1000"/>
                        </a:spcAft>
                      </a:pPr>
                      <a:r>
                        <a:rPr lang="en-US" sz="1100" dirty="0">
                          <a:solidFill>
                            <a:schemeClr val="tx1"/>
                          </a:solidFill>
                          <a:effectLst/>
                        </a:rPr>
                        <a:t>            Viti </a:t>
                      </a:r>
                      <a:r>
                        <a:rPr lang="en-US" sz="1100" dirty="0" smtClean="0">
                          <a:solidFill>
                            <a:schemeClr val="tx1"/>
                          </a:solidFill>
                          <a:effectLst/>
                        </a:rPr>
                        <a:t>2025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Diferenca </a:t>
                      </a:r>
                      <a:r>
                        <a:rPr lang="en-US" sz="1100" dirty="0" smtClean="0">
                          <a:solidFill>
                            <a:schemeClr val="tx1"/>
                          </a:solidFill>
                          <a:effectLst/>
                        </a:rPr>
                        <a:t>2024 </a:t>
                      </a:r>
                      <a:r>
                        <a:rPr lang="en-US" sz="1100" dirty="0">
                          <a:solidFill>
                            <a:schemeClr val="tx1"/>
                          </a:solidFill>
                          <a:effectLst/>
                        </a:rPr>
                        <a:t>vs </a:t>
                      </a:r>
                      <a:r>
                        <a:rPr lang="en-US" sz="1100" dirty="0" smtClean="0">
                          <a:solidFill>
                            <a:schemeClr val="tx1"/>
                          </a:solidFill>
                          <a:effectLst/>
                        </a:rPr>
                        <a:t>2025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3073">
                <a:tc>
                  <a:txBody>
                    <a:bodyPr/>
                    <a:lstStyle/>
                    <a:p>
                      <a:pPr marL="0" marR="0">
                        <a:lnSpc>
                          <a:spcPct val="115000"/>
                        </a:lnSpc>
                        <a:spcAft>
                          <a:spcPts val="1000"/>
                        </a:spcAft>
                      </a:pPr>
                      <a:r>
                        <a:rPr lang="en-US" sz="1100" dirty="0">
                          <a:solidFill>
                            <a:schemeClr val="tx1"/>
                          </a:solidFill>
                          <a:effectLst/>
                        </a:rPr>
                        <a:t>Gjithsej</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68367">
                <a:tc>
                  <a:txBody>
                    <a:bodyPr/>
                    <a:lstStyle/>
                    <a:p>
                      <a:pPr marL="0" marR="0">
                        <a:lnSpc>
                          <a:spcPct val="115000"/>
                        </a:lnSpc>
                        <a:spcAft>
                          <a:spcPts val="1000"/>
                        </a:spcAft>
                      </a:pPr>
                      <a:r>
                        <a:rPr lang="en-US" sz="1100" dirty="0">
                          <a:solidFill>
                            <a:schemeClr val="tx1"/>
                          </a:solidFill>
                          <a:effectLst/>
                        </a:rPr>
                        <a:t>Të bazuara në ligj</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94720">
                <a:tc>
                  <a:txBody>
                    <a:bodyPr/>
                    <a:lstStyle/>
                    <a:p>
                      <a:pPr marL="0" marR="0">
                        <a:lnSpc>
                          <a:spcPct val="115000"/>
                        </a:lnSpc>
                        <a:spcAft>
                          <a:spcPts val="1000"/>
                        </a:spcAft>
                      </a:pPr>
                      <a:r>
                        <a:rPr lang="en-US" sz="1100" dirty="0">
                          <a:solidFill>
                            <a:schemeClr val="tx1"/>
                          </a:solidFill>
                          <a:effectLst/>
                        </a:rPr>
                        <a:t>Të pabazuara në ligj</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latin typeface="+mn-lt"/>
                          <a:ea typeface="+mn-ea"/>
                          <a:cs typeface="+mn-cs"/>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7134">
                <a:tc>
                  <a:txBody>
                    <a:bodyPr/>
                    <a:lstStyle/>
                    <a:p>
                      <a:pPr marL="0" marR="0">
                        <a:lnSpc>
                          <a:spcPct val="115000"/>
                        </a:lnSpc>
                        <a:spcAft>
                          <a:spcPts val="1000"/>
                        </a:spcAft>
                      </a:pPr>
                      <a:r>
                        <a:rPr lang="en-US" sz="1100" dirty="0">
                          <a:solidFill>
                            <a:schemeClr val="tx1"/>
                          </a:solidFill>
                          <a:effectLst/>
                        </a:rPr>
                        <a:t>Individuale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smtClean="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7814552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10400" cy="990600"/>
          </a:xfrm>
        </p:spPr>
        <p:txBody>
          <a:bodyPr/>
          <a:lstStyle/>
          <a:p>
            <a:pPr algn="ctr"/>
            <a:r>
              <a:rPr lang="en-US" sz="2400" dirty="0">
                <a:solidFill>
                  <a:prstClr val="white"/>
                </a:solidFill>
                <a:latin typeface="Times New Roman" panose="02020603050405020304" pitchFamily="18" charset="0"/>
                <a:cs typeface="Times New Roman" panose="02020603050405020304" pitchFamily="18" charset="0"/>
              </a:rPr>
              <a:t>VERIFIKIMI I LIGJSHMËRISË SË AKTEVE TË ORGANEVE TË VETËQEVERISJES VENDORE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7696200" y="304800"/>
            <a:ext cx="838200" cy="767687"/>
          </a:xfrm>
        </p:spPr>
        <p:txBody>
          <a:bodyPr/>
          <a:lstStyle/>
          <a:p>
            <a:fld id="{B6F15528-21DE-4FAA-801E-634DDDAF4B2B}" type="slidenum">
              <a:rPr lang="en-US" sz="2400" b="1" smtClean="0">
                <a:solidFill>
                  <a:schemeClr val="tx1"/>
                </a:solidFill>
              </a:rPr>
              <a:t>105</a:t>
            </a:fld>
            <a:endParaRPr lang="en-US" sz="2400" b="1" dirty="0">
              <a:solidFill>
                <a:schemeClr val="tx1"/>
              </a:solidFill>
            </a:endParaRPr>
          </a:p>
        </p:txBody>
      </p:sp>
      <p:graphicFrame>
        <p:nvGraphicFramePr>
          <p:cNvPr id="7" name="Table 6"/>
          <p:cNvGraphicFramePr>
            <a:graphicFrameLocks noGrp="1"/>
          </p:cNvGraphicFramePr>
          <p:nvPr/>
        </p:nvGraphicFramePr>
        <p:xfrm>
          <a:off x="457200" y="3186113"/>
          <a:ext cx="8305800" cy="3671887"/>
        </p:xfrm>
        <a:graphic>
          <a:graphicData uri="http://schemas.openxmlformats.org/drawingml/2006/table">
            <a:tbl>
              <a:tblPr firstRow="1" firstCol="1" bandRow="1">
                <a:tableStyleId>{5C22544A-7EE6-4342-B048-85BDC9FD1C3A}</a:tableStyleId>
              </a:tblPr>
              <a:tblGrid>
                <a:gridCol w="1302791"/>
                <a:gridCol w="2516437"/>
                <a:gridCol w="2278452"/>
                <a:gridCol w="2208120"/>
              </a:tblGrid>
              <a:tr h="1048594">
                <a:tc>
                  <a:txBody>
                    <a:bodyPr/>
                    <a:lstStyle/>
                    <a:p>
                      <a:pPr marL="0" marR="0">
                        <a:lnSpc>
                          <a:spcPct val="115000"/>
                        </a:lnSpc>
                        <a:spcAft>
                          <a:spcPts val="1000"/>
                        </a:spcAft>
                      </a:pPr>
                      <a:r>
                        <a:rPr lang="en-US" sz="1100" dirty="0">
                          <a:solidFill>
                            <a:schemeClr val="tx1"/>
                          </a:solidFill>
                          <a:effectLst/>
                        </a:rPr>
                        <a:t>Njësi të Vetëqeverisjes Vendore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     Bashkia Durrës</a:t>
                      </a:r>
                    </a:p>
                    <a:p>
                      <a:pPr marL="0" marR="0">
                        <a:lnSpc>
                          <a:spcPct val="115000"/>
                        </a:lnSpc>
                        <a:spcAft>
                          <a:spcPts val="1000"/>
                        </a:spcAft>
                      </a:pPr>
                      <a:r>
                        <a:rPr lang="en-US" sz="1100" dirty="0">
                          <a:solidFill>
                            <a:schemeClr val="tx1"/>
                          </a:solidFill>
                          <a:effectLst/>
                        </a:rPr>
                        <a:t>          Viti </a:t>
                      </a:r>
                      <a:r>
                        <a:rPr lang="en-US" sz="1100" dirty="0" smtClean="0">
                          <a:solidFill>
                            <a:schemeClr val="tx1"/>
                          </a:solidFill>
                          <a:effectLst/>
                        </a:rPr>
                        <a:t>2024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      Bashkia Durrës</a:t>
                      </a:r>
                    </a:p>
                    <a:p>
                      <a:pPr marL="0" marR="0">
                        <a:lnSpc>
                          <a:spcPct val="115000"/>
                        </a:lnSpc>
                        <a:spcAft>
                          <a:spcPts val="1000"/>
                        </a:spcAft>
                      </a:pPr>
                      <a:r>
                        <a:rPr lang="en-US" sz="1100" dirty="0">
                          <a:solidFill>
                            <a:schemeClr val="tx1"/>
                          </a:solidFill>
                          <a:effectLst/>
                        </a:rPr>
                        <a:t>            Viti </a:t>
                      </a:r>
                      <a:r>
                        <a:rPr lang="en-US" sz="1100" dirty="0" smtClean="0">
                          <a:solidFill>
                            <a:schemeClr val="tx1"/>
                          </a:solidFill>
                          <a:effectLst/>
                        </a:rPr>
                        <a:t>2025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Diferenca </a:t>
                      </a:r>
                      <a:r>
                        <a:rPr lang="en-US" sz="1100" dirty="0" smtClean="0">
                          <a:solidFill>
                            <a:schemeClr val="tx1"/>
                          </a:solidFill>
                          <a:effectLst/>
                        </a:rPr>
                        <a:t>2024 </a:t>
                      </a:r>
                      <a:r>
                        <a:rPr lang="en-US" sz="1100" dirty="0">
                          <a:solidFill>
                            <a:schemeClr val="tx1"/>
                          </a:solidFill>
                          <a:effectLst/>
                        </a:rPr>
                        <a:t>vs </a:t>
                      </a:r>
                      <a:r>
                        <a:rPr lang="en-US" sz="1100" dirty="0" smtClean="0">
                          <a:solidFill>
                            <a:schemeClr val="tx1"/>
                          </a:solidFill>
                          <a:effectLst/>
                        </a:rPr>
                        <a:t>2025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3073">
                <a:tc>
                  <a:txBody>
                    <a:bodyPr/>
                    <a:lstStyle/>
                    <a:p>
                      <a:pPr marL="0" marR="0">
                        <a:lnSpc>
                          <a:spcPct val="115000"/>
                        </a:lnSpc>
                        <a:spcAft>
                          <a:spcPts val="1000"/>
                        </a:spcAft>
                      </a:pPr>
                      <a:r>
                        <a:rPr lang="en-US" sz="1100" dirty="0">
                          <a:solidFill>
                            <a:schemeClr val="tx1"/>
                          </a:solidFill>
                          <a:effectLst/>
                        </a:rPr>
                        <a:t>Gjithsej</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119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68366">
                <a:tc>
                  <a:txBody>
                    <a:bodyPr/>
                    <a:lstStyle/>
                    <a:p>
                      <a:pPr marL="0" marR="0">
                        <a:lnSpc>
                          <a:spcPct val="115000"/>
                        </a:lnSpc>
                        <a:spcAft>
                          <a:spcPts val="1000"/>
                        </a:spcAft>
                      </a:pPr>
                      <a:r>
                        <a:rPr lang="en-US" sz="1100" dirty="0">
                          <a:solidFill>
                            <a:schemeClr val="tx1"/>
                          </a:solidFill>
                          <a:effectLst/>
                        </a:rPr>
                        <a:t>Të bazuara në ligj</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94720">
                <a:tc>
                  <a:txBody>
                    <a:bodyPr/>
                    <a:lstStyle/>
                    <a:p>
                      <a:pPr marL="0" marR="0">
                        <a:lnSpc>
                          <a:spcPct val="115000"/>
                        </a:lnSpc>
                        <a:spcAft>
                          <a:spcPts val="1000"/>
                        </a:spcAft>
                      </a:pPr>
                      <a:r>
                        <a:rPr lang="en-US" sz="1100" dirty="0">
                          <a:solidFill>
                            <a:schemeClr val="tx1"/>
                          </a:solidFill>
                          <a:effectLst/>
                        </a:rPr>
                        <a:t>Të pabazuara në ligj</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marL="0" marR="0">
                        <a:lnSpc>
                          <a:spcPct val="115000"/>
                        </a:lnSpc>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r>
              <a:tr h="487134">
                <a:tc>
                  <a:txBody>
                    <a:bodyPr/>
                    <a:lstStyle/>
                    <a:p>
                      <a:pPr marL="0" marR="0">
                        <a:lnSpc>
                          <a:spcPct val="115000"/>
                        </a:lnSpc>
                        <a:spcAft>
                          <a:spcPts val="1000"/>
                        </a:spcAft>
                      </a:pPr>
                      <a:r>
                        <a:rPr lang="en-US" sz="1100" dirty="0">
                          <a:solidFill>
                            <a:schemeClr val="tx1"/>
                          </a:solidFill>
                          <a:effectLst/>
                        </a:rPr>
                        <a:t>Individuale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a:effectLst/>
                        </a:rPr>
                        <a:t>126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a:effectLst/>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effectLst/>
                        </a:rPr>
                        <a:t>▼71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TextBox 8"/>
          <p:cNvSpPr txBox="1"/>
          <p:nvPr/>
        </p:nvSpPr>
        <p:spPr>
          <a:xfrm>
            <a:off x="342900" y="2251527"/>
            <a:ext cx="8458200" cy="830997"/>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Bashkia Durrës ka numrin  më të madh të vendimeve të marra nga të gjitha organet e tjera të vetqeverisjes vendore. Gjatë vitit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2025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kjo bashki ka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sjellë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për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konfirmim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ligjor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pranë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institucionit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Prefektit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gjithsej</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82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vendime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dmth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37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vendime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pak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se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viti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i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kaluar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339634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10400" cy="990600"/>
          </a:xfrm>
        </p:spPr>
        <p:txBody>
          <a:bodyPr/>
          <a:lstStyle/>
          <a:p>
            <a:pPr algn="ctr"/>
            <a:r>
              <a:rPr lang="en-US" sz="2400" dirty="0">
                <a:solidFill>
                  <a:prstClr val="white"/>
                </a:solidFill>
                <a:latin typeface="Times New Roman" panose="02020603050405020304" pitchFamily="18" charset="0"/>
                <a:cs typeface="Times New Roman" panose="02020603050405020304" pitchFamily="18" charset="0"/>
              </a:rPr>
              <a:t>VERIFIKIMI I LIGJSHMËRISË SË AKTEVE TË ORGANEVE TË VETËQEVERISJES VENDORE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7696200" y="375313"/>
            <a:ext cx="808094" cy="767687"/>
          </a:xfrm>
        </p:spPr>
        <p:txBody>
          <a:bodyPr/>
          <a:lstStyle/>
          <a:p>
            <a:fld id="{B6F15528-21DE-4FAA-801E-634DDDAF4B2B}" type="slidenum">
              <a:rPr lang="en-US" sz="2400" b="1" smtClean="0">
                <a:solidFill>
                  <a:schemeClr val="tx1"/>
                </a:solidFill>
              </a:rPr>
              <a:t>106</a:t>
            </a:fld>
            <a:endParaRPr lang="en-US" b="1" dirty="0">
              <a:solidFill>
                <a:schemeClr val="tx1"/>
              </a:solidFill>
            </a:endParaRPr>
          </a:p>
        </p:txBody>
      </p:sp>
      <p:sp>
        <p:nvSpPr>
          <p:cNvPr id="5" name="TextBox 4"/>
          <p:cNvSpPr txBox="1"/>
          <p:nvPr/>
        </p:nvSpPr>
        <p:spPr>
          <a:xfrm>
            <a:off x="571500" y="2362200"/>
            <a:ext cx="8001000" cy="658642"/>
          </a:xfrm>
          <a:prstGeom prst="rect">
            <a:avLst/>
          </a:prstGeom>
          <a:noFill/>
        </p:spPr>
        <p:txBody>
          <a:bodyPr wrap="square">
            <a:spAutoFit/>
          </a:bodyPr>
          <a:lstStyle/>
          <a:p>
            <a:pPr algn="ctr">
              <a:lnSpc>
                <a:spcPct val="115000"/>
              </a:lnSpc>
              <a:spcAft>
                <a:spcPts val="10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Bashkia Krujë gjatë vitit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2025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ka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sjellë</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për</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konfirmim</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pranë</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institucionit</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Prefektit</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gjithsej</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72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vendime</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dmth</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ka marrë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10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vendime më pak së viti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2024.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p:cNvSpPr>
            <a:spLocks noChangeArrowheads="1"/>
          </p:cNvSpPr>
          <p:nvPr/>
        </p:nvSpPr>
        <p:spPr bwMode="auto">
          <a:xfrm>
            <a:off x="1524000" y="307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8" name="Table 7"/>
          <p:cNvGraphicFramePr>
            <a:graphicFrameLocks noGrp="1"/>
          </p:cNvGraphicFramePr>
          <p:nvPr/>
        </p:nvGraphicFramePr>
        <p:xfrm>
          <a:off x="457200" y="3186112"/>
          <a:ext cx="8229600" cy="3671888"/>
        </p:xfrm>
        <a:graphic>
          <a:graphicData uri="http://schemas.openxmlformats.org/drawingml/2006/table">
            <a:tbl>
              <a:tblPr firstRow="1" firstCol="1" bandRow="1">
                <a:tableStyleId>{5C22544A-7EE6-4342-B048-85BDC9FD1C3A}</a:tableStyleId>
              </a:tblPr>
              <a:tblGrid>
                <a:gridCol w="1290838"/>
                <a:gridCol w="2493352"/>
                <a:gridCol w="2257549"/>
                <a:gridCol w="2187861"/>
              </a:tblGrid>
              <a:tr h="1048594">
                <a:tc>
                  <a:txBody>
                    <a:bodyPr/>
                    <a:lstStyle/>
                    <a:p>
                      <a:pPr marL="0" marR="0">
                        <a:lnSpc>
                          <a:spcPct val="115000"/>
                        </a:lnSpc>
                        <a:spcAft>
                          <a:spcPts val="1000"/>
                        </a:spcAft>
                      </a:pPr>
                      <a:r>
                        <a:rPr lang="en-US" sz="1100" dirty="0">
                          <a:solidFill>
                            <a:schemeClr val="tx1"/>
                          </a:solidFill>
                          <a:effectLst/>
                        </a:rPr>
                        <a:t>Njësi të Vetëqeverisjes Vendore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     Bashkia Krujë</a:t>
                      </a:r>
                    </a:p>
                    <a:p>
                      <a:pPr marL="0" marR="0">
                        <a:lnSpc>
                          <a:spcPct val="115000"/>
                        </a:lnSpc>
                        <a:spcAft>
                          <a:spcPts val="1000"/>
                        </a:spcAft>
                      </a:pPr>
                      <a:r>
                        <a:rPr lang="en-US" sz="1100" dirty="0">
                          <a:solidFill>
                            <a:schemeClr val="tx1"/>
                          </a:solidFill>
                          <a:effectLst/>
                        </a:rPr>
                        <a:t>          Viti </a:t>
                      </a:r>
                      <a:r>
                        <a:rPr lang="en-US" sz="1100" dirty="0" smtClean="0">
                          <a:solidFill>
                            <a:schemeClr val="tx1"/>
                          </a:solidFill>
                          <a:effectLst/>
                        </a:rPr>
                        <a:t>2024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      Bashkia Krujë</a:t>
                      </a:r>
                    </a:p>
                    <a:p>
                      <a:pPr marL="0" marR="0">
                        <a:lnSpc>
                          <a:spcPct val="115000"/>
                        </a:lnSpc>
                        <a:spcAft>
                          <a:spcPts val="1000"/>
                        </a:spcAft>
                      </a:pPr>
                      <a:r>
                        <a:rPr lang="en-US" sz="1100" dirty="0">
                          <a:solidFill>
                            <a:schemeClr val="tx1"/>
                          </a:solidFill>
                          <a:effectLst/>
                        </a:rPr>
                        <a:t>            Viti </a:t>
                      </a:r>
                      <a:r>
                        <a:rPr lang="en-US" sz="1100" dirty="0" smtClean="0">
                          <a:solidFill>
                            <a:schemeClr val="tx1"/>
                          </a:solidFill>
                          <a:effectLst/>
                        </a:rPr>
                        <a:t>2025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Diferenca </a:t>
                      </a:r>
                      <a:r>
                        <a:rPr lang="en-US" sz="1100" dirty="0" smtClean="0">
                          <a:solidFill>
                            <a:schemeClr val="tx1"/>
                          </a:solidFill>
                          <a:effectLst/>
                        </a:rPr>
                        <a:t>2024 </a:t>
                      </a:r>
                      <a:r>
                        <a:rPr lang="en-US" sz="1100" dirty="0">
                          <a:solidFill>
                            <a:schemeClr val="tx1"/>
                          </a:solidFill>
                          <a:effectLst/>
                        </a:rPr>
                        <a:t>vs </a:t>
                      </a:r>
                      <a:r>
                        <a:rPr lang="en-US" sz="1100" dirty="0" smtClean="0">
                          <a:solidFill>
                            <a:schemeClr val="tx1"/>
                          </a:solidFill>
                          <a:effectLst/>
                        </a:rPr>
                        <a:t>2025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3073">
                <a:tc>
                  <a:txBody>
                    <a:bodyPr/>
                    <a:lstStyle/>
                    <a:p>
                      <a:pPr marL="0" marR="0">
                        <a:lnSpc>
                          <a:spcPct val="115000"/>
                        </a:lnSpc>
                        <a:spcAft>
                          <a:spcPts val="1000"/>
                        </a:spcAft>
                      </a:pPr>
                      <a:r>
                        <a:rPr lang="en-US" sz="1100" dirty="0">
                          <a:solidFill>
                            <a:schemeClr val="tx1"/>
                          </a:solidFill>
                          <a:effectLst/>
                        </a:rPr>
                        <a:t>Gjithsej</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68367">
                <a:tc>
                  <a:txBody>
                    <a:bodyPr/>
                    <a:lstStyle/>
                    <a:p>
                      <a:pPr marL="0" marR="0">
                        <a:lnSpc>
                          <a:spcPct val="115000"/>
                        </a:lnSpc>
                        <a:spcAft>
                          <a:spcPts val="1000"/>
                        </a:spcAft>
                      </a:pPr>
                      <a:r>
                        <a:rPr lang="en-US" sz="1100" dirty="0">
                          <a:solidFill>
                            <a:schemeClr val="tx1"/>
                          </a:solidFill>
                          <a:effectLst/>
                        </a:rPr>
                        <a:t>Të bazuara në ligj</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94720">
                <a:tc>
                  <a:txBody>
                    <a:bodyPr/>
                    <a:lstStyle/>
                    <a:p>
                      <a:pPr marL="0" marR="0">
                        <a:lnSpc>
                          <a:spcPct val="115000"/>
                        </a:lnSpc>
                        <a:spcAft>
                          <a:spcPts val="1000"/>
                        </a:spcAft>
                      </a:pPr>
                      <a:r>
                        <a:rPr lang="en-US" sz="1100" dirty="0">
                          <a:solidFill>
                            <a:schemeClr val="tx1"/>
                          </a:solidFill>
                          <a:effectLst/>
                        </a:rPr>
                        <a:t>Të pabazuara në ligj</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7134">
                <a:tc>
                  <a:txBody>
                    <a:bodyPr/>
                    <a:lstStyle/>
                    <a:p>
                      <a:pPr marL="0" marR="0">
                        <a:lnSpc>
                          <a:spcPct val="115000"/>
                        </a:lnSpc>
                        <a:spcAft>
                          <a:spcPts val="1000"/>
                        </a:spcAft>
                      </a:pPr>
                      <a:r>
                        <a:rPr lang="en-US" sz="1100" dirty="0">
                          <a:solidFill>
                            <a:schemeClr val="tx1"/>
                          </a:solidFill>
                          <a:effectLst/>
                        </a:rPr>
                        <a:t>Individuale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32832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10400" cy="990600"/>
          </a:xfrm>
        </p:spPr>
        <p:txBody>
          <a:bodyPr/>
          <a:lstStyle/>
          <a:p>
            <a:pPr algn="ctr"/>
            <a:r>
              <a:rPr lang="en-US" sz="2400" dirty="0">
                <a:solidFill>
                  <a:prstClr val="white"/>
                </a:solidFill>
                <a:latin typeface="Times New Roman" panose="02020603050405020304" pitchFamily="18" charset="0"/>
                <a:cs typeface="Times New Roman" panose="02020603050405020304" pitchFamily="18" charset="0"/>
              </a:rPr>
              <a:t>VERIFIKIMI I LIGJSHMËRISË SË AKTEVE TË ORGANEVE TË VETËQEVERISJES VENDORE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7650106" y="304800"/>
            <a:ext cx="808094" cy="767687"/>
          </a:xfrm>
        </p:spPr>
        <p:txBody>
          <a:bodyPr/>
          <a:lstStyle/>
          <a:p>
            <a:fld id="{B6F15528-21DE-4FAA-801E-634DDDAF4B2B}" type="slidenum">
              <a:rPr lang="en-US" sz="2400" b="1" smtClean="0">
                <a:solidFill>
                  <a:schemeClr val="tx1"/>
                </a:solidFill>
              </a:rPr>
              <a:t>107</a:t>
            </a:fld>
            <a:endParaRPr lang="en-US" sz="2400" b="1" dirty="0">
              <a:solidFill>
                <a:schemeClr val="tx1"/>
              </a:solidFill>
            </a:endParaRPr>
          </a:p>
        </p:txBody>
      </p:sp>
      <p:sp>
        <p:nvSpPr>
          <p:cNvPr id="5" name="TextBox 4"/>
          <p:cNvSpPr txBox="1"/>
          <p:nvPr/>
        </p:nvSpPr>
        <p:spPr>
          <a:xfrm>
            <a:off x="571500" y="2362200"/>
            <a:ext cx="8001000" cy="658642"/>
          </a:xfrm>
          <a:prstGeom prst="rect">
            <a:avLst/>
          </a:prstGeom>
          <a:noFill/>
        </p:spPr>
        <p:txBody>
          <a:bodyPr wrap="square">
            <a:spAutoFit/>
          </a:bodyPr>
          <a:lstStyle/>
          <a:p>
            <a:pPr algn="ctr">
              <a:lnSpc>
                <a:spcPct val="115000"/>
              </a:lnSpc>
              <a:spcAft>
                <a:spcPts val="10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Bashkia Shijak gjatë vitit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2025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ka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sjellë</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për</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konfirmim</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pranë</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institucionit</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Prefektit</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gjithsej</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44 vendime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dmth</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12</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vendime</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më</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smtClean="0">
                <a:effectLst/>
                <a:latin typeface="Times New Roman" panose="02020603050405020304" pitchFamily="18" charset="0"/>
                <a:ea typeface="Calibri" panose="020F0502020204030204" pitchFamily="34" charset="0"/>
                <a:cs typeface="Times New Roman" panose="02020603050405020304" pitchFamily="18" charset="0"/>
              </a:rPr>
              <a:t>shumë</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se viti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2024.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p:cNvSpPr>
            <a:spLocks noChangeArrowheads="1"/>
          </p:cNvSpPr>
          <p:nvPr/>
        </p:nvSpPr>
        <p:spPr bwMode="auto">
          <a:xfrm>
            <a:off x="1524000" y="307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3" name="Table 2"/>
          <p:cNvGraphicFramePr>
            <a:graphicFrameLocks noGrp="1"/>
          </p:cNvGraphicFramePr>
          <p:nvPr/>
        </p:nvGraphicFramePr>
        <p:xfrm>
          <a:off x="457200" y="3169858"/>
          <a:ext cx="8305801" cy="3688141"/>
        </p:xfrm>
        <a:graphic>
          <a:graphicData uri="http://schemas.openxmlformats.org/drawingml/2006/table">
            <a:tbl>
              <a:tblPr firstRow="1" firstCol="1" bandRow="1">
                <a:tableStyleId>{5C22544A-7EE6-4342-B048-85BDC9FD1C3A}</a:tableStyleId>
              </a:tblPr>
              <a:tblGrid>
                <a:gridCol w="1302790"/>
                <a:gridCol w="2516439"/>
                <a:gridCol w="2278453"/>
                <a:gridCol w="2208119"/>
              </a:tblGrid>
              <a:tr h="1017204">
                <a:tc>
                  <a:txBody>
                    <a:bodyPr/>
                    <a:lstStyle/>
                    <a:p>
                      <a:pPr marL="0" marR="0">
                        <a:lnSpc>
                          <a:spcPct val="115000"/>
                        </a:lnSpc>
                        <a:spcAft>
                          <a:spcPts val="1000"/>
                        </a:spcAft>
                      </a:pPr>
                      <a:r>
                        <a:rPr lang="en-US" sz="1100" dirty="0">
                          <a:solidFill>
                            <a:schemeClr val="tx1"/>
                          </a:solidFill>
                          <a:effectLst/>
                        </a:rPr>
                        <a:t>Njësi të Vetëqeverisjes Vendore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     Bashkia Shijak</a:t>
                      </a:r>
                    </a:p>
                    <a:p>
                      <a:pPr marL="0" marR="0">
                        <a:lnSpc>
                          <a:spcPct val="115000"/>
                        </a:lnSpc>
                        <a:spcAft>
                          <a:spcPts val="1000"/>
                        </a:spcAft>
                      </a:pPr>
                      <a:r>
                        <a:rPr lang="en-US" sz="1100" dirty="0">
                          <a:solidFill>
                            <a:schemeClr val="tx1"/>
                          </a:solidFill>
                          <a:effectLst/>
                        </a:rPr>
                        <a:t>          Viti </a:t>
                      </a:r>
                      <a:r>
                        <a:rPr lang="en-US" sz="1100" dirty="0" smtClean="0">
                          <a:solidFill>
                            <a:schemeClr val="tx1"/>
                          </a:solidFill>
                          <a:effectLst/>
                        </a:rPr>
                        <a:t>2024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      Bashkia Shijak</a:t>
                      </a:r>
                    </a:p>
                    <a:p>
                      <a:pPr marL="0" marR="0">
                        <a:lnSpc>
                          <a:spcPct val="115000"/>
                        </a:lnSpc>
                        <a:spcAft>
                          <a:spcPts val="1000"/>
                        </a:spcAft>
                      </a:pPr>
                      <a:r>
                        <a:rPr lang="en-US" sz="1100" dirty="0">
                          <a:solidFill>
                            <a:schemeClr val="tx1"/>
                          </a:solidFill>
                          <a:effectLst/>
                        </a:rPr>
                        <a:t>            Viti </a:t>
                      </a:r>
                      <a:r>
                        <a:rPr lang="en-US" sz="1100" dirty="0" smtClean="0">
                          <a:solidFill>
                            <a:schemeClr val="tx1"/>
                          </a:solidFill>
                          <a:effectLst/>
                        </a:rPr>
                        <a:t>2025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solidFill>
                            <a:schemeClr val="tx1"/>
                          </a:solidFill>
                          <a:effectLst/>
                        </a:rPr>
                        <a:t>Diferenca </a:t>
                      </a:r>
                      <a:r>
                        <a:rPr lang="en-US" sz="1100" dirty="0" smtClean="0">
                          <a:solidFill>
                            <a:schemeClr val="tx1"/>
                          </a:solidFill>
                          <a:effectLst/>
                        </a:rPr>
                        <a:t>2024 </a:t>
                      </a:r>
                      <a:r>
                        <a:rPr lang="en-US" sz="1100" dirty="0">
                          <a:solidFill>
                            <a:schemeClr val="tx1"/>
                          </a:solidFill>
                          <a:effectLst/>
                        </a:rPr>
                        <a:t>vs </a:t>
                      </a:r>
                      <a:r>
                        <a:rPr lang="en-US" sz="1100" dirty="0" smtClean="0">
                          <a:solidFill>
                            <a:schemeClr val="tx1"/>
                          </a:solidFill>
                          <a:effectLst/>
                        </a:rPr>
                        <a:t>2025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5002">
                <a:tc>
                  <a:txBody>
                    <a:bodyPr/>
                    <a:lstStyle/>
                    <a:p>
                      <a:pPr marL="0" marR="0">
                        <a:lnSpc>
                          <a:spcPct val="115000"/>
                        </a:lnSpc>
                        <a:spcAft>
                          <a:spcPts val="1000"/>
                        </a:spcAft>
                      </a:pPr>
                      <a:r>
                        <a:rPr lang="en-US" sz="1100" dirty="0">
                          <a:solidFill>
                            <a:schemeClr val="tx1"/>
                          </a:solidFill>
                          <a:effectLst/>
                        </a:rPr>
                        <a:t>Gjithsej</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8645">
                <a:tc>
                  <a:txBody>
                    <a:bodyPr/>
                    <a:lstStyle/>
                    <a:p>
                      <a:pPr marL="0" marR="0">
                        <a:lnSpc>
                          <a:spcPct val="115000"/>
                        </a:lnSpc>
                        <a:spcAft>
                          <a:spcPts val="1000"/>
                        </a:spcAft>
                      </a:pPr>
                      <a:r>
                        <a:rPr lang="en-US" sz="1100" dirty="0">
                          <a:solidFill>
                            <a:schemeClr val="tx1"/>
                          </a:solidFill>
                          <a:effectLst/>
                        </a:rPr>
                        <a:t>Të bazuara në ligj</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17204">
                <a:tc>
                  <a:txBody>
                    <a:bodyPr/>
                    <a:lstStyle/>
                    <a:p>
                      <a:pPr marL="0" marR="0">
                        <a:lnSpc>
                          <a:spcPct val="115000"/>
                        </a:lnSpc>
                        <a:spcAft>
                          <a:spcPts val="1000"/>
                        </a:spcAft>
                      </a:pPr>
                      <a:r>
                        <a:rPr lang="en-US" sz="1100" dirty="0">
                          <a:solidFill>
                            <a:schemeClr val="tx1"/>
                          </a:solidFill>
                          <a:effectLst/>
                        </a:rPr>
                        <a:t>Të pabazuara në ligj</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0086">
                <a:tc>
                  <a:txBody>
                    <a:bodyPr/>
                    <a:lstStyle/>
                    <a:p>
                      <a:pPr marL="0" marR="0">
                        <a:lnSpc>
                          <a:spcPct val="115000"/>
                        </a:lnSpc>
                        <a:spcAft>
                          <a:spcPts val="1000"/>
                        </a:spcAft>
                      </a:pPr>
                      <a:r>
                        <a:rPr lang="en-US" sz="1100" dirty="0">
                          <a:solidFill>
                            <a:schemeClr val="tx1"/>
                          </a:solidFill>
                          <a:effectLst/>
                        </a:rPr>
                        <a:t>Individuale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a:effectLst/>
                          <a:latin typeface="+mn-lt"/>
                          <a:ea typeface="+mn-ea"/>
                          <a:cs typeface="+mn-cs"/>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1100" dirty="0" smtClean="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870627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10400" cy="990600"/>
          </a:xfrm>
        </p:spPr>
        <p:txBody>
          <a:bodyPr/>
          <a:lstStyle/>
          <a:p>
            <a:pPr algn="ctr"/>
            <a:r>
              <a:rPr lang="en-US" sz="2400" dirty="0">
                <a:solidFill>
                  <a:prstClr val="white"/>
                </a:solidFill>
                <a:latin typeface="Times New Roman" panose="02020603050405020304" pitchFamily="18" charset="0"/>
                <a:cs typeface="Times New Roman" panose="02020603050405020304" pitchFamily="18" charset="0"/>
              </a:rPr>
              <a:t>VERIFIKIMI I LIGJSHMËRISË SË AKTEVE TË ORGANEVE TË VETËQEVERISJES VENDORE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7543800" y="304800"/>
            <a:ext cx="1036694" cy="767687"/>
          </a:xfrm>
        </p:spPr>
        <p:txBody>
          <a:bodyPr/>
          <a:lstStyle/>
          <a:p>
            <a:fld id="{B6F15528-21DE-4FAA-801E-634DDDAF4B2B}" type="slidenum">
              <a:rPr lang="en-US" sz="2400" b="1" smtClean="0">
                <a:solidFill>
                  <a:schemeClr val="tx1"/>
                </a:solidFill>
              </a:rPr>
              <a:t>108</a:t>
            </a:fld>
            <a:endParaRPr lang="en-US" sz="2400" b="1" dirty="0">
              <a:solidFill>
                <a:schemeClr val="tx1"/>
              </a:solidFill>
            </a:endParaRPr>
          </a:p>
        </p:txBody>
      </p:sp>
      <p:sp>
        <p:nvSpPr>
          <p:cNvPr id="6" name="Rectangle 2"/>
          <p:cNvSpPr>
            <a:spLocks noChangeArrowheads="1"/>
          </p:cNvSpPr>
          <p:nvPr/>
        </p:nvSpPr>
        <p:spPr bwMode="auto">
          <a:xfrm>
            <a:off x="1524000" y="307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8" name="TextBox 7"/>
          <p:cNvSpPr txBox="1"/>
          <p:nvPr/>
        </p:nvSpPr>
        <p:spPr>
          <a:xfrm>
            <a:off x="342900" y="2306498"/>
            <a:ext cx="8458200" cy="4551502"/>
          </a:xfrm>
          <a:prstGeom prst="rect">
            <a:avLst/>
          </a:prstGeom>
          <a:noFill/>
        </p:spPr>
        <p:txBody>
          <a:bodyPr wrap="square">
            <a:spAutoFit/>
          </a:bodyPr>
          <a:lstStyle/>
          <a:p>
            <a:pPr marL="285750" marR="0" indent="-285750" algn="just">
              <a:lnSpc>
                <a:spcPct val="115000"/>
              </a:lnSpc>
              <a:spcAft>
                <a:spcPts val="1000"/>
              </a:spcAft>
              <a:buFont typeface="Wingdings" panose="05000000000000000000" pitchFamily="2" charset="2"/>
              <a:buChar char="q"/>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Në zbatim të nenit 17 të po këtij ligji, institucioni i Prefektit ka verifikuar ligjshmërinë e akteve me karakter normativ drejtëpërdrejtë dhe sistematikisht në të tre Bashkitë e Qarkut dhe Këshillin e Qarkut Durrës, çdo tre muaj.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15000"/>
              </a:lnSpc>
              <a:spcAft>
                <a:spcPts val="1000"/>
              </a:spcAft>
              <a:buFont typeface="Wingdings" panose="05000000000000000000" pitchFamily="2" charset="2"/>
              <a:buChar char="q"/>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Gjatë këtyre verifikimeve në vend të ligjshmërisë, nuk janë konstatuar akte normative të padepozituara tek Prefekti sipas procedurës së parashikuar në nenin 16 të këtij ligji, si rrjedhoje nuk kemi patur raste të këkesave për pavlefshmëri akti në Gjykatë.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15000"/>
              </a:lnSpc>
              <a:spcAft>
                <a:spcPts val="1000"/>
              </a:spcAft>
              <a:buFont typeface="Wingdings" panose="05000000000000000000" pitchFamily="2" charset="2"/>
              <a:buChar char="q"/>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Gjatë këtyre kontrolleve dhe në vazhdimësi gjatë punës tonë u kemi lënë organeve të vetëqeverisjes vendore rekomandimet tona me shkrim në lidhje me vazhdimësinë e punës së Këshillave Bashkiakë.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1000"/>
              </a:spcAft>
            </a:pPr>
            <a:r>
              <a:rPr lang="it-IT" sz="1600" b="1" dirty="0">
                <a:effectLst/>
                <a:latin typeface="Times New Roman" panose="02020603050405020304" pitchFamily="18" charset="0"/>
                <a:ea typeface="Calibri" panose="020F0502020204030204" pitchFamily="34" charset="0"/>
                <a:cs typeface="Times New Roman" panose="02020603050405020304" pitchFamily="18" charset="0"/>
              </a:rPr>
              <a:t>	Disa nga rekomandimet janë si vijon: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10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Nevoja e rishikimit të rregullores së funksionimit të këtyre këshillave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në mënyrë që cdo pikë e kësaj rregulloreje të mund të gjejë zbatim konkret nga këshilli gjatë punës së tij , rekomandim ky i nxitur edhe nga  problematikat e lindura gjatë vijueshmërisë së punës së këshillave bashkiakë.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946622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10400" cy="990600"/>
          </a:xfrm>
        </p:spPr>
        <p:txBody>
          <a:bodyPr/>
          <a:lstStyle/>
          <a:p>
            <a:pPr algn="ctr"/>
            <a:r>
              <a:rPr lang="en-US" sz="2400" dirty="0">
                <a:solidFill>
                  <a:prstClr val="white"/>
                </a:solidFill>
                <a:latin typeface="Times New Roman" panose="02020603050405020304" pitchFamily="18" charset="0"/>
                <a:cs typeface="Times New Roman" panose="02020603050405020304" pitchFamily="18" charset="0"/>
              </a:rPr>
              <a:t>VERIFIKIMI I LIGJSHMËRISË SË AKTEVE TË ORGANEVE TË VETËQEVERISJES VENDORE</a:t>
            </a:r>
            <a:endParaRPr lang="en-US" sz="2400" dirty="0">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1524000" y="307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5" name="TextBox 4"/>
          <p:cNvSpPr txBox="1"/>
          <p:nvPr/>
        </p:nvSpPr>
        <p:spPr>
          <a:xfrm>
            <a:off x="342900" y="2438400"/>
            <a:ext cx="8458200" cy="4169026"/>
          </a:xfrm>
          <a:prstGeom prst="rect">
            <a:avLst/>
          </a:prstGeom>
          <a:noFill/>
        </p:spPr>
        <p:txBody>
          <a:bodyPr wrap="square">
            <a:spAutoFit/>
          </a:bodyPr>
          <a:lstStyle/>
          <a:p>
            <a:pPr marL="0" marR="0" algn="just">
              <a:lnSpc>
                <a:spcPct val="115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Gjithashtu në vijim të korespondencës sonë zyrtare edhe të më hershme kemi rekomanduar paraqitjen për verifikim të ligjshmërisë së akteve pranë Prefektit të Qarkut të cilat duhet të plotësojnë </a:t>
            </a: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kriteret që ka </a:t>
            </a:r>
            <a:r>
              <a:rPr lang="en-US" sz="1400" b="1" i="1" dirty="0" err="1">
                <a:effectLst/>
                <a:latin typeface="Times New Roman" panose="02020603050405020304" pitchFamily="18" charset="0"/>
                <a:ea typeface="Calibri" panose="020F0502020204030204" pitchFamily="34" charset="0"/>
                <a:cs typeface="Times New Roman" panose="02020603050405020304" pitchFamily="18" charset="0"/>
              </a:rPr>
              <a:t>një</a:t>
            </a: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akt nënligjor me karakter normativ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në zbatim të nenit 8/a të Ligjit nr Nr.107/2016 “Për Prefektin e Qarkut</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i </a:t>
            </a: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ndryushuar</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si dhe nenit 16 të këtij ligji. Aktet me karakter individual të miratuara nga Këshilli Bashkiak apo nga Bashkia hyjnë në fuqi në datën e njoftimit të tyre subjekteve që përfshihen në to (neni 55/6 i ligjit 139/2015), datë e cila duhet të shënohet në dispozitivin e vendimit si dhe nuk është e nevojshme të depozitohen tek prefekti i qarkut  për verifikim ligjshmërie.  Kjo bën të mundur edhe mos zvarritjen e individëve të cilëve u drejtohet ky akt, të cilët nuk ka arsyetim ligjor të presin afatin dhjetë ditor të verifikimit të ligjshmërisë nga Prefekti.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Gjithashtu kemi rekomanduar duke e parë të domosdoshëm dhe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një</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objektiv thelbësor të punës në vijim të prefektit, respektimin e kreut VI të ligjit për vetëqeverisjen vendore mbi </a:t>
            </a: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transparencën, konsultimin dhe pjesëmarrjen qytetare në çdo lloj vendim marrje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ku pjesëmarrja e komunitetit është kërkesë ligjore dhe rrolin e rëndësishëm të koordinatorit të njoftimit dhe konsultimit publik i cili është përgjegjës për bashkërendimin dhe administrimin e përgjithshëm të punës për garantimin e të drejtës së informimit.  Kemi vënë theksin në përpillimin e proces verbalit të mbajtur gjatë konsultimit me publikun i cili duhet të ketë si element themelor të tij, të pranishmit, pretendimet apo diskutimet në takim. Të pranishmit duhet të jene të gjitha grupet e interesit sipas përcaktimeve ligjore përkatëse.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3"/>
          <p:cNvSpPr>
            <a:spLocks noGrp="1"/>
          </p:cNvSpPr>
          <p:nvPr>
            <p:ph type="sldNum" sz="quarter" idx="12"/>
          </p:nvPr>
        </p:nvSpPr>
        <p:spPr>
          <a:xfrm>
            <a:off x="7543800" y="304800"/>
            <a:ext cx="1036694" cy="767687"/>
          </a:xfrm>
        </p:spPr>
        <p:txBody>
          <a:bodyPr/>
          <a:lstStyle/>
          <a:p>
            <a:fld id="{B6F15528-21DE-4FAA-801E-634DDDAF4B2B}" type="slidenum">
              <a:rPr lang="en-US" sz="2400" b="1" smtClean="0">
                <a:solidFill>
                  <a:schemeClr val="tx1"/>
                </a:solidFill>
              </a:rPr>
              <a:t>109</a:t>
            </a:fld>
            <a:endParaRPr lang="en-US" sz="2400" b="1" dirty="0">
              <a:solidFill>
                <a:schemeClr val="tx1"/>
              </a:solidFill>
            </a:endParaRPr>
          </a:p>
        </p:txBody>
      </p:sp>
    </p:spTree>
    <p:extLst>
      <p:ext uri="{BB962C8B-B14F-4D97-AF65-F5344CB8AC3E}">
        <p14:creationId xmlns:p14="http://schemas.microsoft.com/office/powerpoint/2010/main" val="2160188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1143000"/>
            <a:ext cx="7924800" cy="7080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21507" name="Rectangle 9"/>
          <p:cNvSpPr>
            <a:spLocks noChangeArrowheads="1"/>
          </p:cNvSpPr>
          <p:nvPr/>
        </p:nvSpPr>
        <p:spPr bwMode="auto">
          <a:xfrm>
            <a:off x="76200" y="2228850"/>
            <a:ext cx="9067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1400">
                <a:latin typeface="Times New Roman" pitchFamily="18" charset="0"/>
                <a:cs typeface="Times New Roman" pitchFamily="18" charset="0"/>
              </a:rPr>
              <a:t>Përgjatë vitit 2025 ndër investimet më të rëndësishme në infrastrukturën rrugore të ndjekura nga Institucioni i Prefektit përmendim:</a:t>
            </a:r>
          </a:p>
        </p:txBody>
      </p:sp>
      <p:graphicFrame>
        <p:nvGraphicFramePr>
          <p:cNvPr id="5" name="Table 4"/>
          <p:cNvGraphicFramePr>
            <a:graphicFrameLocks noGrp="1"/>
          </p:cNvGraphicFramePr>
          <p:nvPr/>
        </p:nvGraphicFramePr>
        <p:xfrm>
          <a:off x="228600" y="2751138"/>
          <a:ext cx="4381500" cy="1889125"/>
        </p:xfrm>
        <a:graphic>
          <a:graphicData uri="http://schemas.openxmlformats.org/drawingml/2006/table">
            <a:tbl>
              <a:tblPr firstRow="1" firstCol="1" bandRow="1"/>
              <a:tblGrid>
                <a:gridCol w="1736164"/>
                <a:gridCol w="2645336"/>
              </a:tblGrid>
              <a:tr h="302524">
                <a:tc>
                  <a:txBody>
                    <a:bodyPr/>
                    <a:lstStyle/>
                    <a:p>
                      <a:pPr marL="0" marR="0" algn="ctr">
                        <a:lnSpc>
                          <a:spcPct val="107000"/>
                        </a:lnSpc>
                        <a:spcBef>
                          <a:spcPts val="0"/>
                        </a:spcBef>
                        <a:spcAft>
                          <a:spcPts val="0"/>
                        </a:spcAft>
                      </a:pPr>
                      <a:r>
                        <a:rPr lang="en-US" sz="1200" b="1" dirty="0" err="1">
                          <a:effectLst/>
                          <a:latin typeface="Times New Roman"/>
                          <a:ea typeface="Calibri"/>
                          <a:cs typeface="Times New Roman"/>
                        </a:rPr>
                        <a:t>Projekti</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a:effectLst/>
                          <a:latin typeface="Times New Roman"/>
                          <a:ea typeface="Calibri"/>
                          <a:cs typeface="Times New Roman"/>
                        </a:rPr>
                        <a:t>Investimi në shëtitoren “Taulantia”</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5840">
                <a:tc>
                  <a:txBody>
                    <a:bodyPr/>
                    <a:lstStyle/>
                    <a:p>
                      <a:pPr marL="0" marR="0" algn="ctr">
                        <a:lnSpc>
                          <a:spcPct val="107000"/>
                        </a:lnSpc>
                        <a:spcBef>
                          <a:spcPts val="0"/>
                        </a:spcBef>
                        <a:spcAft>
                          <a:spcPts val="0"/>
                        </a:spcAft>
                      </a:pPr>
                      <a:r>
                        <a:rPr lang="en-US" sz="1200" b="1">
                          <a:effectLst/>
                          <a:latin typeface="Times New Roman"/>
                          <a:ea typeface="Calibri"/>
                          <a:cs typeface="Times New Roman"/>
                        </a:rPr>
                        <a:t>Fondi</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Times New Roman"/>
                          <a:ea typeface="Calibri"/>
                          <a:cs typeface="Times New Roman"/>
                        </a:rPr>
                        <a:t>3.6 milionë Euro</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713">
                <a:tc>
                  <a:txBody>
                    <a:bodyPr/>
                    <a:lstStyle/>
                    <a:p>
                      <a:pPr marL="0" marR="0" algn="ctr">
                        <a:lnSpc>
                          <a:spcPct val="107000"/>
                        </a:lnSpc>
                        <a:spcBef>
                          <a:spcPts val="0"/>
                        </a:spcBef>
                        <a:spcAft>
                          <a:spcPts val="0"/>
                        </a:spcAft>
                      </a:pPr>
                      <a:r>
                        <a:rPr lang="en-US" sz="1200" b="1">
                          <a:effectLst/>
                          <a:latin typeface="Times New Roman"/>
                          <a:ea typeface="Calibri"/>
                          <a:cs typeface="Times New Roman"/>
                        </a:rPr>
                        <a:t>Specifikimet Teknike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lvl="0" indent="-342900">
                        <a:lnSpc>
                          <a:spcPct val="107000"/>
                        </a:lnSpc>
                        <a:spcBef>
                          <a:spcPts val="0"/>
                        </a:spcBef>
                        <a:spcAft>
                          <a:spcPts val="0"/>
                        </a:spcAft>
                        <a:buFont typeface="Symbol"/>
                        <a:buChar char=""/>
                      </a:pPr>
                      <a:r>
                        <a:rPr lang="en-US" sz="1200" kern="100" dirty="0" err="1">
                          <a:effectLst/>
                          <a:latin typeface="Times New Roman"/>
                          <a:ea typeface="Calibri"/>
                          <a:cs typeface="Times New Roman"/>
                        </a:rPr>
                        <a:t>Gjatësisë</a:t>
                      </a:r>
                      <a:r>
                        <a:rPr lang="en-US" sz="1200" kern="100" dirty="0">
                          <a:effectLst/>
                          <a:latin typeface="Times New Roman"/>
                          <a:ea typeface="Calibri"/>
                          <a:cs typeface="Times New Roman"/>
                        </a:rPr>
                        <a:t> 260 </a:t>
                      </a:r>
                      <a:r>
                        <a:rPr lang="en-US" sz="1200" kern="100" dirty="0" err="1">
                          <a:effectLst/>
                          <a:latin typeface="Times New Roman"/>
                          <a:ea typeface="Calibri"/>
                          <a:cs typeface="Times New Roman"/>
                        </a:rPr>
                        <a:t>metra</a:t>
                      </a:r>
                      <a:endParaRPr lang="en-US" sz="1100" kern="100" dirty="0">
                        <a:effectLst/>
                        <a:latin typeface="Calibri"/>
                        <a:ea typeface="Calibri"/>
                        <a:cs typeface="Times New Roman"/>
                      </a:endParaRPr>
                    </a:p>
                    <a:p>
                      <a:pPr marL="342900" marR="0" lvl="0" indent="-342900">
                        <a:lnSpc>
                          <a:spcPct val="107000"/>
                        </a:lnSpc>
                        <a:spcBef>
                          <a:spcPts val="0"/>
                        </a:spcBef>
                        <a:spcAft>
                          <a:spcPts val="0"/>
                        </a:spcAft>
                        <a:buFont typeface="Symbol"/>
                        <a:buChar char=""/>
                      </a:pPr>
                      <a:r>
                        <a:rPr lang="en-US" sz="1200" kern="100" dirty="0" err="1">
                          <a:effectLst/>
                          <a:latin typeface="Times New Roman"/>
                          <a:ea typeface="Calibri"/>
                          <a:cs typeface="Times New Roman"/>
                        </a:rPr>
                        <a:t>Strukturë</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metalike</a:t>
                      </a:r>
                      <a:r>
                        <a:rPr lang="en-US" sz="1200" kern="100" dirty="0">
                          <a:effectLst/>
                          <a:latin typeface="Times New Roman"/>
                          <a:ea typeface="Calibri"/>
                          <a:cs typeface="Times New Roman"/>
                        </a:rPr>
                        <a:t> 215 </a:t>
                      </a:r>
                      <a:r>
                        <a:rPr lang="en-US" sz="1200" kern="100" dirty="0" err="1">
                          <a:effectLst/>
                          <a:latin typeface="Times New Roman"/>
                          <a:ea typeface="Calibri"/>
                          <a:cs typeface="Times New Roman"/>
                        </a:rPr>
                        <a:t>metra</a:t>
                      </a:r>
                      <a:endParaRPr lang="en-US" sz="1100" kern="100" dirty="0">
                        <a:effectLst/>
                        <a:latin typeface="Calibri"/>
                        <a:ea typeface="Calibri"/>
                        <a:cs typeface="Times New Roman"/>
                      </a:endParaRPr>
                    </a:p>
                    <a:p>
                      <a:pPr marL="342900" marR="0" lvl="0" indent="-342900">
                        <a:lnSpc>
                          <a:spcPct val="107000"/>
                        </a:lnSpc>
                        <a:spcBef>
                          <a:spcPts val="0"/>
                        </a:spcBef>
                        <a:spcAft>
                          <a:spcPts val="0"/>
                        </a:spcAft>
                        <a:buFont typeface="Symbol"/>
                        <a:buChar char=""/>
                      </a:pPr>
                      <a:r>
                        <a:rPr lang="en-US" sz="1200" kern="100" dirty="0" err="1">
                          <a:effectLst/>
                          <a:latin typeface="Times New Roman"/>
                          <a:ea typeface="Calibri"/>
                          <a:cs typeface="Times New Roman"/>
                        </a:rPr>
                        <a:t>Ndriçim</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gjelbërim</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stola</a:t>
                      </a:r>
                      <a:endParaRPr lang="en-US" sz="1100" kern="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524">
                <a:tc>
                  <a:txBody>
                    <a:bodyPr/>
                    <a:lstStyle/>
                    <a:p>
                      <a:pPr marL="0" marR="0" algn="ctr">
                        <a:lnSpc>
                          <a:spcPct val="107000"/>
                        </a:lnSpc>
                        <a:spcBef>
                          <a:spcPts val="0"/>
                        </a:spcBef>
                        <a:spcAft>
                          <a:spcPts val="0"/>
                        </a:spcAft>
                      </a:pPr>
                      <a:r>
                        <a:rPr lang="en-US" sz="1200" b="1">
                          <a:effectLst/>
                          <a:latin typeface="Times New Roman"/>
                          <a:ea typeface="Calibri"/>
                          <a:cs typeface="Times New Roman"/>
                        </a:rPr>
                        <a:t>Fillimi i Punimeve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err="1">
                          <a:effectLst/>
                          <a:latin typeface="Times New Roman"/>
                          <a:ea typeface="Calibri"/>
                          <a:cs typeface="Times New Roman"/>
                        </a:rPr>
                        <a:t>Tetor</a:t>
                      </a:r>
                      <a:r>
                        <a:rPr lang="en-US" sz="1200" dirty="0">
                          <a:effectLst/>
                          <a:latin typeface="Times New Roman"/>
                          <a:ea typeface="Calibri"/>
                          <a:cs typeface="Times New Roman"/>
                        </a:rPr>
                        <a:t> 2025</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524">
                <a:tc>
                  <a:txBody>
                    <a:bodyPr/>
                    <a:lstStyle/>
                    <a:p>
                      <a:pPr marL="0" marR="0" algn="ctr">
                        <a:lnSpc>
                          <a:spcPct val="107000"/>
                        </a:lnSpc>
                        <a:spcBef>
                          <a:spcPts val="0"/>
                        </a:spcBef>
                        <a:spcAft>
                          <a:spcPts val="0"/>
                        </a:spcAft>
                      </a:pPr>
                      <a:r>
                        <a:rPr lang="en-US" sz="1200" b="1">
                          <a:effectLst/>
                          <a:latin typeface="Times New Roman"/>
                          <a:ea typeface="Calibri"/>
                          <a:cs typeface="Times New Roman"/>
                        </a:rPr>
                        <a:t>Mbarimi i Punimeve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err="1">
                          <a:effectLst/>
                          <a:latin typeface="Times New Roman"/>
                          <a:ea typeface="Calibri"/>
                          <a:cs typeface="Times New Roman"/>
                        </a:rPr>
                        <a:t>Maj</a:t>
                      </a:r>
                      <a:r>
                        <a:rPr lang="en-US" sz="1200" dirty="0">
                          <a:effectLst/>
                          <a:latin typeface="Times New Roman"/>
                          <a:ea typeface="Calibri"/>
                          <a:cs typeface="Times New Roman"/>
                        </a:rPr>
                        <a:t> 2026</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228600" y="4724400"/>
          <a:ext cx="4381500" cy="1981199"/>
        </p:xfrm>
        <a:graphic>
          <a:graphicData uri="http://schemas.openxmlformats.org/drawingml/2006/table">
            <a:tbl>
              <a:tblPr firstRow="1" firstCol="1" bandRow="1"/>
              <a:tblGrid>
                <a:gridCol w="1717809"/>
                <a:gridCol w="2663691"/>
              </a:tblGrid>
              <a:tr h="461461">
                <a:tc>
                  <a:txBody>
                    <a:bodyPr/>
                    <a:lstStyle/>
                    <a:p>
                      <a:pPr marL="0" marR="0" algn="ctr">
                        <a:lnSpc>
                          <a:spcPct val="107000"/>
                        </a:lnSpc>
                        <a:spcBef>
                          <a:spcPts val="0"/>
                        </a:spcBef>
                        <a:spcAft>
                          <a:spcPts val="0"/>
                        </a:spcAft>
                      </a:pPr>
                      <a:r>
                        <a:rPr lang="en-US" sz="1200" b="1" dirty="0" err="1">
                          <a:effectLst/>
                          <a:latin typeface="Times New Roman"/>
                          <a:ea typeface="Calibri"/>
                          <a:cs typeface="Times New Roman"/>
                        </a:rPr>
                        <a:t>Projekti</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a:effectLst/>
                          <a:latin typeface="Times New Roman"/>
                          <a:ea typeface="Calibri"/>
                          <a:cs typeface="Times New Roman"/>
                        </a:rPr>
                        <a:t>Dy Unazat Spitallë-Currila në qytetin e Durrësit</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9401">
                <a:tc>
                  <a:txBody>
                    <a:bodyPr/>
                    <a:lstStyle/>
                    <a:p>
                      <a:pPr marL="0" marR="0" algn="ctr">
                        <a:lnSpc>
                          <a:spcPct val="107000"/>
                        </a:lnSpc>
                        <a:spcBef>
                          <a:spcPts val="0"/>
                        </a:spcBef>
                        <a:spcAft>
                          <a:spcPts val="0"/>
                        </a:spcAft>
                      </a:pPr>
                      <a:r>
                        <a:rPr lang="en-US" sz="1200" b="1">
                          <a:effectLst/>
                          <a:latin typeface="Times New Roman"/>
                          <a:ea typeface="Calibri"/>
                          <a:cs typeface="Times New Roman"/>
                        </a:rPr>
                        <a:t>Investimi</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Times New Roman"/>
                          <a:ea typeface="Calibri"/>
                          <a:cs typeface="Times New Roman"/>
                        </a:rPr>
                        <a:t>835 </a:t>
                      </a:r>
                      <a:r>
                        <a:rPr lang="en-US" sz="1200" dirty="0" err="1">
                          <a:effectLst/>
                          <a:latin typeface="Times New Roman"/>
                          <a:ea typeface="Calibri"/>
                          <a:cs typeface="Times New Roman"/>
                        </a:rPr>
                        <a:t>milionë</a:t>
                      </a:r>
                      <a:r>
                        <a:rPr lang="en-US" sz="1200" dirty="0">
                          <a:effectLst/>
                          <a:latin typeface="Times New Roman"/>
                          <a:ea typeface="Calibri"/>
                          <a:cs typeface="Times New Roman"/>
                        </a:rPr>
                        <a:t> </a:t>
                      </a:r>
                      <a:r>
                        <a:rPr lang="en-US" sz="1200" dirty="0" err="1">
                          <a:effectLst/>
                          <a:latin typeface="Times New Roman"/>
                          <a:ea typeface="Calibri"/>
                          <a:cs typeface="Times New Roman"/>
                        </a:rPr>
                        <a:t>lekë</a:t>
                      </a:r>
                      <a:r>
                        <a:rPr lang="en-US" sz="1200" dirty="0">
                          <a:effectLst/>
                          <a:latin typeface="Times New Roman"/>
                          <a:ea typeface="Calibri"/>
                          <a:cs typeface="Times New Roman"/>
                        </a:rPr>
                        <a:t> pa </a:t>
                      </a:r>
                      <a:r>
                        <a:rPr lang="en-US" sz="1200" dirty="0" err="1">
                          <a:effectLst/>
                          <a:latin typeface="Times New Roman"/>
                          <a:ea typeface="Calibri"/>
                          <a:cs typeface="Times New Roman"/>
                        </a:rPr>
                        <a:t>tvsh</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534">
                <a:tc>
                  <a:txBody>
                    <a:bodyPr/>
                    <a:lstStyle/>
                    <a:p>
                      <a:pPr marL="0" marR="0" algn="ctr">
                        <a:lnSpc>
                          <a:spcPct val="107000"/>
                        </a:lnSpc>
                        <a:spcBef>
                          <a:spcPts val="0"/>
                        </a:spcBef>
                        <a:spcAft>
                          <a:spcPts val="0"/>
                        </a:spcAft>
                      </a:pPr>
                      <a:r>
                        <a:rPr lang="en-US" sz="1200" b="1" dirty="0" err="1">
                          <a:effectLst/>
                          <a:latin typeface="Times New Roman"/>
                          <a:ea typeface="Calibri"/>
                          <a:cs typeface="Times New Roman"/>
                        </a:rPr>
                        <a:t>Specifikimet</a:t>
                      </a:r>
                      <a:r>
                        <a:rPr lang="en-US" sz="1200" b="1" dirty="0">
                          <a:effectLst/>
                          <a:latin typeface="Times New Roman"/>
                          <a:ea typeface="Calibri"/>
                          <a:cs typeface="Times New Roman"/>
                        </a:rPr>
                        <a:t> </a:t>
                      </a:r>
                      <a:r>
                        <a:rPr lang="en-US" sz="1200" b="1" dirty="0" err="1">
                          <a:effectLst/>
                          <a:latin typeface="Times New Roman"/>
                          <a:ea typeface="Calibri"/>
                          <a:cs typeface="Times New Roman"/>
                        </a:rPr>
                        <a:t>Teknike</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lvl="0" indent="-342900">
                        <a:lnSpc>
                          <a:spcPct val="107000"/>
                        </a:lnSpc>
                        <a:spcBef>
                          <a:spcPts val="0"/>
                        </a:spcBef>
                        <a:spcAft>
                          <a:spcPts val="0"/>
                        </a:spcAft>
                        <a:buFont typeface="Symbol"/>
                        <a:buChar char=""/>
                      </a:pPr>
                      <a:r>
                        <a:rPr lang="en-US" sz="1200" kern="100" dirty="0">
                          <a:effectLst/>
                          <a:latin typeface="Times New Roman"/>
                          <a:ea typeface="Calibri"/>
                          <a:cs typeface="Times New Roman"/>
                        </a:rPr>
                        <a:t>4 </a:t>
                      </a:r>
                      <a:r>
                        <a:rPr lang="en-US" sz="1200" kern="100" dirty="0" err="1">
                          <a:effectLst/>
                          <a:latin typeface="Times New Roman"/>
                          <a:ea typeface="Calibri"/>
                          <a:cs typeface="Times New Roman"/>
                        </a:rPr>
                        <a:t>korsi</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makinash</a:t>
                      </a:r>
                      <a:endParaRPr lang="en-US" sz="1100" kern="100" dirty="0">
                        <a:effectLst/>
                        <a:latin typeface="Calibri"/>
                        <a:ea typeface="Calibri"/>
                        <a:cs typeface="Times New Roman"/>
                      </a:endParaRPr>
                    </a:p>
                    <a:p>
                      <a:pPr marL="342900" marR="0" lvl="0" indent="-342900">
                        <a:lnSpc>
                          <a:spcPct val="107000"/>
                        </a:lnSpc>
                        <a:spcBef>
                          <a:spcPts val="0"/>
                        </a:spcBef>
                        <a:spcAft>
                          <a:spcPts val="0"/>
                        </a:spcAft>
                        <a:buFont typeface="Symbol"/>
                        <a:buChar char=""/>
                      </a:pPr>
                      <a:r>
                        <a:rPr lang="en-US" sz="1200" kern="100" dirty="0">
                          <a:effectLst/>
                          <a:latin typeface="Times New Roman"/>
                          <a:ea typeface="Calibri"/>
                          <a:cs typeface="Times New Roman"/>
                        </a:rPr>
                        <a:t>1 </a:t>
                      </a:r>
                      <a:r>
                        <a:rPr lang="en-US" sz="1200" kern="100" dirty="0" err="1">
                          <a:effectLst/>
                          <a:latin typeface="Times New Roman"/>
                          <a:ea typeface="Calibri"/>
                          <a:cs typeface="Times New Roman"/>
                        </a:rPr>
                        <a:t>korsi</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për</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biçikleta</a:t>
                      </a:r>
                      <a:endParaRPr lang="en-US" sz="1100" kern="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139">
                <a:tc>
                  <a:txBody>
                    <a:bodyPr/>
                    <a:lstStyle/>
                    <a:p>
                      <a:pPr marL="0" marR="0" algn="ctr">
                        <a:lnSpc>
                          <a:spcPct val="107000"/>
                        </a:lnSpc>
                        <a:spcBef>
                          <a:spcPts val="0"/>
                        </a:spcBef>
                        <a:spcAft>
                          <a:spcPts val="0"/>
                        </a:spcAft>
                      </a:pPr>
                      <a:r>
                        <a:rPr lang="en-US" sz="1200" b="1">
                          <a:effectLst/>
                          <a:latin typeface="Times New Roman"/>
                          <a:ea typeface="Calibri"/>
                          <a:cs typeface="Times New Roman"/>
                        </a:rPr>
                        <a:t>Fillimi i Punimeve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Times New Roman"/>
                          <a:ea typeface="Calibri"/>
                          <a:cs typeface="Times New Roman"/>
                        </a:rPr>
                        <a:t> 2024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664">
                <a:tc>
                  <a:txBody>
                    <a:bodyPr/>
                    <a:lstStyle/>
                    <a:p>
                      <a:pPr marL="0" marR="0" algn="ctr">
                        <a:lnSpc>
                          <a:spcPct val="107000"/>
                        </a:lnSpc>
                        <a:spcBef>
                          <a:spcPts val="0"/>
                        </a:spcBef>
                        <a:spcAft>
                          <a:spcPts val="0"/>
                        </a:spcAft>
                      </a:pPr>
                      <a:r>
                        <a:rPr lang="en-US" sz="1200" b="1">
                          <a:effectLst/>
                          <a:latin typeface="Times New Roman"/>
                          <a:ea typeface="Calibri"/>
                          <a:cs typeface="Times New Roman"/>
                        </a:rPr>
                        <a:t>Mbarimi i Punimeve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Times New Roman"/>
                          <a:ea typeface="Calibri"/>
                          <a:cs typeface="Times New Roman"/>
                        </a:rPr>
                        <a:t>2026</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121" name="Picture 1" descr="C:\Users\ICT\Desktop\sh. taulantia.jpg"/>
          <p:cNvPicPr>
            <a:picLocks noChangeAspect="1" noChangeArrowheads="1"/>
          </p:cNvPicPr>
          <p:nvPr/>
        </p:nvPicPr>
        <p:blipFill>
          <a:blip r:embed="rId2"/>
          <a:srcRect/>
          <a:stretch>
            <a:fillRect/>
          </a:stretch>
        </p:blipFill>
        <p:spPr bwMode="auto">
          <a:xfrm>
            <a:off x="5029200" y="2519363"/>
            <a:ext cx="3505200" cy="2205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descr="C:\Users\ICT\Desktop\Unaza, Spitalle-Currila.JPG"/>
          <p:cNvPicPr>
            <a:picLocks noChangeAspect="1" noChangeArrowheads="1"/>
          </p:cNvPicPr>
          <p:nvPr/>
        </p:nvPicPr>
        <p:blipFill>
          <a:blip r:embed="rId3"/>
          <a:srcRect/>
          <a:stretch>
            <a:fillRect/>
          </a:stretch>
        </p:blipFill>
        <p:spPr bwMode="auto">
          <a:xfrm>
            <a:off x="5029200" y="4794250"/>
            <a:ext cx="3505200" cy="2076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11</a:t>
            </a:fld>
            <a:endParaRPr lang="en-US" b="1" dirty="0">
              <a:solidFill>
                <a:schemeClr val="tx1"/>
              </a:solidFill>
            </a:endParaRPr>
          </a:p>
        </p:txBody>
      </p:sp>
    </p:spTree>
    <p:extLst>
      <p:ext uri="{BB962C8B-B14F-4D97-AF65-F5344CB8AC3E}">
        <p14:creationId xmlns:p14="http://schemas.microsoft.com/office/powerpoint/2010/main" val="401598566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10400" cy="990600"/>
          </a:xfrm>
        </p:spPr>
        <p:txBody>
          <a:bodyPr/>
          <a:lstStyle/>
          <a:p>
            <a:pPr algn="ctr"/>
            <a:r>
              <a:rPr lang="en-US" sz="2400" dirty="0">
                <a:solidFill>
                  <a:prstClr val="white"/>
                </a:solidFill>
                <a:latin typeface="Times New Roman" panose="02020603050405020304" pitchFamily="18" charset="0"/>
                <a:cs typeface="Times New Roman" panose="02020603050405020304" pitchFamily="18" charset="0"/>
              </a:rPr>
              <a:t>VERIFIKIMI I LIGJSHMËRISË SË AKTEVE TË ORGANEVE TË VETËQEVERISJES VENDORE</a:t>
            </a:r>
            <a:endParaRPr lang="en-US" sz="2400" dirty="0">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1524000" y="307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5" name="TextBox 4"/>
          <p:cNvSpPr txBox="1"/>
          <p:nvPr/>
        </p:nvSpPr>
        <p:spPr>
          <a:xfrm>
            <a:off x="342900" y="2743200"/>
            <a:ext cx="8458200" cy="3458210"/>
          </a:xfrm>
          <a:prstGeom prst="rect">
            <a:avLst/>
          </a:prstGeom>
          <a:noFill/>
        </p:spPr>
        <p:txBody>
          <a:bodyPr wrap="square">
            <a:spAutoFit/>
          </a:bodyPr>
          <a:lstStyle/>
          <a:p>
            <a:pPr marL="0" marR="0" algn="just">
              <a:lnSpc>
                <a:spcPct val="115000"/>
              </a:lnSpc>
              <a:spcAft>
                <a:spcPts val="10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Bazuar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edhe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ndryshimet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që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ka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pësuar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Ligji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Për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Prefektin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Qarkut</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i </a:t>
            </a:r>
            <a:r>
              <a:rPr lang="en-US" sz="1600" dirty="0" err="1" smtClean="0">
                <a:effectLst/>
                <a:latin typeface="Times New Roman" panose="02020603050405020304" pitchFamily="18" charset="0"/>
                <a:ea typeface="Calibri" panose="020F0502020204030204" pitchFamily="34" charset="0"/>
                <a:cs typeface="Times New Roman" panose="02020603050405020304" pitchFamily="18" charset="0"/>
              </a:rPr>
              <a:t>ndryshuar</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Ligjin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nr 36/2024 “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Për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disa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shtesa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dhe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ndryshihme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Ligjin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nr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107/2016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Prefektin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Qarkut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kemi vënë në zbatim kërkesat e ligjit,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që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për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cdo</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akt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me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karakter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normativ</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që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depozitohet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pranë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prefektit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qarkut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për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verifikim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ligjshmërie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duhet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kihet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parasysh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85750" marR="0" indent="-285750" algn="just">
              <a:lnSpc>
                <a:spcPct val="115000"/>
              </a:lnSpc>
              <a:spcAft>
                <a:spcPts val="1000"/>
              </a:spcAft>
              <a:buFont typeface="Wingdings" panose="05000000000000000000" pitchFamily="2" charset="2"/>
              <a:buChar char="q"/>
            </a:pP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Pajisja</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me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certifikatë</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pronësie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hartë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treguese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dhe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kartelë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pasurie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rifreskuar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për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cdo</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pronë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bashkisë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mbi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cilën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meren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vendime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tjetërsimi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apo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dhënie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përdorim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tretëve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nga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Këshilli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Bashkiak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Ky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dokumentacion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është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shumë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rëndësishëm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depozitohet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bashkëngjitur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projekt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vendimit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që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paraqitet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për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shqyrtim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Këshillit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Bashkiak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85750" marR="0" indent="-285750" algn="just">
              <a:lnSpc>
                <a:spcPct val="115000"/>
              </a:lnSpc>
              <a:spcAft>
                <a:spcPts val="10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Si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dhe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zbatim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nenit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7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ligjit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36/2024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aktet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shoqërohen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me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një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relacion</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përmbledhës</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arsyeve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për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nxjerrjen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tyre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duke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argumentuar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për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problematikat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qëllimet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objektivat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që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synohet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arrihen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përparësitë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dhe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efektet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pritshme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nga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miratimi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Slide Number Placeholder 3"/>
          <p:cNvSpPr>
            <a:spLocks noGrp="1"/>
          </p:cNvSpPr>
          <p:nvPr>
            <p:ph type="sldNum" sz="quarter" idx="12"/>
          </p:nvPr>
        </p:nvSpPr>
        <p:spPr>
          <a:xfrm>
            <a:off x="7543800" y="304800"/>
            <a:ext cx="1036694" cy="767687"/>
          </a:xfrm>
        </p:spPr>
        <p:txBody>
          <a:bodyPr/>
          <a:lstStyle/>
          <a:p>
            <a:fld id="{B6F15528-21DE-4FAA-801E-634DDDAF4B2B}" type="slidenum">
              <a:rPr lang="en-US" sz="2400" b="1" smtClean="0">
                <a:solidFill>
                  <a:schemeClr val="tx1"/>
                </a:solidFill>
              </a:rPr>
              <a:t>110</a:t>
            </a:fld>
            <a:endParaRPr lang="en-US" sz="2400" b="1" dirty="0">
              <a:solidFill>
                <a:schemeClr val="tx1"/>
              </a:solidFill>
            </a:endParaRPr>
          </a:p>
        </p:txBody>
      </p:sp>
    </p:spTree>
    <p:extLst>
      <p:ext uri="{BB962C8B-B14F-4D97-AF65-F5344CB8AC3E}">
        <p14:creationId xmlns:p14="http://schemas.microsoft.com/office/powerpoint/2010/main" val="232587171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076248"/>
            <a:ext cx="7696199" cy="708025"/>
          </a:xfrm>
        </p:spPr>
        <p:txBody>
          <a:bodyPr/>
          <a:lstStyle/>
          <a:p>
            <a:pPr algn="ctr"/>
            <a:r>
              <a:rPr lang="en-US" sz="2400" dirty="0">
                <a:latin typeface="Times New Roman" pitchFamily="18" charset="0"/>
                <a:cs typeface="Times New Roman" pitchFamily="18" charset="0"/>
              </a:rPr>
              <a:t>SEKTORI FINANCË DHE SHËRBIME MBËSHTETËSE</a:t>
            </a:r>
          </a:p>
        </p:txBody>
      </p:sp>
      <p:sp>
        <p:nvSpPr>
          <p:cNvPr id="7" name="Rectangle 3"/>
          <p:cNvSpPr>
            <a:spLocks noChangeArrowheads="1"/>
          </p:cNvSpPr>
          <p:nvPr/>
        </p:nvSpPr>
        <p:spPr bwMode="auto">
          <a:xfrm>
            <a:off x="1300163" y="5481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TextBox 4">
            <a:extLst>
              <a:ext uri="{FF2B5EF4-FFF2-40B4-BE49-F238E27FC236}">
                <a16:creationId xmlns:a16="http://schemas.microsoft.com/office/drawing/2014/main" xmlns="" id="{E37CC952-153C-2118-B1EE-0834C53CFAB1}"/>
              </a:ext>
            </a:extLst>
          </p:cNvPr>
          <p:cNvSpPr txBox="1"/>
          <p:nvPr/>
        </p:nvSpPr>
        <p:spPr>
          <a:xfrm>
            <a:off x="380999" y="2667000"/>
            <a:ext cx="8382000" cy="3539430"/>
          </a:xfrm>
          <a:prstGeom prst="rect">
            <a:avLst/>
          </a:prstGeom>
          <a:noFill/>
        </p:spPr>
        <p:txBody>
          <a:bodyPr wrap="square">
            <a:spAutoFit/>
          </a:bodyPr>
          <a:lstStyle/>
          <a:p>
            <a:pPr algn="ctr"/>
            <a:r>
              <a:rPr lang="sq-AL" sz="1600" b="1" u="sng" dirty="0">
                <a:latin typeface="Times New Roman" panose="02020603050405020304" pitchFamily="18" charset="0"/>
                <a:cs typeface="Times New Roman" panose="02020603050405020304" pitchFamily="18" charset="0"/>
              </a:rPr>
              <a:t>MBI AKTIVITETIN  E SEKTORIT  TË FINANCËS E SHËRBIMEVE MBËSHTETËSE PREFEKTI  QARKUT DURRËS PËR PERIUDHËN    </a:t>
            </a:r>
            <a:endParaRPr lang="en-US" sz="1600" dirty="0">
              <a:latin typeface="Times New Roman" panose="02020603050405020304" pitchFamily="18" charset="0"/>
              <a:cs typeface="Times New Roman" panose="02020603050405020304" pitchFamily="18" charset="0"/>
            </a:endParaRPr>
          </a:p>
          <a:p>
            <a:pPr algn="ctr"/>
            <a:r>
              <a:rPr lang="sq-AL" sz="1600" b="1" u="sng" dirty="0">
                <a:latin typeface="Times New Roman" panose="02020603050405020304" pitchFamily="18" charset="0"/>
                <a:cs typeface="Times New Roman" panose="02020603050405020304" pitchFamily="18" charset="0"/>
              </a:rPr>
              <a:t>JANAR-DHJETOR 2025</a:t>
            </a:r>
            <a:endParaRPr lang="en-US" sz="1600" b="1" u="sng"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Në zbatim të ligjit Nr. 107/2016 datë 27.10.2016 “Për Prefektin e Qarkut”, Urdhërit të Kryeministrit nr.50, datë 12.04.2017 “Për miratimin e detyrave të administratës së Prefektit të Qarkut”, ndryshuar me Urdhërin e Kryeministrit nr.21, datë 05.02.2025 </a:t>
            </a:r>
            <a:r>
              <a:rPr lang="sq-AL" sz="1600" i="1" dirty="0">
                <a:latin typeface="Times New Roman" panose="02020603050405020304" pitchFamily="18" charset="0"/>
                <a:cs typeface="Times New Roman" panose="02020603050405020304" pitchFamily="18" charset="0"/>
              </a:rPr>
              <a:t>“Për miratimin e detyrave të administratës së Prefektit të Qarkut”.</a:t>
            </a:r>
            <a:r>
              <a:rPr lang="sq-AL" sz="1600" dirty="0">
                <a:latin typeface="Times New Roman" panose="02020603050405020304" pitchFamily="18" charset="0"/>
                <a:cs typeface="Times New Roman" panose="02020603050405020304" pitchFamily="18" charset="0"/>
              </a:rPr>
              <a:t> Rregullores së Brendshme të institucionit miratuar me Urdhërin e Ministrit Brendshëm nr.175, datë 09.07.2020 </a:t>
            </a:r>
            <a:r>
              <a:rPr lang="sq-AL" sz="1600" i="1" dirty="0">
                <a:latin typeface="Times New Roman" panose="02020603050405020304" pitchFamily="18" charset="0"/>
                <a:cs typeface="Times New Roman" panose="02020603050405020304" pitchFamily="18" charset="0"/>
              </a:rPr>
              <a:t>“Për Miratimin e Rregullores së Brendshme të institucionit të Prefektit të Qarkut”</a:t>
            </a:r>
            <a:r>
              <a:rPr lang="sq-AL" sz="1600" dirty="0">
                <a:latin typeface="Times New Roman" panose="02020603050405020304" pitchFamily="18" charset="0"/>
                <a:cs typeface="Times New Roman" panose="02020603050405020304" pitchFamily="18" charset="0"/>
              </a:rPr>
              <a:t>, ndryshuar dhe miratuar me Urdhërin e Ministrit Brendshëm nr.39, datë 20.02.2025 </a:t>
            </a:r>
            <a:r>
              <a:rPr lang="sq-AL" sz="1600" i="1" dirty="0">
                <a:latin typeface="Times New Roman" panose="02020603050405020304" pitchFamily="18" charset="0"/>
                <a:cs typeface="Times New Roman" panose="02020603050405020304" pitchFamily="18" charset="0"/>
              </a:rPr>
              <a:t>“Për Miratimin e Rregullores së Brendshme të institucionit të Prefektit të Qarkut”</a:t>
            </a:r>
            <a:r>
              <a:rPr lang="sq-AL" sz="1600" dirty="0">
                <a:latin typeface="Times New Roman" panose="02020603050405020304" pitchFamily="18" charset="0"/>
                <a:cs typeface="Times New Roman" panose="02020603050405020304" pitchFamily="18" charset="0"/>
              </a:rPr>
              <a:t>si dhe prioritetet dhe objektivat e institucionit, secili specialist dhe i gjithë sektori kanë të përcaktuar qartë detyrat  për çdo vend pune. Mbi këtë bazë operohet dhe kërkohet zbatimi i këtyre detyrave të shtruara në vijueshmerinë e punës së gjithë stafit të institucionit të Prefektit të Qarkut Durrës.</a:t>
            </a:r>
            <a:endParaRPr lang="en-US" sz="1600" dirty="0">
              <a:latin typeface="Times New Roman" panose="02020603050405020304" pitchFamily="18" charset="0"/>
              <a:cs typeface="Times New Roman" panose="02020603050405020304" pitchFamily="18" charset="0"/>
            </a:endParaRPr>
          </a:p>
        </p:txBody>
      </p:sp>
      <p:sp>
        <p:nvSpPr>
          <p:cNvPr id="6" name="Slide Number Placeholder 3"/>
          <p:cNvSpPr>
            <a:spLocks noGrp="1"/>
          </p:cNvSpPr>
          <p:nvPr>
            <p:ph type="sldNum" sz="quarter" idx="12"/>
          </p:nvPr>
        </p:nvSpPr>
        <p:spPr>
          <a:xfrm>
            <a:off x="7543800" y="304800"/>
            <a:ext cx="1036694" cy="767687"/>
          </a:xfrm>
        </p:spPr>
        <p:txBody>
          <a:bodyPr/>
          <a:lstStyle/>
          <a:p>
            <a:fld id="{B6F15528-21DE-4FAA-801E-634DDDAF4B2B}" type="slidenum">
              <a:rPr lang="en-US" sz="2400" b="1" smtClean="0">
                <a:solidFill>
                  <a:schemeClr val="tx1"/>
                </a:solidFill>
              </a:rPr>
              <a:t>111</a:t>
            </a:fld>
            <a:endParaRPr lang="en-US" sz="2400" b="1" dirty="0">
              <a:solidFill>
                <a:schemeClr val="tx1"/>
              </a:solidFill>
            </a:endParaRPr>
          </a:p>
        </p:txBody>
      </p:sp>
    </p:spTree>
    <p:extLst>
      <p:ext uri="{BB962C8B-B14F-4D97-AF65-F5344CB8AC3E}">
        <p14:creationId xmlns:p14="http://schemas.microsoft.com/office/powerpoint/2010/main" val="232189981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860425"/>
          </a:xfrm>
        </p:spPr>
        <p:txBody>
          <a:bodyPr/>
          <a:lstStyle/>
          <a:p>
            <a:pPr algn="ctr"/>
            <a:r>
              <a:rPr lang="en-US" sz="2400" dirty="0">
                <a:solidFill>
                  <a:srgbClr val="EBEBEB"/>
                </a:solidFill>
                <a:latin typeface="Times New Roman" pitchFamily="18" charset="0"/>
                <a:cs typeface="Times New Roman" pitchFamily="18" charset="0"/>
              </a:rPr>
              <a:t>SEKTORI FINANCË DHE SHËRBIME MBËSHTETËSE</a:t>
            </a:r>
            <a:endParaRPr lang="en-US" sz="2400"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E017F0D5-808C-CA30-990E-C91DEEF79CB1}"/>
              </a:ext>
            </a:extLst>
          </p:cNvPr>
          <p:cNvSpPr txBox="1"/>
          <p:nvPr/>
        </p:nvSpPr>
        <p:spPr>
          <a:xfrm>
            <a:off x="381000" y="2971800"/>
            <a:ext cx="8382000" cy="3067250"/>
          </a:xfrm>
          <a:prstGeom prst="rect">
            <a:avLst/>
          </a:prstGeom>
          <a:noFill/>
        </p:spPr>
        <p:txBody>
          <a:bodyPr wrap="square">
            <a:spAutoFit/>
          </a:bodyPr>
          <a:lstStyle/>
          <a:p>
            <a:pPr algn="just"/>
            <a:r>
              <a:rPr lang="sq-AL" sz="1600" dirty="0">
                <a:latin typeface="Times New Roman" panose="02020603050405020304" pitchFamily="18" charset="0"/>
                <a:cs typeface="Times New Roman" panose="02020603050405020304" pitchFamily="18" charset="0"/>
              </a:rPr>
              <a:t>Sektori i Financës dhe Shërbimeve Mbështetëse, pranë Prefektit </a:t>
            </a:r>
            <a:r>
              <a:rPr lang="es-MX" sz="1600" dirty="0" err="1">
                <a:latin typeface="Times New Roman" panose="02020603050405020304" pitchFamily="18" charset="0"/>
                <a:cs typeface="Times New Roman" panose="02020603050405020304" pitchFamily="18" charset="0"/>
              </a:rPr>
              <a:t>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Qarkut</a:t>
            </a:r>
            <a:r>
              <a:rPr lang="es-MX" sz="1600" dirty="0">
                <a:latin typeface="Times New Roman" panose="02020603050405020304" pitchFamily="18" charset="0"/>
                <a:cs typeface="Times New Roman" panose="02020603050405020304" pitchFamily="18" charset="0"/>
              </a:rPr>
              <a:t> Durrës, </a:t>
            </a:r>
            <a:r>
              <a:rPr lang="es-MX" sz="1600" dirty="0" err="1">
                <a:latin typeface="Times New Roman" panose="02020603050405020304" pitchFamily="18" charset="0"/>
                <a:cs typeface="Times New Roman" panose="02020603050405020304" pitchFamily="18" charset="0"/>
              </a:rPr>
              <a:t>gjatë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vitit</a:t>
            </a:r>
            <a:r>
              <a:rPr lang="es-MX" sz="1600" dirty="0">
                <a:latin typeface="Times New Roman" panose="02020603050405020304" pitchFamily="18" charset="0"/>
                <a:cs typeface="Times New Roman" panose="02020603050405020304" pitchFamily="18" charset="0"/>
              </a:rPr>
              <a:t> 2025 e </a:t>
            </a:r>
            <a:r>
              <a:rPr lang="es-MX" sz="1600" dirty="0" err="1">
                <a:latin typeface="Times New Roman" panose="02020603050405020304" pitchFamily="18" charset="0"/>
                <a:cs typeface="Times New Roman" panose="02020603050405020304" pitchFamily="18" charset="0"/>
              </a:rPr>
              <a:t>ka</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mbështetur</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punën</a:t>
            </a:r>
            <a:r>
              <a:rPr lang="es-MX" sz="1600" dirty="0">
                <a:latin typeface="Times New Roman" panose="02020603050405020304" pitchFamily="18" charset="0"/>
                <a:cs typeface="Times New Roman" panose="02020603050405020304" pitchFamily="18" charset="0"/>
              </a:rPr>
              <a:t> e </a:t>
            </a:r>
            <a:r>
              <a:rPr lang="es-MX" sz="1600" dirty="0" err="1">
                <a:latin typeface="Times New Roman" panose="02020603050405020304" pitchFamily="18" charset="0"/>
                <a:cs typeface="Times New Roman" panose="02020603050405020304" pitchFamily="18" charset="0"/>
              </a:rPr>
              <a:t>saj</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në</a:t>
            </a:r>
            <a:r>
              <a:rPr lang="es-MX" sz="1600" dirty="0">
                <a:latin typeface="Times New Roman" panose="02020603050405020304" pitchFamily="18" charset="0"/>
                <a:cs typeface="Times New Roman" panose="02020603050405020304" pitchFamily="18" charset="0"/>
              </a:rPr>
              <a:t> </a:t>
            </a:r>
            <a:r>
              <a:rPr lang="sq-AL" sz="1600" dirty="0">
                <a:latin typeface="Times New Roman" panose="02020603050405020304" pitchFamily="18" charset="0"/>
                <a:cs typeface="Times New Roman" panose="02020603050405020304" pitchFamily="18" charset="0"/>
              </a:rPr>
              <a:t>zbatim të ligjshmërisë dhe objektivave të shtruara për realizimin e tyre në të gjithë veprimtarinë e këtij sektori, në zbatim të ligjit “Për Prefektin e Qarkut”, të ligjit “Për menaxhimin e sistemit buxhetor në Republikën e Shqipërisë” si dhe ligjeve e udhëzimeve specifike në fushën e financës. </a:t>
            </a:r>
            <a:endParaRPr lang="en-US"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Në zbatim të saj kemi patur bashkëpunim dhe me sektorët e tjerë të Prefekturës si dhe në kontakt e ndjekje të vazhdueshme dhe me njesitë e qeverisjes vendore për realizimin e kërkesave të reja të menaxhimit me efikasistetit më të mirë të burimeve financiare të vëna në dispozicion nga ana e buxhetit të shtetit. Në këtë periudhë, detyrat para punonjësve të Sektorit të Financës ishin realizimi me efikasitet dhe kopetencë profesionale të gjithë aktivitetit të tyre.</a:t>
            </a:r>
            <a:endParaRPr lang="en-US" sz="1600" dirty="0">
              <a:latin typeface="Times New Roman" panose="02020603050405020304" pitchFamily="18" charset="0"/>
              <a:cs typeface="Times New Roman" panose="02020603050405020304" pitchFamily="18" charset="0"/>
            </a:endParaRPr>
          </a:p>
          <a:p>
            <a:pPr marL="114300" marR="328930" algn="just">
              <a:lnSpc>
                <a:spcPct val="115000"/>
              </a:lnSpc>
              <a:spcAft>
                <a:spcPts val="100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Slide Number Placeholder 3"/>
          <p:cNvSpPr>
            <a:spLocks noGrp="1"/>
          </p:cNvSpPr>
          <p:nvPr>
            <p:ph type="sldNum" sz="quarter" idx="12"/>
          </p:nvPr>
        </p:nvSpPr>
        <p:spPr>
          <a:xfrm>
            <a:off x="7543800" y="304800"/>
            <a:ext cx="1036694" cy="767687"/>
          </a:xfrm>
        </p:spPr>
        <p:txBody>
          <a:bodyPr/>
          <a:lstStyle/>
          <a:p>
            <a:fld id="{B6F15528-21DE-4FAA-801E-634DDDAF4B2B}" type="slidenum">
              <a:rPr lang="en-US" sz="2400" b="1" smtClean="0">
                <a:solidFill>
                  <a:schemeClr val="tx1"/>
                </a:solidFill>
              </a:rPr>
              <a:t>112</a:t>
            </a:fld>
            <a:endParaRPr lang="en-US" sz="2400" b="1" dirty="0">
              <a:solidFill>
                <a:schemeClr val="tx1"/>
              </a:solidFill>
            </a:endParaRPr>
          </a:p>
        </p:txBody>
      </p:sp>
    </p:spTree>
    <p:extLst>
      <p:ext uri="{BB962C8B-B14F-4D97-AF65-F5344CB8AC3E}">
        <p14:creationId xmlns:p14="http://schemas.microsoft.com/office/powerpoint/2010/main" val="21410294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860425"/>
          </a:xfrm>
        </p:spPr>
        <p:txBody>
          <a:bodyPr/>
          <a:lstStyle/>
          <a:p>
            <a:pPr algn="ctr"/>
            <a:r>
              <a:rPr lang="en-US" sz="2400" dirty="0">
                <a:solidFill>
                  <a:srgbClr val="EBEBEB"/>
                </a:solidFill>
                <a:latin typeface="Times New Roman" pitchFamily="18" charset="0"/>
                <a:cs typeface="Times New Roman" pitchFamily="18" charset="0"/>
              </a:rPr>
              <a:t>SEKTORI FINANCË DHE SHËRBIME MBËSHTETËSE</a:t>
            </a:r>
            <a:endParaRPr lang="en-US" sz="24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7F3BA33C-3BBF-656A-F309-95C2AA34E654}"/>
              </a:ext>
            </a:extLst>
          </p:cNvPr>
          <p:cNvSpPr txBox="1"/>
          <p:nvPr/>
        </p:nvSpPr>
        <p:spPr>
          <a:xfrm>
            <a:off x="266700" y="2819400"/>
            <a:ext cx="8610600" cy="3313471"/>
          </a:xfrm>
          <a:prstGeom prst="rect">
            <a:avLst/>
          </a:prstGeom>
          <a:noFill/>
        </p:spPr>
        <p:txBody>
          <a:bodyPr wrap="square">
            <a:spAutoFit/>
          </a:bodyPr>
          <a:lstStyle/>
          <a:p>
            <a:pPr marL="400050" indent="-400050" algn="just">
              <a:buAutoNum type="romanUcPeriod"/>
            </a:pPr>
            <a:r>
              <a:rPr lang="sq-AL" sz="1600" dirty="0">
                <a:latin typeface="Times New Roman" panose="02020603050405020304" pitchFamily="18" charset="0"/>
                <a:cs typeface="Times New Roman" panose="02020603050405020304" pitchFamily="18" charset="0"/>
              </a:rPr>
              <a:t>Sektori Financës që në fillim të vitit në bashkëpunim me sektorët  përkatës të Prefektit Qarkut Durrës, bëri detajimin e buxhetit të vitit 2025 si dhe dha ndihmën parësore për tre Bashkitë dhe Këshillin e Qarkut, me qëllim që detajimi dhe vënia në zbatim e këtij buxheti të bëheshin saktësisht dhe në kohë. Kjo është kryer si me detajimet buxhetore, paketat fiskale, mbylljet vjetore apo ndjekjen e problematikave që shfaqeshin vazhdimisht në këto njësi. </a:t>
            </a:r>
            <a:endParaRPr lang="en-US"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Po në këtë këndvështrim u punua dhe u krye mbyllja e rezultatit ekonomik të Prefekturës si dhe u hartua programi vjetor i punës për vitin 2025. Brenda muajit Janar 2025, u detajua buxheti i ri për vitin 2025 për administratën e Prefektit dhe Gjendjen Civile. Gjithashtu u hartua Rregjistri i realizimit të Prokurimit Publik për vitin 2024 si dhe u hartua dhe miratua nga Agjensia e Prokutimit Publik, Rregjistri i parashikimit të Prokurimit Publik për vitin 2025 të cilët u dërguan brenda afatit në Ministrinë e Punëve të Brendshme dhe Degën e Thesarit.</a:t>
            </a:r>
            <a:endParaRPr lang="en-US" sz="1600" dirty="0">
              <a:latin typeface="Times New Roman" panose="02020603050405020304" pitchFamily="18" charset="0"/>
              <a:cs typeface="Times New Roman" panose="02020603050405020304" pitchFamily="18" charset="0"/>
            </a:endParaRPr>
          </a:p>
          <a:p>
            <a:pPr marL="114300" marR="328930" algn="just">
              <a:lnSpc>
                <a:spcPct val="115000"/>
              </a:lnSpc>
              <a:spcAft>
                <a:spcPts val="100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3"/>
          <p:cNvSpPr>
            <a:spLocks noGrp="1"/>
          </p:cNvSpPr>
          <p:nvPr>
            <p:ph type="sldNum" sz="quarter" idx="12"/>
          </p:nvPr>
        </p:nvSpPr>
        <p:spPr>
          <a:xfrm>
            <a:off x="7543800" y="304800"/>
            <a:ext cx="1036694" cy="767687"/>
          </a:xfrm>
        </p:spPr>
        <p:txBody>
          <a:bodyPr/>
          <a:lstStyle/>
          <a:p>
            <a:fld id="{B6F15528-21DE-4FAA-801E-634DDDAF4B2B}" type="slidenum">
              <a:rPr lang="en-US" sz="2400" b="1" smtClean="0">
                <a:solidFill>
                  <a:schemeClr val="tx1"/>
                </a:solidFill>
              </a:rPr>
              <a:t>113</a:t>
            </a:fld>
            <a:endParaRPr lang="en-US" sz="2400" b="1" dirty="0">
              <a:solidFill>
                <a:schemeClr val="tx1"/>
              </a:solidFill>
            </a:endParaRPr>
          </a:p>
        </p:txBody>
      </p:sp>
    </p:spTree>
    <p:extLst>
      <p:ext uri="{BB962C8B-B14F-4D97-AF65-F5344CB8AC3E}">
        <p14:creationId xmlns:p14="http://schemas.microsoft.com/office/powerpoint/2010/main" val="145662919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1558BEF-AB16-0FE4-2030-8A5E2319F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A18C7DE-290E-4EEC-D8B3-5625D220ED49}"/>
              </a:ext>
            </a:extLst>
          </p:cNvPr>
          <p:cNvSpPr>
            <a:spLocks noGrp="1"/>
          </p:cNvSpPr>
          <p:nvPr>
            <p:ph type="title"/>
          </p:nvPr>
        </p:nvSpPr>
        <p:spPr>
          <a:xfrm>
            <a:off x="685800" y="990600"/>
            <a:ext cx="7772400" cy="860425"/>
          </a:xfrm>
        </p:spPr>
        <p:txBody>
          <a:bodyPr/>
          <a:lstStyle/>
          <a:p>
            <a:pPr algn="ctr"/>
            <a:r>
              <a:rPr lang="en-US" sz="2400" dirty="0">
                <a:solidFill>
                  <a:srgbClr val="EBEBEB"/>
                </a:solidFill>
                <a:latin typeface="Times New Roman" pitchFamily="18" charset="0"/>
                <a:cs typeface="Times New Roman" pitchFamily="18" charset="0"/>
              </a:rPr>
              <a:t>SEKTORI FINANCË DHE SHËRBIME MBËSHTETËSE</a:t>
            </a:r>
            <a:endParaRPr lang="en-US" sz="24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5A253443-E428-9C62-CB47-D91027F07D85}"/>
              </a:ext>
            </a:extLst>
          </p:cNvPr>
          <p:cNvSpPr txBox="1"/>
          <p:nvPr/>
        </p:nvSpPr>
        <p:spPr>
          <a:xfrm>
            <a:off x="361950" y="2438400"/>
            <a:ext cx="8420100" cy="4031873"/>
          </a:xfrm>
          <a:prstGeom prst="rect">
            <a:avLst/>
          </a:prstGeom>
          <a:noFill/>
        </p:spPr>
        <p:txBody>
          <a:bodyPr wrap="square">
            <a:spAutoFit/>
          </a:bodyPr>
          <a:lstStyle/>
          <a:p>
            <a:pPr algn="just"/>
            <a:r>
              <a:rPr lang="sq-AL" sz="1600" b="1" dirty="0">
                <a:latin typeface="Times New Roman" panose="02020603050405020304" pitchFamily="18" charset="0"/>
                <a:cs typeface="Times New Roman" panose="02020603050405020304" pitchFamily="18" charset="0"/>
              </a:rPr>
              <a:t>II.</a:t>
            </a:r>
            <a:r>
              <a:rPr lang="sq-AL"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Në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zbatim</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Urdhërit</a:t>
            </a:r>
            <a:r>
              <a:rPr lang="es-MX" sz="1600" dirty="0">
                <a:latin typeface="Times New Roman" panose="02020603050405020304" pitchFamily="18" charset="0"/>
                <a:cs typeface="Times New Roman" panose="02020603050405020304" pitchFamily="18" charset="0"/>
              </a:rPr>
              <a:t> nr.6 </a:t>
            </a:r>
            <a:r>
              <a:rPr lang="es-MX" sz="1600" dirty="0" err="1">
                <a:latin typeface="Times New Roman" panose="02020603050405020304" pitchFamily="18" charset="0"/>
                <a:cs typeface="Times New Roman" panose="02020603050405020304" pitchFamily="18" charset="0"/>
              </a:rPr>
              <a:t>prot</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datë</a:t>
            </a:r>
            <a:r>
              <a:rPr lang="es-MX" sz="1600" dirty="0">
                <a:latin typeface="Times New Roman" panose="02020603050405020304" pitchFamily="18" charset="0"/>
                <a:cs typeface="Times New Roman" panose="02020603050405020304" pitchFamily="18" charset="0"/>
              </a:rPr>
              <a:t> 13.01.2025 </a:t>
            </a:r>
            <a:r>
              <a:rPr lang="es-MX" sz="1600" dirty="0" err="1">
                <a:latin typeface="Times New Roman" panose="02020603050405020304" pitchFamily="18" charset="0"/>
                <a:cs typeface="Times New Roman" panose="02020603050405020304" pitchFamily="18" charset="0"/>
              </a:rPr>
              <a:t>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Prefektit</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Qarkut</a:t>
            </a:r>
            <a:r>
              <a:rPr lang="es-MX" sz="1600" dirty="0">
                <a:latin typeface="Times New Roman" panose="02020603050405020304" pitchFamily="18" charset="0"/>
                <a:cs typeface="Times New Roman" panose="02020603050405020304" pitchFamily="18" charset="0"/>
              </a:rPr>
              <a:t> Durrës </a:t>
            </a:r>
            <a:r>
              <a:rPr lang="es-MX" sz="1600" dirty="0" err="1">
                <a:latin typeface="Times New Roman" panose="02020603050405020304" pitchFamily="18" charset="0"/>
                <a:cs typeface="Times New Roman" panose="02020603050405020304" pitchFamily="18" charset="0"/>
              </a:rPr>
              <a:t>është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përcaktuar</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struktura</a:t>
            </a:r>
            <a:r>
              <a:rPr lang="es-MX" sz="1600" dirty="0">
                <a:latin typeface="Times New Roman" panose="02020603050405020304" pitchFamily="18" charset="0"/>
                <a:cs typeface="Times New Roman" panose="02020603050405020304" pitchFamily="18" charset="0"/>
              </a:rPr>
              <a:t> e </a:t>
            </a:r>
            <a:r>
              <a:rPr lang="es-MX" sz="1600" dirty="0" err="1">
                <a:latin typeface="Times New Roman" panose="02020603050405020304" pitchFamily="18" charset="0"/>
                <a:cs typeface="Times New Roman" panose="02020603050405020304" pitchFamily="18" charset="0"/>
              </a:rPr>
              <a:t>administratës</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së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Prefektit</a:t>
            </a:r>
            <a:r>
              <a:rPr lang="es-MX" sz="1600" dirty="0">
                <a:latin typeface="Times New Roman" panose="02020603050405020304" pitchFamily="18" charset="0"/>
                <a:cs typeface="Times New Roman" panose="02020603050405020304" pitchFamily="18" charset="0"/>
              </a:rPr>
              <a:t> me 28 </a:t>
            </a:r>
            <a:r>
              <a:rPr lang="es-MX" sz="1600" dirty="0" err="1">
                <a:latin typeface="Times New Roman" panose="02020603050405020304" pitchFamily="18" charset="0"/>
                <a:cs typeface="Times New Roman" panose="02020603050405020304" pitchFamily="18" charset="0"/>
              </a:rPr>
              <a:t>punonjës</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bashkë</a:t>
            </a:r>
            <a:r>
              <a:rPr lang="es-MX" sz="1600" dirty="0">
                <a:latin typeface="Times New Roman" panose="02020603050405020304" pitchFamily="18" charset="0"/>
                <a:cs typeface="Times New Roman" panose="02020603050405020304" pitchFamily="18" charset="0"/>
              </a:rPr>
              <a:t> me 2 </a:t>
            </a:r>
            <a:r>
              <a:rPr lang="es-MX" sz="1600" dirty="0" err="1">
                <a:latin typeface="Times New Roman" panose="02020603050405020304" pitchFamily="18" charset="0"/>
                <a:cs typeface="Times New Roman" panose="02020603050405020304" pitchFamily="18" charset="0"/>
              </a:rPr>
              <a:t>punonjës</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gjendjes</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civile</a:t>
            </a:r>
            <a:r>
              <a:rPr lang="es-MX" sz="1600" dirty="0">
                <a:latin typeface="Times New Roman" panose="02020603050405020304" pitchFamily="18" charset="0"/>
                <a:cs typeface="Times New Roman" panose="02020603050405020304" pitchFamily="18" charset="0"/>
              </a:rPr>
              <a:t>) sipas </a:t>
            </a:r>
            <a:r>
              <a:rPr lang="es-MX" sz="1600" dirty="0" err="1">
                <a:latin typeface="Times New Roman" panose="02020603050405020304" pitchFamily="18" charset="0"/>
                <a:cs typeface="Times New Roman" panose="02020603050405020304" pitchFamily="18" charset="0"/>
              </a:rPr>
              <a:t>pozicioneve</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punës</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dhe</a:t>
            </a:r>
            <a:r>
              <a:rPr lang="es-MX" sz="1600" dirty="0">
                <a:latin typeface="Times New Roman" panose="02020603050405020304" pitchFamily="18" charset="0"/>
                <a:cs typeface="Times New Roman" panose="02020603050405020304" pitchFamily="18" charset="0"/>
              </a:rPr>
              <a:t> me </a:t>
            </a:r>
            <a:r>
              <a:rPr lang="es-MX" sz="1600" dirty="0" err="1">
                <a:latin typeface="Times New Roman" panose="02020603050405020304" pitchFamily="18" charset="0"/>
                <a:cs typeface="Times New Roman" panose="02020603050405020304" pitchFamily="18" charset="0"/>
              </a:rPr>
              <a:t>emrat</a:t>
            </a:r>
            <a:r>
              <a:rPr lang="es-MX" sz="1600" dirty="0">
                <a:latin typeface="Times New Roman" panose="02020603050405020304" pitchFamily="18" charset="0"/>
                <a:cs typeface="Times New Roman" panose="02020603050405020304" pitchFamily="18" charset="0"/>
              </a:rPr>
              <a:t> e </a:t>
            </a:r>
            <a:r>
              <a:rPr lang="es-MX" sz="1600" dirty="0" err="1">
                <a:latin typeface="Times New Roman" panose="02020603050405020304" pitchFamily="18" charset="0"/>
                <a:cs typeface="Times New Roman" panose="02020603050405020304" pitchFamily="18" charset="0"/>
              </a:rPr>
              <a:t>punonjësve</a:t>
            </a:r>
            <a:r>
              <a:rPr lang="es-MX" sz="1600" dirty="0">
                <a:latin typeface="Times New Roman" panose="02020603050405020304" pitchFamily="18" charset="0"/>
                <a:cs typeface="Times New Roman" panose="02020603050405020304" pitchFamily="18" charset="0"/>
              </a:rPr>
              <a:t>. Nga DAP </a:t>
            </a:r>
            <a:r>
              <a:rPr lang="es-MX" sz="1600" dirty="0" err="1">
                <a:latin typeface="Times New Roman" panose="02020603050405020304" pitchFamily="18" charset="0"/>
                <a:cs typeface="Times New Roman" panose="02020603050405020304" pitchFamily="18" charset="0"/>
              </a:rPr>
              <a:t>është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bërë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emërimi</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në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muajin</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janar</a:t>
            </a:r>
            <a:r>
              <a:rPr lang="es-MX" sz="1600" dirty="0">
                <a:latin typeface="Times New Roman" panose="02020603050405020304" pitchFamily="18" charset="0"/>
                <a:cs typeface="Times New Roman" panose="02020603050405020304" pitchFamily="18" charset="0"/>
              </a:rPr>
              <a:t> 2025 i </a:t>
            </a:r>
            <a:r>
              <a:rPr lang="es-MX" sz="1600" dirty="0" err="1">
                <a:latin typeface="Times New Roman" panose="02020603050405020304" pitchFamily="18" charset="0"/>
                <a:cs typeface="Times New Roman" panose="02020603050405020304" pitchFamily="18" charset="0"/>
              </a:rPr>
              <a:t>Përgjegjësesit</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Sektorit</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Planifikimit</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dhe</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Përballimit</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Emergjecave</a:t>
            </a:r>
            <a:r>
              <a:rPr lang="es-MX" sz="1600" dirty="0">
                <a:latin typeface="Times New Roman" panose="02020603050405020304" pitchFamily="18" charset="0"/>
                <a:cs typeface="Times New Roman" panose="02020603050405020304" pitchFamily="18" charset="0"/>
              </a:rPr>
              <a:t> Civile, </a:t>
            </a:r>
            <a:r>
              <a:rPr lang="es-MX" sz="1600" dirty="0" err="1">
                <a:latin typeface="Times New Roman" panose="02020603050405020304" pitchFamily="18" charset="0"/>
                <a:cs typeface="Times New Roman" panose="02020603050405020304" pitchFamily="18" charset="0"/>
              </a:rPr>
              <a:t>në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mars</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janë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emëruar</a:t>
            </a:r>
            <a:r>
              <a:rPr lang="es-MX" sz="1600" dirty="0">
                <a:latin typeface="Times New Roman" panose="02020603050405020304" pitchFamily="18" charset="0"/>
                <a:cs typeface="Times New Roman" panose="02020603050405020304" pitchFamily="18" charset="0"/>
              </a:rPr>
              <a:t> 2 </a:t>
            </a:r>
            <a:r>
              <a:rPr lang="es-MX" sz="1600" dirty="0" err="1">
                <a:latin typeface="Times New Roman" panose="02020603050405020304" pitchFamily="18" charset="0"/>
                <a:cs typeface="Times New Roman" panose="02020603050405020304" pitchFamily="18" charset="0"/>
              </a:rPr>
              <a:t>specialist</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në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Sektorin</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Monitorimit</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Kopetencave</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Vendore</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dhe</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Funksioneve</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Deleguara</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dhe</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në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muajin</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prill</a:t>
            </a:r>
            <a:r>
              <a:rPr lang="es-MX" sz="1600" dirty="0">
                <a:latin typeface="Times New Roman" panose="02020603050405020304" pitchFamily="18" charset="0"/>
                <a:cs typeface="Times New Roman" panose="02020603050405020304" pitchFamily="18" charset="0"/>
              </a:rPr>
              <a:t> 2025 </a:t>
            </a:r>
            <a:r>
              <a:rPr lang="es-MX" sz="1600" dirty="0" err="1">
                <a:latin typeface="Times New Roman" panose="02020603050405020304" pitchFamily="18" charset="0"/>
                <a:cs typeface="Times New Roman" panose="02020603050405020304" pitchFamily="18" charset="0"/>
              </a:rPr>
              <a:t>është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emëruar</a:t>
            </a:r>
            <a:r>
              <a:rPr lang="es-MX" sz="1600" dirty="0">
                <a:latin typeface="Times New Roman" panose="02020603050405020304" pitchFamily="18" charset="0"/>
                <a:cs typeface="Times New Roman" panose="02020603050405020304" pitchFamily="18" charset="0"/>
              </a:rPr>
              <a:t> 1 </a:t>
            </a:r>
            <a:r>
              <a:rPr lang="es-MX" sz="1600" dirty="0" err="1">
                <a:latin typeface="Times New Roman" panose="02020603050405020304" pitchFamily="18" charset="0"/>
                <a:cs typeface="Times New Roman" panose="02020603050405020304" pitchFamily="18" charset="0"/>
              </a:rPr>
              <a:t>specilist</a:t>
            </a:r>
            <a:r>
              <a:rPr lang="es-MX" sz="1600" dirty="0">
                <a:latin typeface="Times New Roman" panose="02020603050405020304" pitchFamily="18" charset="0"/>
                <a:cs typeface="Times New Roman" panose="02020603050405020304" pitchFamily="18" charset="0"/>
              </a:rPr>
              <a:t> i </a:t>
            </a:r>
            <a:r>
              <a:rPr lang="es-MX" sz="1600" dirty="0" err="1">
                <a:latin typeface="Times New Roman" panose="02020603050405020304" pitchFamily="18" charset="0"/>
                <a:cs typeface="Times New Roman" panose="02020603050405020304" pitchFamily="18" charset="0"/>
              </a:rPr>
              <a:t>Sektorit</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Planifikimit</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dhe</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Përballimit</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Emergjecave</a:t>
            </a:r>
            <a:r>
              <a:rPr lang="es-MX" sz="1600" dirty="0">
                <a:latin typeface="Times New Roman" panose="02020603050405020304" pitchFamily="18" charset="0"/>
                <a:cs typeface="Times New Roman" panose="02020603050405020304" pitchFamily="18" charset="0"/>
              </a:rPr>
              <a:t> Civile. </a:t>
            </a:r>
            <a:r>
              <a:rPr lang="es-MX" sz="1600" dirty="0" err="1">
                <a:latin typeface="Times New Roman" panose="02020603050405020304" pitchFamily="18" charset="0"/>
                <a:cs typeface="Times New Roman" panose="02020603050405020304" pitchFamily="18" charset="0"/>
              </a:rPr>
              <a:t>Gjatë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gjithë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kësaj</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periudhe</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kanë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qenë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në</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marrëdhënie</a:t>
            </a:r>
            <a:r>
              <a:rPr lang="es-MX" sz="1600" dirty="0">
                <a:latin typeface="Times New Roman" panose="02020603050405020304" pitchFamily="18" charset="0"/>
                <a:cs typeface="Times New Roman" panose="02020603050405020304" pitchFamily="18" charset="0"/>
              </a:rPr>
              <a:t> pune </a:t>
            </a:r>
            <a:r>
              <a:rPr lang="es-MX" sz="1600" dirty="0" err="1">
                <a:latin typeface="Times New Roman" panose="02020603050405020304" pitchFamily="18" charset="0"/>
                <a:cs typeface="Times New Roman" panose="02020603050405020304" pitchFamily="18" charset="0"/>
              </a:rPr>
              <a:t>mesatarisht</a:t>
            </a:r>
            <a:r>
              <a:rPr lang="es-MX" sz="1600" dirty="0">
                <a:latin typeface="Times New Roman" panose="02020603050405020304" pitchFamily="18" charset="0"/>
                <a:cs typeface="Times New Roman" panose="02020603050405020304" pitchFamily="18" charset="0"/>
              </a:rPr>
              <a:t> 27 </a:t>
            </a:r>
            <a:r>
              <a:rPr lang="es-MX" sz="1600" dirty="0" err="1">
                <a:latin typeface="Times New Roman" panose="02020603050405020304" pitchFamily="18" charset="0"/>
                <a:cs typeface="Times New Roman" panose="02020603050405020304" pitchFamily="18" charset="0"/>
              </a:rPr>
              <a:t>punonjës</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dhe</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nji</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punonjëse</a:t>
            </a:r>
            <a:r>
              <a:rPr lang="es-MX" sz="1600" dirty="0">
                <a:latin typeface="Times New Roman" panose="02020603050405020304" pitchFamily="18" charset="0"/>
                <a:cs typeface="Times New Roman" panose="02020603050405020304" pitchFamily="18" charset="0"/>
              </a:rPr>
              <a:t> me </a:t>
            </a:r>
            <a:r>
              <a:rPr lang="es-MX" sz="1600" dirty="0" err="1">
                <a:latin typeface="Times New Roman" panose="02020603050405020304" pitchFamily="18" charset="0"/>
                <a:cs typeface="Times New Roman" panose="02020603050405020304" pitchFamily="18" charset="0"/>
              </a:rPr>
              <a:t>raporta</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lindje</a:t>
            </a:r>
            <a:r>
              <a:rPr lang="es-MX" sz="1600" dirty="0">
                <a:latin typeface="Times New Roman" panose="02020603050405020304" pitchFamily="18" charset="0"/>
                <a:cs typeface="Times New Roman" panose="02020603050405020304" pitchFamily="18" charset="0"/>
              </a:rPr>
              <a:t>, </a:t>
            </a:r>
            <a:r>
              <a:rPr lang="sq-AL" sz="1600" dirty="0">
                <a:latin typeface="Times New Roman" panose="02020603050405020304" pitchFamily="18" charset="0"/>
                <a:cs typeface="Times New Roman" panose="02020603050405020304" pitchFamily="18" charset="0"/>
              </a:rPr>
              <a:t>për të cilët janë kryer në afat hartimi i listpagesave, përllogaritja e kontributeve dhe tatimit, përpilimi i urdhër shpenzimeve si dhe ndjekja e pagesave në Thesar dhe Bankë. </a:t>
            </a:r>
            <a:endParaRPr lang="en-US" sz="1600" dirty="0">
              <a:latin typeface="Times New Roman" panose="02020603050405020304" pitchFamily="18" charset="0"/>
              <a:cs typeface="Times New Roman" panose="02020603050405020304" pitchFamily="18" charset="0"/>
            </a:endParaRPr>
          </a:p>
          <a:p>
            <a:pPr algn="just"/>
            <a:endParaRPr lang="en-US" sz="1600" b="1" dirty="0">
              <a:latin typeface="Times New Roman" panose="02020603050405020304" pitchFamily="18" charset="0"/>
              <a:cs typeface="Times New Roman" panose="02020603050405020304" pitchFamily="18" charset="0"/>
            </a:endParaRPr>
          </a:p>
          <a:p>
            <a:pPr algn="just"/>
            <a:r>
              <a:rPr lang="sq-AL" sz="1600" b="1" dirty="0">
                <a:latin typeface="Times New Roman" panose="02020603050405020304" pitchFamily="18" charset="0"/>
                <a:cs typeface="Times New Roman" panose="02020603050405020304" pitchFamily="18" charset="0"/>
              </a:rPr>
              <a:t>III.</a:t>
            </a:r>
            <a:r>
              <a:rPr lang="sq-AL" sz="1600" dirty="0">
                <a:latin typeface="Times New Roman" panose="02020603050405020304" pitchFamily="18" charset="0"/>
                <a:cs typeface="Times New Roman" panose="02020603050405020304" pitchFamily="18" charset="0"/>
              </a:rPr>
              <a:t> Në zbatim të ligjit nr.115/2024 “Për Buxhetin e vitit 2025”, të Udhëzimit Plotësues nr.2 datë 24.01.2025 “Për zbatimin e buxhetit të vitit 2025”, është ndjekur përdorimi dhe administrimi i fondeve të vëna në dispozicion për aparatin e Prefekturës dhe atë të Gjendjes Civile. Kemi raportuar çdo muaj, evidencat e realizimit të treguesve buxhetorë në Ministrinë e Brendshme  dhe në Degën e Thesarit. </a:t>
            </a:r>
            <a:endParaRPr lang="en-US" sz="1600" dirty="0">
              <a:latin typeface="Times New Roman" panose="02020603050405020304" pitchFamily="18" charset="0"/>
              <a:cs typeface="Times New Roman" panose="02020603050405020304" pitchFamily="18" charset="0"/>
            </a:endParaRPr>
          </a:p>
        </p:txBody>
      </p:sp>
      <p:sp>
        <p:nvSpPr>
          <p:cNvPr id="5" name="Slide Number Placeholder 3"/>
          <p:cNvSpPr>
            <a:spLocks noGrp="1"/>
          </p:cNvSpPr>
          <p:nvPr>
            <p:ph type="sldNum" sz="quarter" idx="12"/>
          </p:nvPr>
        </p:nvSpPr>
        <p:spPr>
          <a:xfrm>
            <a:off x="7543800" y="304800"/>
            <a:ext cx="1036694" cy="767687"/>
          </a:xfrm>
        </p:spPr>
        <p:txBody>
          <a:bodyPr/>
          <a:lstStyle/>
          <a:p>
            <a:fld id="{B6F15528-21DE-4FAA-801E-634DDDAF4B2B}" type="slidenum">
              <a:rPr lang="en-US" sz="2400" b="1" smtClean="0">
                <a:solidFill>
                  <a:schemeClr val="tx1"/>
                </a:solidFill>
              </a:rPr>
              <a:t>114</a:t>
            </a:fld>
            <a:endParaRPr lang="en-US" sz="2400" b="1" dirty="0">
              <a:solidFill>
                <a:schemeClr val="tx1"/>
              </a:solidFill>
            </a:endParaRPr>
          </a:p>
        </p:txBody>
      </p:sp>
    </p:spTree>
    <p:extLst>
      <p:ext uri="{BB962C8B-B14F-4D97-AF65-F5344CB8AC3E}">
        <p14:creationId xmlns:p14="http://schemas.microsoft.com/office/powerpoint/2010/main" val="109674842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860425"/>
          </a:xfrm>
        </p:spPr>
        <p:txBody>
          <a:bodyPr/>
          <a:lstStyle/>
          <a:p>
            <a:pPr algn="ctr"/>
            <a:r>
              <a:rPr lang="en-US" sz="2400" dirty="0">
                <a:solidFill>
                  <a:srgbClr val="EBEBEB"/>
                </a:solidFill>
                <a:latin typeface="Times New Roman" pitchFamily="18" charset="0"/>
                <a:cs typeface="Times New Roman" pitchFamily="18" charset="0"/>
              </a:rPr>
              <a:t>SEKTORI FINANCË DHE SHËRBIME MBËSHTETËSE</a:t>
            </a:r>
            <a:endParaRPr lang="en-US" sz="2400"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99E47E39-2FEA-F5C0-1C7B-6EC7CCEB7411}"/>
              </a:ext>
            </a:extLst>
          </p:cNvPr>
          <p:cNvSpPr txBox="1"/>
          <p:nvPr/>
        </p:nvSpPr>
        <p:spPr>
          <a:xfrm>
            <a:off x="457200" y="2362200"/>
            <a:ext cx="8229600" cy="640688"/>
          </a:xfrm>
          <a:prstGeom prst="rect">
            <a:avLst/>
          </a:prstGeom>
          <a:noFill/>
        </p:spPr>
        <p:txBody>
          <a:bodyPr wrap="square">
            <a:spAutoFit/>
          </a:bodyPr>
          <a:lstStyle/>
          <a:p>
            <a:pPr marL="114300" marR="328930" algn="ctr">
              <a:lnSpc>
                <a:spcPct val="115000"/>
              </a:lnSpc>
              <a:spcBef>
                <a:spcPts val="0"/>
              </a:spcBef>
              <a:spcAft>
                <a:spcPts val="1000"/>
              </a:spcAft>
            </a:pPr>
            <a:r>
              <a:rPr lang="sq-AL" sz="1600" b="1" dirty="0">
                <a:effectLst/>
                <a:latin typeface="Times New Roman" panose="02020603050405020304" pitchFamily="18" charset="0"/>
                <a:ea typeface="Times New Roman" panose="02020603050405020304" pitchFamily="18" charset="0"/>
                <a:cs typeface="Times New Roman" panose="02020603050405020304" pitchFamily="18" charset="0"/>
              </a:rPr>
              <a:t>Po të shohim të dhënat e fondeve buxhetore sipas zërave të shpenzimeve për vitin 202</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5</a:t>
            </a:r>
            <a:r>
              <a:rPr lang="sq-AL" sz="1600" b="1" dirty="0">
                <a:effectLst/>
                <a:latin typeface="Times New Roman" panose="02020603050405020304" pitchFamily="18" charset="0"/>
                <a:ea typeface="Times New Roman" panose="02020603050405020304" pitchFamily="18" charset="0"/>
                <a:cs typeface="Times New Roman" panose="02020603050405020304" pitchFamily="18" charset="0"/>
              </a:rPr>
              <a:t>, kemi këtë paraqitje.</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CD774FE3-2E36-14FF-31D0-C350A6AD012B}"/>
              </a:ext>
            </a:extLst>
          </p:cNvPr>
          <p:cNvGraphicFramePr>
            <a:graphicFrameLocks noGrp="1"/>
          </p:cNvGraphicFramePr>
          <p:nvPr>
            <p:extLst>
              <p:ext uri="{D42A27DB-BD31-4B8C-83A1-F6EECF244321}">
                <p14:modId xmlns:p14="http://schemas.microsoft.com/office/powerpoint/2010/main" val="726228233"/>
              </p:ext>
            </p:extLst>
          </p:nvPr>
        </p:nvGraphicFramePr>
        <p:xfrm>
          <a:off x="865160" y="3262018"/>
          <a:ext cx="7413680" cy="3359434"/>
        </p:xfrm>
        <a:graphic>
          <a:graphicData uri="http://schemas.openxmlformats.org/drawingml/2006/table">
            <a:tbl>
              <a:tblPr firstRow="1" firstCol="1" bandRow="1">
                <a:tableStyleId>{5C22544A-7EE6-4342-B048-85BDC9FD1C3A}</a:tableStyleId>
              </a:tblPr>
              <a:tblGrid>
                <a:gridCol w="585796">
                  <a:extLst>
                    <a:ext uri="{9D8B030D-6E8A-4147-A177-3AD203B41FA5}">
                      <a16:colId xmlns:a16="http://schemas.microsoft.com/office/drawing/2014/main" xmlns="" val="3718923442"/>
                    </a:ext>
                  </a:extLst>
                </a:gridCol>
                <a:gridCol w="3716444">
                  <a:extLst>
                    <a:ext uri="{9D8B030D-6E8A-4147-A177-3AD203B41FA5}">
                      <a16:colId xmlns:a16="http://schemas.microsoft.com/office/drawing/2014/main" xmlns="" val="370955979"/>
                    </a:ext>
                  </a:extLst>
                </a:gridCol>
                <a:gridCol w="1815007">
                  <a:extLst>
                    <a:ext uri="{9D8B030D-6E8A-4147-A177-3AD203B41FA5}">
                      <a16:colId xmlns:a16="http://schemas.microsoft.com/office/drawing/2014/main" xmlns="" val="1493203081"/>
                    </a:ext>
                  </a:extLst>
                </a:gridCol>
                <a:gridCol w="1296433">
                  <a:extLst>
                    <a:ext uri="{9D8B030D-6E8A-4147-A177-3AD203B41FA5}">
                      <a16:colId xmlns:a16="http://schemas.microsoft.com/office/drawing/2014/main" xmlns="" val="3887753076"/>
                    </a:ext>
                  </a:extLst>
                </a:gridCol>
              </a:tblGrid>
              <a:tr h="378923">
                <a:tc gridSpan="4">
                  <a:txBody>
                    <a:bodyPr/>
                    <a:lstStyle/>
                    <a:p>
                      <a:pPr marL="0" marR="0" algn="just">
                        <a:lnSpc>
                          <a:spcPct val="115000"/>
                        </a:lnSpc>
                        <a:spcAft>
                          <a:spcPts val="1000"/>
                        </a:spcAft>
                        <a:buNone/>
                      </a:pPr>
                      <a:r>
                        <a:rPr lang="en-US" sz="1500">
                          <a:effectLst/>
                        </a:rPr>
                        <a:t>PREFEKTURA VITI  2025  SHPENZIME PLANIFIKUARA</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38197" marR="138197" marT="69098" marB="69098"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35055636"/>
                  </a:ext>
                </a:extLst>
              </a:tr>
              <a:tr h="287910">
                <a:tc>
                  <a:txBody>
                    <a:bodyPr/>
                    <a:lstStyle/>
                    <a:p>
                      <a:pPr marL="0" marR="0" algn="just">
                        <a:lnSpc>
                          <a:spcPct val="115000"/>
                        </a:lnSpc>
                        <a:spcAft>
                          <a:spcPts val="1000"/>
                        </a:spcAft>
                        <a:buNone/>
                      </a:pPr>
                      <a:r>
                        <a:rPr lang="en-US" sz="1500">
                          <a:effectLst/>
                        </a:rPr>
                        <a:t>Nr</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tc>
                  <a:txBody>
                    <a:bodyPr/>
                    <a:lstStyle/>
                    <a:p>
                      <a:pPr marL="0" marR="0" algn="just">
                        <a:lnSpc>
                          <a:spcPct val="115000"/>
                        </a:lnSpc>
                        <a:spcAft>
                          <a:spcPts val="1000"/>
                        </a:spcAft>
                        <a:buNone/>
                      </a:pPr>
                      <a:r>
                        <a:rPr lang="en-US" sz="1500">
                          <a:effectLst/>
                        </a:rPr>
                        <a:t>Emertimi</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tc>
                  <a:txBody>
                    <a:bodyPr/>
                    <a:lstStyle/>
                    <a:p>
                      <a:pPr marL="0" marR="0" algn="just">
                        <a:lnSpc>
                          <a:spcPct val="115000"/>
                        </a:lnSpc>
                        <a:spcAft>
                          <a:spcPts val="1000"/>
                        </a:spcAft>
                        <a:buNone/>
                      </a:pPr>
                      <a:r>
                        <a:rPr lang="en-US" sz="1500">
                          <a:effectLst/>
                        </a:rPr>
                        <a:t>VLERE    leke</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tc>
                  <a:txBody>
                    <a:bodyPr/>
                    <a:lstStyle/>
                    <a:p>
                      <a:pPr marL="0" marR="0" algn="just">
                        <a:lnSpc>
                          <a:spcPct val="115000"/>
                        </a:lnSpc>
                        <a:spcAft>
                          <a:spcPts val="1000"/>
                        </a:spcAft>
                        <a:buNone/>
                      </a:pPr>
                      <a:r>
                        <a:rPr lang="en-US" sz="1500">
                          <a:effectLst/>
                        </a:rPr>
                        <a: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extLst>
                  <a:ext uri="{0D108BD9-81ED-4DB2-BD59-A6C34878D82A}">
                    <a16:rowId xmlns:a16="http://schemas.microsoft.com/office/drawing/2014/main" xmlns="" val="2818615945"/>
                  </a:ext>
                </a:extLst>
              </a:tr>
              <a:tr h="388678">
                <a:tc>
                  <a:txBody>
                    <a:bodyPr/>
                    <a:lstStyle/>
                    <a:p>
                      <a:pPr marL="0" marR="0" algn="just">
                        <a:lnSpc>
                          <a:spcPct val="115000"/>
                        </a:lnSpc>
                        <a:spcAft>
                          <a:spcPts val="1000"/>
                        </a:spcAft>
                        <a:buNone/>
                      </a:pPr>
                      <a:r>
                        <a:rPr lang="en-US" sz="1500">
                          <a:effectLst/>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b"/>
                </a:tc>
                <a:tc>
                  <a:txBody>
                    <a:bodyPr/>
                    <a:lstStyle/>
                    <a:p>
                      <a:pPr marL="0" marR="0" algn="just">
                        <a:lnSpc>
                          <a:spcPct val="115000"/>
                        </a:lnSpc>
                        <a:spcAft>
                          <a:spcPts val="1000"/>
                        </a:spcAft>
                        <a:buNone/>
                      </a:pPr>
                      <a:r>
                        <a:rPr lang="en-US" sz="1500">
                          <a:effectLst/>
                        </a:rPr>
                        <a:t>SHPENZIME BUXHETORE TOTAL</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tc>
                  <a:txBody>
                    <a:bodyPr/>
                    <a:lstStyle/>
                    <a:p>
                      <a:pPr marL="0" marR="328930" algn="just">
                        <a:lnSpc>
                          <a:spcPct val="115000"/>
                        </a:lnSpc>
                        <a:spcAft>
                          <a:spcPts val="1000"/>
                        </a:spcAft>
                        <a:buNone/>
                      </a:pPr>
                      <a:r>
                        <a:rPr lang="sq-AL" sz="1500">
                          <a:effectLst/>
                        </a:rPr>
                        <a:t>46. </a:t>
                      </a:r>
                      <a:r>
                        <a:rPr lang="en-US" sz="1500">
                          <a:effectLst/>
                        </a:rPr>
                        <a:t>456.999</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tc>
                <a:tc>
                  <a:txBody>
                    <a:bodyPr/>
                    <a:lstStyle/>
                    <a:p>
                      <a:pPr marL="0" marR="0" algn="just">
                        <a:lnSpc>
                          <a:spcPct val="115000"/>
                        </a:lnSpc>
                        <a:spcAft>
                          <a:spcPts val="1000"/>
                        </a:spcAft>
                        <a:buNone/>
                      </a:pPr>
                      <a:r>
                        <a:rPr lang="en-US" sz="1500">
                          <a:effectLst/>
                        </a:rPr>
                        <a:t>100.00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extLst>
                  <a:ext uri="{0D108BD9-81ED-4DB2-BD59-A6C34878D82A}">
                    <a16:rowId xmlns:a16="http://schemas.microsoft.com/office/drawing/2014/main" xmlns="" val="1138905560"/>
                  </a:ext>
                </a:extLst>
              </a:tr>
              <a:tr h="512480">
                <a:tc>
                  <a:txBody>
                    <a:bodyPr/>
                    <a:lstStyle/>
                    <a:p>
                      <a:pPr marL="0" marR="0" algn="just">
                        <a:lnSpc>
                          <a:spcPct val="115000"/>
                        </a:lnSpc>
                        <a:spcAft>
                          <a:spcPts val="1000"/>
                        </a:spcAft>
                        <a:buNone/>
                      </a:pPr>
                      <a:r>
                        <a:rPr lang="en-US" sz="1500">
                          <a:effectLst/>
                        </a:rPr>
                        <a:t>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tc>
                  <a:txBody>
                    <a:bodyPr/>
                    <a:lstStyle/>
                    <a:p>
                      <a:pPr marL="0" marR="0" algn="just">
                        <a:lnSpc>
                          <a:spcPct val="115000"/>
                        </a:lnSpc>
                        <a:spcAft>
                          <a:spcPts val="1000"/>
                        </a:spcAft>
                        <a:buNone/>
                      </a:pPr>
                      <a:r>
                        <a:rPr lang="it-IT" sz="1500">
                          <a:effectLst/>
                        </a:rPr>
                        <a:t>PAGA, SHPËRBLIME DHE TË TJERA  SHPENZIME PERSONELI</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tc>
                  <a:txBody>
                    <a:bodyPr/>
                    <a:lstStyle/>
                    <a:p>
                      <a:pPr marL="0" marR="0" algn="just">
                        <a:lnSpc>
                          <a:spcPct val="115000"/>
                        </a:lnSpc>
                        <a:spcAft>
                          <a:spcPts val="1000"/>
                        </a:spcAft>
                        <a:buNone/>
                      </a:pPr>
                      <a:r>
                        <a:rPr lang="en-US" sz="1500">
                          <a:effectLst/>
                        </a:rPr>
                        <a:t>33,576,245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tc>
                <a:tc>
                  <a:txBody>
                    <a:bodyPr/>
                    <a:lstStyle/>
                    <a:p>
                      <a:pPr marL="0" marR="0" algn="just">
                        <a:lnSpc>
                          <a:spcPct val="115000"/>
                        </a:lnSpc>
                        <a:spcAft>
                          <a:spcPts val="1000"/>
                        </a:spcAft>
                        <a:buNone/>
                      </a:pPr>
                      <a:r>
                        <a:rPr lang="en-US" sz="1500">
                          <a:effectLst/>
                        </a:rPr>
                        <a:t>72.3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extLst>
                  <a:ext uri="{0D108BD9-81ED-4DB2-BD59-A6C34878D82A}">
                    <a16:rowId xmlns:a16="http://schemas.microsoft.com/office/drawing/2014/main" xmlns="" val="2020645610"/>
                  </a:ext>
                </a:extLst>
              </a:tr>
              <a:tr h="512480">
                <a:tc>
                  <a:txBody>
                    <a:bodyPr/>
                    <a:lstStyle/>
                    <a:p>
                      <a:pPr marL="0" marR="0" algn="just">
                        <a:lnSpc>
                          <a:spcPct val="115000"/>
                        </a:lnSpc>
                        <a:spcAft>
                          <a:spcPts val="1000"/>
                        </a:spcAft>
                        <a:buNone/>
                      </a:pPr>
                      <a:r>
                        <a:rPr lang="en-US" sz="1500">
                          <a:effectLst/>
                        </a:rPr>
                        <a:t>2</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tc>
                  <a:txBody>
                    <a:bodyPr/>
                    <a:lstStyle/>
                    <a:p>
                      <a:pPr marL="0" marR="0" algn="just">
                        <a:lnSpc>
                          <a:spcPct val="115000"/>
                        </a:lnSpc>
                        <a:spcAft>
                          <a:spcPts val="1000"/>
                        </a:spcAft>
                        <a:buNone/>
                      </a:pPr>
                      <a:r>
                        <a:rPr lang="it-IT" sz="1500">
                          <a:effectLst/>
                        </a:rPr>
                        <a:t>KONTRIBUTE PËR SIGURIME SHOQËRORE DHE SHËNDETËSORE</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tc>
                  <a:txBody>
                    <a:bodyPr/>
                    <a:lstStyle/>
                    <a:p>
                      <a:pPr marL="0" marR="0" algn="just">
                        <a:lnSpc>
                          <a:spcPct val="115000"/>
                        </a:lnSpc>
                        <a:spcAft>
                          <a:spcPts val="1000"/>
                        </a:spcAft>
                        <a:buNone/>
                      </a:pPr>
                      <a:r>
                        <a:rPr lang="en-US" sz="1500">
                          <a:effectLst/>
                        </a:rPr>
                        <a:t>5,635,754</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tc>
                <a:tc>
                  <a:txBody>
                    <a:bodyPr/>
                    <a:lstStyle/>
                    <a:p>
                      <a:pPr marL="0" marR="0" algn="just">
                        <a:lnSpc>
                          <a:spcPct val="115000"/>
                        </a:lnSpc>
                        <a:spcAft>
                          <a:spcPts val="1000"/>
                        </a:spcAft>
                        <a:buNone/>
                      </a:pPr>
                      <a:r>
                        <a:rPr lang="en-US" sz="1500">
                          <a:effectLst/>
                        </a:rPr>
                        <a:t>12.2</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extLst>
                  <a:ext uri="{0D108BD9-81ED-4DB2-BD59-A6C34878D82A}">
                    <a16:rowId xmlns:a16="http://schemas.microsoft.com/office/drawing/2014/main" xmlns="" val="1861871729"/>
                  </a:ext>
                </a:extLst>
              </a:tr>
              <a:tr h="403074">
                <a:tc>
                  <a:txBody>
                    <a:bodyPr/>
                    <a:lstStyle/>
                    <a:p>
                      <a:pPr marL="0" marR="0" algn="just">
                        <a:lnSpc>
                          <a:spcPct val="115000"/>
                        </a:lnSpc>
                        <a:spcAft>
                          <a:spcPts val="1000"/>
                        </a:spcAft>
                        <a:buNone/>
                      </a:pPr>
                      <a:r>
                        <a:rPr lang="en-US" sz="1500">
                          <a:effectLst/>
                        </a:rPr>
                        <a:t>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tc>
                  <a:txBody>
                    <a:bodyPr/>
                    <a:lstStyle/>
                    <a:p>
                      <a:pPr marL="0" marR="0" algn="just">
                        <a:lnSpc>
                          <a:spcPct val="115000"/>
                        </a:lnSpc>
                        <a:spcAft>
                          <a:spcPts val="1000"/>
                        </a:spcAft>
                        <a:buNone/>
                      </a:pPr>
                      <a:r>
                        <a:rPr lang="en-US" sz="1500">
                          <a:effectLst/>
                        </a:rPr>
                        <a:t>MALLRA DHE SHËRBIME TË TJERA</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tc>
                  <a:txBody>
                    <a:bodyPr/>
                    <a:lstStyle/>
                    <a:p>
                      <a:pPr marL="0" marR="0" algn="just">
                        <a:lnSpc>
                          <a:spcPct val="115000"/>
                        </a:lnSpc>
                        <a:spcAft>
                          <a:spcPts val="1000"/>
                        </a:spcAft>
                        <a:buNone/>
                      </a:pPr>
                      <a:r>
                        <a:rPr lang="en-US" sz="1500">
                          <a:effectLst/>
                        </a:rPr>
                        <a:t>5,935,000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tc>
                <a:tc>
                  <a:txBody>
                    <a:bodyPr/>
                    <a:lstStyle/>
                    <a:p>
                      <a:pPr marL="0" marR="0" algn="just">
                        <a:lnSpc>
                          <a:spcPct val="115000"/>
                        </a:lnSpc>
                        <a:spcAft>
                          <a:spcPts val="1000"/>
                        </a:spcAft>
                        <a:buNone/>
                      </a:pPr>
                      <a:r>
                        <a:rPr lang="en-US" sz="1500">
                          <a:effectLst/>
                        </a:rPr>
                        <a:t>12.8</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extLst>
                  <a:ext uri="{0D108BD9-81ED-4DB2-BD59-A6C34878D82A}">
                    <a16:rowId xmlns:a16="http://schemas.microsoft.com/office/drawing/2014/main" xmlns="" val="2421022478"/>
                  </a:ext>
                </a:extLst>
              </a:tr>
              <a:tr h="512480">
                <a:tc>
                  <a:txBody>
                    <a:bodyPr/>
                    <a:lstStyle/>
                    <a:p>
                      <a:pPr marL="0" marR="0" algn="just">
                        <a:lnSpc>
                          <a:spcPct val="115000"/>
                        </a:lnSpc>
                        <a:spcAft>
                          <a:spcPts val="1000"/>
                        </a:spcAft>
                        <a:buNone/>
                      </a:pPr>
                      <a:r>
                        <a:rPr lang="en-US" sz="1500">
                          <a:effectLst/>
                        </a:rPr>
                        <a:t>4</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tc>
                  <a:txBody>
                    <a:bodyPr/>
                    <a:lstStyle/>
                    <a:p>
                      <a:pPr marL="0" marR="0" algn="just">
                        <a:lnSpc>
                          <a:spcPct val="115000"/>
                        </a:lnSpc>
                        <a:spcAft>
                          <a:spcPts val="1000"/>
                        </a:spcAft>
                        <a:buNone/>
                      </a:pPr>
                      <a:r>
                        <a:rPr lang="it-IT" sz="1500">
                          <a:effectLst/>
                        </a:rPr>
                        <a:t>TRANSFERTA PËR BUXHETE FAMILJARE E INDIVIDË</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tc>
                  <a:txBody>
                    <a:bodyPr/>
                    <a:lstStyle/>
                    <a:p>
                      <a:pPr marL="0" marR="328930" algn="just">
                        <a:lnSpc>
                          <a:spcPct val="115000"/>
                        </a:lnSpc>
                        <a:spcAft>
                          <a:spcPts val="1000"/>
                        </a:spcAft>
                        <a:buNone/>
                      </a:pPr>
                      <a:r>
                        <a:rPr lang="sq-AL" sz="1500">
                          <a:effectLst/>
                        </a:rPr>
                        <a:t>130.000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tc>
                <a:tc>
                  <a:txBody>
                    <a:bodyPr/>
                    <a:lstStyle/>
                    <a:p>
                      <a:pPr marL="0" marR="0" algn="just">
                        <a:lnSpc>
                          <a:spcPct val="115000"/>
                        </a:lnSpc>
                        <a:spcAft>
                          <a:spcPts val="1000"/>
                        </a:spcAft>
                        <a:buNone/>
                      </a:pPr>
                      <a:r>
                        <a:rPr lang="en-US" sz="1500">
                          <a:effectLst/>
                        </a:rPr>
                        <a:t>0.4</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extLst>
                  <a:ext uri="{0D108BD9-81ED-4DB2-BD59-A6C34878D82A}">
                    <a16:rowId xmlns:a16="http://schemas.microsoft.com/office/drawing/2014/main" xmlns="" val="1642937782"/>
                  </a:ext>
                </a:extLst>
              </a:tr>
              <a:tr h="301346">
                <a:tc>
                  <a:txBody>
                    <a:bodyPr/>
                    <a:lstStyle/>
                    <a:p>
                      <a:pPr marL="0" marR="0" algn="just">
                        <a:lnSpc>
                          <a:spcPct val="115000"/>
                        </a:lnSpc>
                        <a:spcAft>
                          <a:spcPts val="1000"/>
                        </a:spcAft>
                        <a:buNone/>
                      </a:pPr>
                      <a:r>
                        <a:rPr lang="it-IT" sz="1500">
                          <a:effectLst/>
                        </a:rPr>
                        <a:t>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tc>
                  <a:txBody>
                    <a:bodyPr/>
                    <a:lstStyle/>
                    <a:p>
                      <a:pPr marL="0" marR="0" algn="just">
                        <a:lnSpc>
                          <a:spcPct val="115000"/>
                        </a:lnSpc>
                        <a:buNone/>
                      </a:pPr>
                      <a:r>
                        <a:rPr lang="sq-AL" sz="1500">
                          <a:effectLst/>
                        </a:rPr>
                        <a:t>INVESTIME</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648" marR="103648" marT="0" marB="0"/>
                </a:tc>
                <a:tc>
                  <a:txBody>
                    <a:bodyPr/>
                    <a:lstStyle/>
                    <a:p>
                      <a:pPr marL="0" marR="328930" algn="just">
                        <a:lnSpc>
                          <a:spcPct val="115000"/>
                        </a:lnSpc>
                        <a:spcAft>
                          <a:spcPts val="1000"/>
                        </a:spcAft>
                        <a:buNone/>
                      </a:pPr>
                      <a:r>
                        <a:rPr lang="sq-AL" sz="1500">
                          <a:effectLst/>
                        </a:rPr>
                        <a:t>1.000.000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tc>
                <a:tc>
                  <a:txBody>
                    <a:bodyPr/>
                    <a:lstStyle/>
                    <a:p>
                      <a:pPr marL="0" marR="0" algn="just">
                        <a:lnSpc>
                          <a:spcPct val="115000"/>
                        </a:lnSpc>
                        <a:spcAft>
                          <a:spcPts val="1000"/>
                        </a:spcAft>
                        <a:buNone/>
                      </a:pPr>
                      <a:r>
                        <a:rPr lang="en-US" sz="1500" dirty="0">
                          <a:effectLst/>
                        </a:rPr>
                        <a:t>2.3</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3648" marR="103648" marT="0" marB="0" anchor="ctr"/>
                </a:tc>
                <a:extLst>
                  <a:ext uri="{0D108BD9-81ED-4DB2-BD59-A6C34878D82A}">
                    <a16:rowId xmlns:a16="http://schemas.microsoft.com/office/drawing/2014/main" xmlns="" val="2356854734"/>
                  </a:ext>
                </a:extLst>
              </a:tr>
            </a:tbl>
          </a:graphicData>
        </a:graphic>
      </p:graphicFrame>
      <p:sp>
        <p:nvSpPr>
          <p:cNvPr id="6" name="Slide Number Placeholder 3"/>
          <p:cNvSpPr>
            <a:spLocks noGrp="1"/>
          </p:cNvSpPr>
          <p:nvPr>
            <p:ph type="sldNum" sz="quarter" idx="12"/>
          </p:nvPr>
        </p:nvSpPr>
        <p:spPr>
          <a:xfrm>
            <a:off x="7543800" y="304800"/>
            <a:ext cx="1036694" cy="767687"/>
          </a:xfrm>
        </p:spPr>
        <p:txBody>
          <a:bodyPr/>
          <a:lstStyle/>
          <a:p>
            <a:fld id="{B6F15528-21DE-4FAA-801E-634DDDAF4B2B}" type="slidenum">
              <a:rPr lang="en-US" sz="2400" b="1" smtClean="0">
                <a:solidFill>
                  <a:schemeClr val="tx1"/>
                </a:solidFill>
              </a:rPr>
              <a:t>115</a:t>
            </a:fld>
            <a:endParaRPr lang="en-US" sz="2400" b="1" dirty="0">
              <a:solidFill>
                <a:schemeClr val="tx1"/>
              </a:solidFill>
            </a:endParaRPr>
          </a:p>
        </p:txBody>
      </p:sp>
    </p:spTree>
    <p:extLst>
      <p:ext uri="{BB962C8B-B14F-4D97-AF65-F5344CB8AC3E}">
        <p14:creationId xmlns:p14="http://schemas.microsoft.com/office/powerpoint/2010/main" val="38359340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860425"/>
          </a:xfrm>
        </p:spPr>
        <p:txBody>
          <a:bodyPr/>
          <a:lstStyle/>
          <a:p>
            <a:pPr algn="ctr"/>
            <a:r>
              <a:rPr lang="en-US" sz="2400" dirty="0">
                <a:solidFill>
                  <a:srgbClr val="EBEBEB"/>
                </a:solidFill>
                <a:latin typeface="Times New Roman" pitchFamily="18" charset="0"/>
                <a:cs typeface="Times New Roman" pitchFamily="18" charset="0"/>
              </a:rPr>
              <a:t>SEKTORI FINANCË DHE SHËRBIME MBËSHTETËSE</a:t>
            </a:r>
            <a:endParaRPr lang="en-US" sz="2400"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7764A723-CA6B-6622-1441-0B25E158FF6F}"/>
              </a:ext>
            </a:extLst>
          </p:cNvPr>
          <p:cNvSpPr txBox="1"/>
          <p:nvPr/>
        </p:nvSpPr>
        <p:spPr>
          <a:xfrm>
            <a:off x="723900" y="3276600"/>
            <a:ext cx="7696200" cy="2092881"/>
          </a:xfrm>
          <a:prstGeom prst="rect">
            <a:avLst/>
          </a:prstGeom>
          <a:noFill/>
        </p:spPr>
        <p:txBody>
          <a:bodyPr wrap="square">
            <a:spAutoFit/>
          </a:bodyPr>
          <a:lstStyle/>
          <a:p>
            <a:pPr algn="just"/>
            <a:r>
              <a:rPr lang="sq-AL" sz="1600" dirty="0">
                <a:latin typeface="Times New Roman" panose="02020603050405020304" pitchFamily="18" charset="0"/>
                <a:cs typeface="Times New Roman" panose="02020603050405020304" pitchFamily="18" charset="0"/>
              </a:rPr>
              <a:t>Në buxhetin e vitit 2025, në total ku përfshihet Prefektura  dhe Gjendja Civile, gjithsej  janë 46,457 mijë lekë, ku  peshën më të madhe e zënë shpenzimet për paga të personelit në masën 33,576 mijë lekë ose 72,3 % të totalit, kontributet për sigurimet shoqërore e shëndetësore  5,636 mijë lekë ose 12,2 % të totalit, shpenzimet për mallra e shërbime 5,935 mijë lekë ose 12,8% të totalit, investime 1.000 mijë lekë ose 2.2% të totalit dhe transferta për buxhete familjare  e individ 130 mijë lekë ose 0.4% të totalit. </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Detyrë kryesore e punës së sektorit financës dhe shërbimeve mbështetëse është  menaxhimi sa më racional i këtyre fondeve</a:t>
            </a:r>
            <a:r>
              <a:rPr lang="sq-AL" dirty="0"/>
              <a:t>. </a:t>
            </a:r>
            <a:endParaRPr lang="en-US" dirty="0"/>
          </a:p>
        </p:txBody>
      </p:sp>
      <p:sp>
        <p:nvSpPr>
          <p:cNvPr id="6" name="Slide Number Placeholder 3"/>
          <p:cNvSpPr>
            <a:spLocks noGrp="1"/>
          </p:cNvSpPr>
          <p:nvPr>
            <p:ph type="sldNum" sz="quarter" idx="12"/>
          </p:nvPr>
        </p:nvSpPr>
        <p:spPr>
          <a:xfrm>
            <a:off x="7543800" y="304800"/>
            <a:ext cx="1036694" cy="767687"/>
          </a:xfrm>
        </p:spPr>
        <p:txBody>
          <a:bodyPr/>
          <a:lstStyle/>
          <a:p>
            <a:fld id="{B6F15528-21DE-4FAA-801E-634DDDAF4B2B}" type="slidenum">
              <a:rPr lang="en-US" sz="2400" b="1" smtClean="0">
                <a:solidFill>
                  <a:schemeClr val="tx1"/>
                </a:solidFill>
              </a:rPr>
              <a:t>116</a:t>
            </a:fld>
            <a:endParaRPr lang="en-US" sz="2400" b="1" dirty="0">
              <a:solidFill>
                <a:schemeClr val="tx1"/>
              </a:solidFill>
            </a:endParaRPr>
          </a:p>
        </p:txBody>
      </p:sp>
    </p:spTree>
    <p:extLst>
      <p:ext uri="{BB962C8B-B14F-4D97-AF65-F5344CB8AC3E}">
        <p14:creationId xmlns:p14="http://schemas.microsoft.com/office/powerpoint/2010/main" val="274466380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860425"/>
          </a:xfrm>
        </p:spPr>
        <p:txBody>
          <a:bodyPr/>
          <a:lstStyle/>
          <a:p>
            <a:pPr algn="ctr"/>
            <a:r>
              <a:rPr lang="en-US" sz="2400" dirty="0">
                <a:solidFill>
                  <a:srgbClr val="EBEBEB"/>
                </a:solidFill>
                <a:latin typeface="Times New Roman" pitchFamily="18" charset="0"/>
                <a:cs typeface="Times New Roman" pitchFamily="18" charset="0"/>
              </a:rPr>
              <a:t>SEKTORI FINANCË DHE SHËRBIME MBËSHTETËSE</a:t>
            </a:r>
            <a:endParaRPr lang="en-US" sz="24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733B221B-FEEF-9020-F060-59945541BFD6}"/>
              </a:ext>
            </a:extLst>
          </p:cNvPr>
          <p:cNvSpPr txBox="1"/>
          <p:nvPr/>
        </p:nvSpPr>
        <p:spPr>
          <a:xfrm>
            <a:off x="685800" y="2367583"/>
            <a:ext cx="7543800" cy="641971"/>
          </a:xfrm>
          <a:prstGeom prst="rect">
            <a:avLst/>
          </a:prstGeom>
          <a:noFill/>
        </p:spPr>
        <p:txBody>
          <a:bodyPr wrap="square">
            <a:spAutoFit/>
          </a:bodyPr>
          <a:lstStyle/>
          <a:p>
            <a:pPr marL="114300" marR="328930" algn="just">
              <a:lnSpc>
                <a:spcPct val="115000"/>
              </a:lnSpc>
            </a:pPr>
            <a:r>
              <a:rPr lang="sq-AL" sz="1600" b="1" dirty="0">
                <a:latin typeface="Times New Roman" panose="02020603050405020304" pitchFamily="18" charset="0"/>
                <a:cs typeface="Times New Roman" panose="02020603050405020304" pitchFamily="18" charset="0"/>
              </a:rPr>
              <a:t>Në </a:t>
            </a:r>
            <a:r>
              <a:rPr lang="it-IT" sz="1600" b="1" dirty="0">
                <a:latin typeface="Times New Roman" panose="02020603050405020304" pitchFamily="18" charset="0"/>
                <a:cs typeface="Times New Roman" panose="02020603050405020304" pitchFamily="18" charset="0"/>
              </a:rPr>
              <a:t>m</a:t>
            </a:r>
            <a:r>
              <a:rPr lang="sq-AL" sz="1600" b="1" dirty="0">
                <a:latin typeface="Times New Roman" panose="02020603050405020304" pitchFamily="18" charset="0"/>
                <a:cs typeface="Times New Roman" panose="02020603050405020304" pitchFamily="18" charset="0"/>
              </a:rPr>
              <a:t>ë</a:t>
            </a:r>
            <a:r>
              <a:rPr lang="it-IT" sz="1600" b="1" dirty="0">
                <a:latin typeface="Times New Roman" panose="02020603050405020304" pitchFamily="18" charset="0"/>
                <a:cs typeface="Times New Roman" panose="02020603050405020304" pitchFamily="18" charset="0"/>
              </a:rPr>
              <a:t>nyr</a:t>
            </a:r>
            <a:r>
              <a:rPr lang="sq-AL" sz="1600" b="1" dirty="0">
                <a:latin typeface="Times New Roman" panose="02020603050405020304" pitchFamily="18" charset="0"/>
                <a:cs typeface="Times New Roman" panose="02020603050405020304" pitchFamily="18" charset="0"/>
              </a:rPr>
              <a:t>ë</a:t>
            </a:r>
            <a:r>
              <a:rPr lang="it-IT" sz="1600" b="1" dirty="0">
                <a:latin typeface="Times New Roman" panose="02020603050405020304" pitchFamily="18" charset="0"/>
                <a:cs typeface="Times New Roman" panose="02020603050405020304" pitchFamily="18" charset="0"/>
              </a:rPr>
              <a:t> analitike realizimi i fondeve buxhetore është </a:t>
            </a:r>
            <a:r>
              <a:rPr lang="sq-AL" sz="1600" b="1" dirty="0">
                <a:latin typeface="Times New Roman" panose="02020603050405020304" pitchFamily="18" charset="0"/>
                <a:cs typeface="Times New Roman" panose="02020603050405020304" pitchFamily="18" charset="0"/>
              </a:rPr>
              <a:t>si më poshtë:  </a:t>
            </a:r>
            <a:endParaRPr lang="en-US" sz="1600" b="1" dirty="0">
              <a:latin typeface="Times New Roman" panose="02020603050405020304" pitchFamily="18" charset="0"/>
              <a:cs typeface="Times New Roman" panose="02020603050405020304" pitchFamily="18" charset="0"/>
            </a:endParaRPr>
          </a:p>
          <a:p>
            <a:pPr marL="114300" marR="328930" algn="just">
              <a:lnSpc>
                <a:spcPct val="115000"/>
              </a:lnSpc>
              <a:spcBef>
                <a:spcPts val="0"/>
              </a:spcBef>
              <a:spcAft>
                <a:spcPts val="0"/>
              </a:spcAft>
            </a:pP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9A1A74A0-BD9A-A979-B99E-CBE84A7EB47C}"/>
              </a:ext>
            </a:extLst>
          </p:cNvPr>
          <p:cNvGraphicFramePr>
            <a:graphicFrameLocks noGrp="1"/>
          </p:cNvGraphicFramePr>
          <p:nvPr>
            <p:extLst>
              <p:ext uri="{D42A27DB-BD31-4B8C-83A1-F6EECF244321}">
                <p14:modId xmlns:p14="http://schemas.microsoft.com/office/powerpoint/2010/main" val="4240991184"/>
              </p:ext>
            </p:extLst>
          </p:nvPr>
        </p:nvGraphicFramePr>
        <p:xfrm>
          <a:off x="504580" y="2929311"/>
          <a:ext cx="8134840" cy="3705392"/>
        </p:xfrm>
        <a:graphic>
          <a:graphicData uri="http://schemas.openxmlformats.org/drawingml/2006/table">
            <a:tbl>
              <a:tblPr firstRow="1" firstCol="1" bandRow="1">
                <a:tableStyleId>{5C22544A-7EE6-4342-B048-85BDC9FD1C3A}</a:tableStyleId>
              </a:tblPr>
              <a:tblGrid>
                <a:gridCol w="560307">
                  <a:extLst>
                    <a:ext uri="{9D8B030D-6E8A-4147-A177-3AD203B41FA5}">
                      <a16:colId xmlns:a16="http://schemas.microsoft.com/office/drawing/2014/main" xmlns="" val="3981285517"/>
                    </a:ext>
                  </a:extLst>
                </a:gridCol>
                <a:gridCol w="2461204">
                  <a:extLst>
                    <a:ext uri="{9D8B030D-6E8A-4147-A177-3AD203B41FA5}">
                      <a16:colId xmlns:a16="http://schemas.microsoft.com/office/drawing/2014/main" xmlns="" val="1286282469"/>
                    </a:ext>
                  </a:extLst>
                </a:gridCol>
                <a:gridCol w="1568862">
                  <a:extLst>
                    <a:ext uri="{9D8B030D-6E8A-4147-A177-3AD203B41FA5}">
                      <a16:colId xmlns:a16="http://schemas.microsoft.com/office/drawing/2014/main" xmlns="" val="2310181218"/>
                    </a:ext>
                  </a:extLst>
                </a:gridCol>
                <a:gridCol w="1419447">
                  <a:extLst>
                    <a:ext uri="{9D8B030D-6E8A-4147-A177-3AD203B41FA5}">
                      <a16:colId xmlns:a16="http://schemas.microsoft.com/office/drawing/2014/main" xmlns="" val="2204838777"/>
                    </a:ext>
                  </a:extLst>
                </a:gridCol>
                <a:gridCol w="1120616">
                  <a:extLst>
                    <a:ext uri="{9D8B030D-6E8A-4147-A177-3AD203B41FA5}">
                      <a16:colId xmlns:a16="http://schemas.microsoft.com/office/drawing/2014/main" xmlns="" val="2049840861"/>
                    </a:ext>
                  </a:extLst>
                </a:gridCol>
                <a:gridCol w="1004404">
                  <a:extLst>
                    <a:ext uri="{9D8B030D-6E8A-4147-A177-3AD203B41FA5}">
                      <a16:colId xmlns:a16="http://schemas.microsoft.com/office/drawing/2014/main" xmlns="" val="937803104"/>
                    </a:ext>
                  </a:extLst>
                </a:gridCol>
              </a:tblGrid>
              <a:tr h="609512">
                <a:tc>
                  <a:txBody>
                    <a:bodyPr/>
                    <a:lstStyle/>
                    <a:p>
                      <a:pPr marL="0" marR="0" algn="ctr">
                        <a:lnSpc>
                          <a:spcPct val="115000"/>
                        </a:lnSpc>
                        <a:spcAft>
                          <a:spcPts val="1000"/>
                        </a:spcAft>
                        <a:buNone/>
                      </a:pPr>
                      <a:r>
                        <a:rPr lang="en-US" sz="1300">
                          <a:effectLst/>
                        </a:rPr>
                        <a:t>Nr</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0">
                        <a:lnSpc>
                          <a:spcPct val="115000"/>
                        </a:lnSpc>
                        <a:spcAft>
                          <a:spcPts val="1000"/>
                        </a:spcAft>
                        <a:buNone/>
                      </a:pPr>
                      <a:r>
                        <a:rPr lang="en-US" sz="1300">
                          <a:effectLst/>
                        </a:rPr>
                        <a:t>Emertimi</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0">
                        <a:lnSpc>
                          <a:spcPct val="115000"/>
                        </a:lnSpc>
                        <a:spcAft>
                          <a:spcPts val="1000"/>
                        </a:spcAft>
                        <a:buNone/>
                      </a:pPr>
                      <a:r>
                        <a:rPr lang="en-US" sz="1300">
                          <a:effectLst/>
                        </a:rPr>
                        <a:t>Planifikuar</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0" algn="just">
                        <a:lnSpc>
                          <a:spcPct val="115000"/>
                        </a:lnSpc>
                        <a:spcAft>
                          <a:spcPts val="1000"/>
                        </a:spcAft>
                        <a:buNone/>
                      </a:pPr>
                      <a:r>
                        <a:rPr lang="en-US" sz="1300">
                          <a:effectLst/>
                        </a:rPr>
                        <a:t>Realizim  </a:t>
                      </a:r>
                      <a:endParaRPr lang="en-US" sz="1400">
                        <a:effectLst/>
                      </a:endParaRPr>
                    </a:p>
                    <a:p>
                      <a:pPr marL="0" marR="0" algn="just">
                        <a:lnSpc>
                          <a:spcPct val="115000"/>
                        </a:lnSpc>
                        <a:spcAft>
                          <a:spcPts val="1000"/>
                        </a:spcAft>
                        <a:buNone/>
                      </a:pPr>
                      <a:r>
                        <a:rPr lang="en-US" sz="1300">
                          <a:effectLst/>
                        </a:rPr>
                        <a:t>total</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0">
                        <a:lnSpc>
                          <a:spcPct val="115000"/>
                        </a:lnSpc>
                        <a:spcAft>
                          <a:spcPts val="1000"/>
                        </a:spcAft>
                        <a:buNone/>
                      </a:pPr>
                      <a:r>
                        <a:rPr lang="en-US" sz="1300">
                          <a:effectLst/>
                        </a:rPr>
                        <a:t>Diferenca</a:t>
                      </a:r>
                      <a:endParaRPr lang="en-US" sz="1400">
                        <a:effectLst/>
                      </a:endParaRPr>
                    </a:p>
                    <a:p>
                      <a:pPr marL="0" marR="0">
                        <a:lnSpc>
                          <a:spcPct val="115000"/>
                        </a:lnSpc>
                        <a:spcAft>
                          <a:spcPts val="1000"/>
                        </a:spcAft>
                        <a:buNone/>
                      </a:pPr>
                      <a:r>
                        <a:rPr lang="en-US" sz="1300">
                          <a:effectLst/>
                        </a:rPr>
                        <a:t> leke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0">
                        <a:lnSpc>
                          <a:spcPct val="115000"/>
                        </a:lnSpc>
                        <a:spcAft>
                          <a:spcPts val="1000"/>
                        </a:spcAft>
                        <a:buNone/>
                      </a:pPr>
                      <a:r>
                        <a:rPr lang="en-US" sz="1300">
                          <a:effectLst/>
                        </a:rPr>
                        <a:t>Ne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extLst>
                  <a:ext uri="{0D108BD9-81ED-4DB2-BD59-A6C34878D82A}">
                    <a16:rowId xmlns:a16="http://schemas.microsoft.com/office/drawing/2014/main" xmlns="" val="369714623"/>
                  </a:ext>
                </a:extLst>
              </a:tr>
              <a:tr h="443492">
                <a:tc>
                  <a:txBody>
                    <a:bodyPr/>
                    <a:lstStyle/>
                    <a:p>
                      <a:pPr marL="0" marR="0">
                        <a:lnSpc>
                          <a:spcPct val="115000"/>
                        </a:lnSpc>
                        <a:spcAft>
                          <a:spcPts val="1000"/>
                        </a:spcAft>
                        <a:buNone/>
                      </a:pPr>
                      <a:r>
                        <a:rPr lang="en-US" sz="1300">
                          <a:effectLst/>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b"/>
                </a:tc>
                <a:tc>
                  <a:txBody>
                    <a:bodyPr/>
                    <a:lstStyle/>
                    <a:p>
                      <a:pPr marL="0" marR="0" algn="just">
                        <a:lnSpc>
                          <a:spcPct val="115000"/>
                        </a:lnSpc>
                        <a:spcAft>
                          <a:spcPts val="1000"/>
                        </a:spcAft>
                        <a:buNone/>
                      </a:pPr>
                      <a:r>
                        <a:rPr lang="en-US" sz="1300">
                          <a:effectLst/>
                        </a:rPr>
                        <a:t>SHPENZIME BUXHETORE TOTAL</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328930" algn="just">
                        <a:lnSpc>
                          <a:spcPct val="115000"/>
                        </a:lnSpc>
                        <a:spcAft>
                          <a:spcPts val="1000"/>
                        </a:spcAft>
                        <a:buNone/>
                      </a:pPr>
                      <a:r>
                        <a:rPr lang="sq-AL" sz="1300">
                          <a:effectLst/>
                        </a:rPr>
                        <a:t>46, </a:t>
                      </a:r>
                      <a:r>
                        <a:rPr lang="en-US" sz="1300">
                          <a:effectLst/>
                        </a:rPr>
                        <a:t>456,999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tc>
                  <a:txBody>
                    <a:bodyPr/>
                    <a:lstStyle/>
                    <a:p>
                      <a:pPr marL="0" marR="328930">
                        <a:lnSpc>
                          <a:spcPct val="115000"/>
                        </a:lnSpc>
                        <a:spcAft>
                          <a:spcPts val="1000"/>
                        </a:spcAft>
                        <a:buNone/>
                      </a:pPr>
                      <a:r>
                        <a:rPr lang="sq-AL" sz="1300">
                          <a:effectLst/>
                        </a:rPr>
                        <a:t>45,481,400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tc>
                  <a:txBody>
                    <a:bodyPr/>
                    <a:lstStyle/>
                    <a:p>
                      <a:pPr marL="0" marR="0">
                        <a:lnSpc>
                          <a:spcPct val="115000"/>
                        </a:lnSpc>
                        <a:spcAft>
                          <a:spcPts val="1000"/>
                        </a:spcAft>
                        <a:buNone/>
                      </a:pPr>
                      <a:r>
                        <a:rPr lang="en-US" sz="1300">
                          <a:effectLst/>
                        </a:rPr>
                        <a:t>975,599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328930">
                        <a:lnSpc>
                          <a:spcPct val="115000"/>
                        </a:lnSpc>
                        <a:spcAft>
                          <a:spcPts val="1000"/>
                        </a:spcAft>
                        <a:buNone/>
                      </a:pPr>
                      <a:r>
                        <a:rPr lang="sq-AL" sz="1300">
                          <a:effectLst/>
                        </a:rPr>
                        <a:t>97.9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extLst>
                  <a:ext uri="{0D108BD9-81ED-4DB2-BD59-A6C34878D82A}">
                    <a16:rowId xmlns:a16="http://schemas.microsoft.com/office/drawing/2014/main" xmlns="" val="553509300"/>
                  </a:ext>
                </a:extLst>
              </a:tr>
              <a:tr h="672713">
                <a:tc>
                  <a:txBody>
                    <a:bodyPr/>
                    <a:lstStyle/>
                    <a:p>
                      <a:pPr marL="0" marR="0">
                        <a:lnSpc>
                          <a:spcPct val="115000"/>
                        </a:lnSpc>
                        <a:spcAft>
                          <a:spcPts val="1000"/>
                        </a:spcAft>
                        <a:buNone/>
                      </a:pPr>
                      <a:r>
                        <a:rPr lang="en-US" sz="1300">
                          <a:effectLst/>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0">
                        <a:lnSpc>
                          <a:spcPct val="115000"/>
                        </a:lnSpc>
                        <a:spcAft>
                          <a:spcPts val="1000"/>
                        </a:spcAft>
                        <a:buNone/>
                      </a:pPr>
                      <a:r>
                        <a:rPr lang="it-IT" sz="1300">
                          <a:effectLst/>
                        </a:rPr>
                        <a:t>PAGA, SHPËRBLIME DHE TË TJERA  SHPENZIME PERSONELI</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0">
                        <a:lnSpc>
                          <a:spcPct val="115000"/>
                        </a:lnSpc>
                        <a:spcAft>
                          <a:spcPts val="1000"/>
                        </a:spcAft>
                        <a:buNone/>
                      </a:pPr>
                      <a:r>
                        <a:rPr lang="en-US" sz="1300">
                          <a:effectLst/>
                        </a:rPr>
                        <a:t>33,576,245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tc>
                  <a:txBody>
                    <a:bodyPr/>
                    <a:lstStyle/>
                    <a:p>
                      <a:pPr marL="0" marR="328930">
                        <a:lnSpc>
                          <a:spcPct val="115000"/>
                        </a:lnSpc>
                        <a:spcAft>
                          <a:spcPts val="1000"/>
                        </a:spcAft>
                        <a:buNone/>
                      </a:pPr>
                      <a:r>
                        <a:rPr lang="sq-AL" sz="1300">
                          <a:effectLst/>
                        </a:rPr>
                        <a:t>33,631,702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tc>
                  <a:txBody>
                    <a:bodyPr/>
                    <a:lstStyle/>
                    <a:p>
                      <a:pPr marL="0" marR="0">
                        <a:lnSpc>
                          <a:spcPct val="115000"/>
                        </a:lnSpc>
                        <a:spcAft>
                          <a:spcPts val="1000"/>
                        </a:spcAft>
                        <a:buNone/>
                      </a:pPr>
                      <a:r>
                        <a:rPr lang="en-US" sz="1300">
                          <a:effectLst/>
                        </a:rPr>
                        <a:t>124,543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328930">
                        <a:lnSpc>
                          <a:spcPct val="115000"/>
                        </a:lnSpc>
                        <a:spcAft>
                          <a:spcPts val="1000"/>
                        </a:spcAft>
                        <a:buNone/>
                      </a:pPr>
                      <a:r>
                        <a:rPr lang="sq-AL" sz="1300">
                          <a:effectLst/>
                        </a:rPr>
                        <a:t>99.6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extLst>
                  <a:ext uri="{0D108BD9-81ED-4DB2-BD59-A6C34878D82A}">
                    <a16:rowId xmlns:a16="http://schemas.microsoft.com/office/drawing/2014/main" xmlns="" val="3017442516"/>
                  </a:ext>
                </a:extLst>
              </a:tr>
              <a:tr h="672713">
                <a:tc>
                  <a:txBody>
                    <a:bodyPr/>
                    <a:lstStyle/>
                    <a:p>
                      <a:pPr marL="0" marR="0">
                        <a:lnSpc>
                          <a:spcPct val="115000"/>
                        </a:lnSpc>
                        <a:spcAft>
                          <a:spcPts val="1000"/>
                        </a:spcAft>
                        <a:buNone/>
                      </a:pPr>
                      <a:r>
                        <a:rPr lang="en-US" sz="1300">
                          <a:effectLst/>
                        </a:rPr>
                        <a:t>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0">
                        <a:lnSpc>
                          <a:spcPct val="115000"/>
                        </a:lnSpc>
                        <a:spcAft>
                          <a:spcPts val="1000"/>
                        </a:spcAft>
                        <a:buNone/>
                      </a:pPr>
                      <a:r>
                        <a:rPr lang="it-IT" sz="1300">
                          <a:effectLst/>
                        </a:rPr>
                        <a:t>KONTRIBUTE PËR SIGURIME SHOQËRORE DHE SHËNDETËSORE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0">
                        <a:lnSpc>
                          <a:spcPct val="115000"/>
                        </a:lnSpc>
                        <a:spcAft>
                          <a:spcPts val="1000"/>
                        </a:spcAft>
                        <a:buNone/>
                      </a:pPr>
                      <a:r>
                        <a:rPr lang="en-US" sz="1300">
                          <a:effectLst/>
                        </a:rPr>
                        <a:t>5,635,754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tc>
                  <a:txBody>
                    <a:bodyPr/>
                    <a:lstStyle/>
                    <a:p>
                      <a:pPr marL="0" marR="328930">
                        <a:lnSpc>
                          <a:spcPct val="115000"/>
                        </a:lnSpc>
                        <a:spcAft>
                          <a:spcPts val="1000"/>
                        </a:spcAft>
                        <a:buNone/>
                      </a:pPr>
                      <a:r>
                        <a:rPr lang="sq-AL" sz="1300">
                          <a:effectLst/>
                        </a:rPr>
                        <a:t>5,565,076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tc>
                  <a:txBody>
                    <a:bodyPr/>
                    <a:lstStyle/>
                    <a:p>
                      <a:pPr marL="0" marR="0">
                        <a:lnSpc>
                          <a:spcPct val="115000"/>
                        </a:lnSpc>
                        <a:spcAft>
                          <a:spcPts val="1000"/>
                        </a:spcAft>
                        <a:buNone/>
                      </a:pPr>
                      <a:r>
                        <a:rPr lang="en-US" sz="1300">
                          <a:effectLst/>
                        </a:rPr>
                        <a:t>70,678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328930">
                        <a:lnSpc>
                          <a:spcPct val="115000"/>
                        </a:lnSpc>
                        <a:spcAft>
                          <a:spcPts val="1000"/>
                        </a:spcAft>
                        <a:buNone/>
                      </a:pPr>
                      <a:r>
                        <a:rPr lang="sq-AL" sz="1300">
                          <a:effectLst/>
                        </a:rPr>
                        <a:t>98.8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extLst>
                  <a:ext uri="{0D108BD9-81ED-4DB2-BD59-A6C34878D82A}">
                    <a16:rowId xmlns:a16="http://schemas.microsoft.com/office/drawing/2014/main" xmlns="" val="1632010119"/>
                  </a:ext>
                </a:extLst>
              </a:tr>
              <a:tr h="589662">
                <a:tc>
                  <a:txBody>
                    <a:bodyPr/>
                    <a:lstStyle/>
                    <a:p>
                      <a:pPr marL="0" marR="0">
                        <a:lnSpc>
                          <a:spcPct val="115000"/>
                        </a:lnSpc>
                        <a:spcAft>
                          <a:spcPts val="1000"/>
                        </a:spcAft>
                        <a:buNone/>
                      </a:pPr>
                      <a:r>
                        <a:rPr lang="en-US" sz="1300">
                          <a:effectLst/>
                        </a:rPr>
                        <a:t>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0">
                        <a:lnSpc>
                          <a:spcPct val="115000"/>
                        </a:lnSpc>
                        <a:spcAft>
                          <a:spcPts val="1000"/>
                        </a:spcAft>
                        <a:buNone/>
                      </a:pPr>
                      <a:r>
                        <a:rPr lang="en-US" sz="1300">
                          <a:effectLst/>
                        </a:rPr>
                        <a:t>MALLRA DHE SHËRBIME TË TJERA</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0">
                        <a:lnSpc>
                          <a:spcPct val="115000"/>
                        </a:lnSpc>
                        <a:spcAft>
                          <a:spcPts val="1000"/>
                        </a:spcAft>
                        <a:buNone/>
                      </a:pPr>
                      <a:r>
                        <a:rPr lang="en-US" sz="1300">
                          <a:effectLst/>
                        </a:rPr>
                        <a:t>5,935,000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tc>
                  <a:txBody>
                    <a:bodyPr/>
                    <a:lstStyle/>
                    <a:p>
                      <a:pPr marL="0" marR="0">
                        <a:lnSpc>
                          <a:spcPct val="115000"/>
                        </a:lnSpc>
                        <a:spcAft>
                          <a:spcPts val="1000"/>
                        </a:spcAft>
                        <a:buNone/>
                      </a:pPr>
                      <a:r>
                        <a:rPr lang="en-US" sz="1400">
                          <a:effectLst/>
                        </a:rPr>
                        <a:t>5,276,743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tc>
                  <a:txBody>
                    <a:bodyPr/>
                    <a:lstStyle/>
                    <a:p>
                      <a:pPr marL="0" marR="0">
                        <a:lnSpc>
                          <a:spcPct val="115000"/>
                        </a:lnSpc>
                        <a:spcAft>
                          <a:spcPts val="1000"/>
                        </a:spcAft>
                        <a:buNone/>
                      </a:pPr>
                      <a:r>
                        <a:rPr lang="it-IT" sz="1300">
                          <a:effectLst/>
                        </a:rPr>
                        <a:t>658.257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328930">
                        <a:lnSpc>
                          <a:spcPct val="115000"/>
                        </a:lnSpc>
                        <a:spcAft>
                          <a:spcPts val="1000"/>
                        </a:spcAft>
                        <a:buNone/>
                      </a:pPr>
                      <a:r>
                        <a:rPr lang="sq-AL" sz="1300">
                          <a:effectLst/>
                        </a:rPr>
                        <a:t>88.9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extLst>
                  <a:ext uri="{0D108BD9-81ED-4DB2-BD59-A6C34878D82A}">
                    <a16:rowId xmlns:a16="http://schemas.microsoft.com/office/drawing/2014/main" xmlns="" val="2687335759"/>
                  </a:ext>
                </a:extLst>
              </a:tr>
              <a:tr h="443492">
                <a:tc>
                  <a:txBody>
                    <a:bodyPr/>
                    <a:lstStyle/>
                    <a:p>
                      <a:pPr marL="0" marR="0">
                        <a:lnSpc>
                          <a:spcPct val="115000"/>
                        </a:lnSpc>
                        <a:spcAft>
                          <a:spcPts val="1000"/>
                        </a:spcAft>
                        <a:buNone/>
                      </a:pPr>
                      <a:r>
                        <a:rPr lang="en-US" sz="1300">
                          <a:effectLst/>
                        </a:rPr>
                        <a:t>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0">
                        <a:lnSpc>
                          <a:spcPct val="115000"/>
                        </a:lnSpc>
                        <a:spcAft>
                          <a:spcPts val="1000"/>
                        </a:spcAft>
                        <a:buNone/>
                      </a:pPr>
                      <a:r>
                        <a:rPr lang="it-IT" sz="1300">
                          <a:effectLst/>
                        </a:rPr>
                        <a:t>TRANSFERTA PËR BUXHETE FAMILJARE E INDIVIDË</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328930">
                        <a:lnSpc>
                          <a:spcPct val="115000"/>
                        </a:lnSpc>
                        <a:spcAft>
                          <a:spcPts val="1000"/>
                        </a:spcAft>
                        <a:buNone/>
                      </a:pPr>
                      <a:r>
                        <a:rPr lang="sq-AL" sz="1300">
                          <a:effectLst/>
                        </a:rPr>
                        <a:t>130.000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tc>
                  <a:txBody>
                    <a:bodyPr/>
                    <a:lstStyle/>
                    <a:p>
                      <a:pPr marL="0" marR="328930">
                        <a:lnSpc>
                          <a:spcPct val="115000"/>
                        </a:lnSpc>
                        <a:spcAft>
                          <a:spcPts val="1000"/>
                        </a:spcAft>
                        <a:buNone/>
                      </a:pPr>
                      <a:r>
                        <a:rPr lang="sq-AL" sz="1300">
                          <a:effectLst/>
                        </a:rPr>
                        <a:t>100,800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tc>
                  <a:txBody>
                    <a:bodyPr/>
                    <a:lstStyle/>
                    <a:p>
                      <a:pPr marL="0" marR="328930">
                        <a:lnSpc>
                          <a:spcPct val="115000"/>
                        </a:lnSpc>
                        <a:spcAft>
                          <a:spcPts val="1000"/>
                        </a:spcAft>
                        <a:buNone/>
                      </a:pPr>
                      <a:r>
                        <a:rPr lang="sq-AL" sz="1300">
                          <a:effectLst/>
                        </a:rPr>
                        <a:t>29,200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tc>
                  <a:txBody>
                    <a:bodyPr/>
                    <a:lstStyle/>
                    <a:p>
                      <a:pPr marL="0" marR="328930">
                        <a:lnSpc>
                          <a:spcPct val="115000"/>
                        </a:lnSpc>
                        <a:spcAft>
                          <a:spcPts val="1000"/>
                        </a:spcAft>
                        <a:buNone/>
                      </a:pPr>
                      <a:r>
                        <a:rPr lang="sq-AL" sz="1300">
                          <a:effectLst/>
                        </a:rPr>
                        <a:t>77.5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extLst>
                  <a:ext uri="{0D108BD9-81ED-4DB2-BD59-A6C34878D82A}">
                    <a16:rowId xmlns:a16="http://schemas.microsoft.com/office/drawing/2014/main" xmlns="" val="3177176303"/>
                  </a:ext>
                </a:extLst>
              </a:tr>
              <a:tr h="214271">
                <a:tc>
                  <a:txBody>
                    <a:bodyPr/>
                    <a:lstStyle/>
                    <a:p>
                      <a:pPr marL="0" marR="0">
                        <a:lnSpc>
                          <a:spcPct val="115000"/>
                        </a:lnSpc>
                        <a:spcAft>
                          <a:spcPts val="1000"/>
                        </a:spcAft>
                        <a:buNone/>
                      </a:pPr>
                      <a:r>
                        <a:rPr lang="it-IT" sz="1300">
                          <a:effectLst/>
                        </a:rPr>
                        <a:t>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nchor="ctr"/>
                </a:tc>
                <a:tc>
                  <a:txBody>
                    <a:bodyPr/>
                    <a:lstStyle/>
                    <a:p>
                      <a:pPr marL="0" marR="0" algn="l">
                        <a:lnSpc>
                          <a:spcPct val="115000"/>
                        </a:lnSpc>
                        <a:buNone/>
                      </a:pPr>
                      <a:r>
                        <a:rPr lang="sq-AL" sz="1300">
                          <a:effectLst/>
                        </a:rPr>
                        <a:t>INVESTIME</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695" marR="89695" marT="0" marB="0"/>
                </a:tc>
                <a:tc>
                  <a:txBody>
                    <a:bodyPr/>
                    <a:lstStyle/>
                    <a:p>
                      <a:pPr marL="0" marR="328930">
                        <a:lnSpc>
                          <a:spcPct val="115000"/>
                        </a:lnSpc>
                        <a:spcAft>
                          <a:spcPts val="1000"/>
                        </a:spcAft>
                        <a:buNone/>
                      </a:pPr>
                      <a:r>
                        <a:rPr lang="sq-AL" sz="1300">
                          <a:effectLst/>
                        </a:rPr>
                        <a:t>1.000.000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tc>
                  <a:txBody>
                    <a:bodyPr/>
                    <a:lstStyle/>
                    <a:p>
                      <a:pPr marL="0" marR="328930">
                        <a:lnSpc>
                          <a:spcPct val="115000"/>
                        </a:lnSpc>
                        <a:spcAft>
                          <a:spcPts val="1000"/>
                        </a:spcAft>
                        <a:buNone/>
                      </a:pPr>
                      <a:r>
                        <a:rPr lang="sq-AL" sz="1300">
                          <a:effectLst/>
                        </a:rPr>
                        <a:t>907.079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tc>
                  <a:txBody>
                    <a:bodyPr/>
                    <a:lstStyle/>
                    <a:p>
                      <a:pPr marL="0" marR="328930">
                        <a:lnSpc>
                          <a:spcPct val="115000"/>
                        </a:lnSpc>
                        <a:spcAft>
                          <a:spcPts val="1000"/>
                        </a:spcAft>
                        <a:buNone/>
                      </a:pPr>
                      <a:r>
                        <a:rPr lang="sq-AL" sz="1300">
                          <a:effectLst/>
                        </a:rPr>
                        <a:t>92,921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tc>
                  <a:txBody>
                    <a:bodyPr/>
                    <a:lstStyle/>
                    <a:p>
                      <a:pPr marL="0" marR="328930">
                        <a:lnSpc>
                          <a:spcPct val="115000"/>
                        </a:lnSpc>
                        <a:spcAft>
                          <a:spcPts val="1000"/>
                        </a:spcAft>
                        <a:buNone/>
                      </a:pPr>
                      <a:r>
                        <a:rPr lang="sq-AL" sz="1300" dirty="0">
                          <a:effectLst/>
                        </a:rPr>
                        <a:t>90.7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extLst>
                  <a:ext uri="{0D108BD9-81ED-4DB2-BD59-A6C34878D82A}">
                    <a16:rowId xmlns:a16="http://schemas.microsoft.com/office/drawing/2014/main" xmlns="" val="2903252408"/>
                  </a:ext>
                </a:extLst>
              </a:tr>
            </a:tbl>
          </a:graphicData>
        </a:graphic>
      </p:graphicFrame>
      <p:sp>
        <p:nvSpPr>
          <p:cNvPr id="7" name="Slide Number Placeholder 3"/>
          <p:cNvSpPr>
            <a:spLocks noGrp="1"/>
          </p:cNvSpPr>
          <p:nvPr>
            <p:ph type="sldNum" sz="quarter" idx="12"/>
          </p:nvPr>
        </p:nvSpPr>
        <p:spPr>
          <a:xfrm>
            <a:off x="7543800" y="304800"/>
            <a:ext cx="1036694" cy="767687"/>
          </a:xfrm>
        </p:spPr>
        <p:txBody>
          <a:bodyPr/>
          <a:lstStyle/>
          <a:p>
            <a:fld id="{B6F15528-21DE-4FAA-801E-634DDDAF4B2B}" type="slidenum">
              <a:rPr lang="en-US" sz="2400" b="1" smtClean="0">
                <a:solidFill>
                  <a:schemeClr val="tx1"/>
                </a:solidFill>
              </a:rPr>
              <a:t>117</a:t>
            </a:fld>
            <a:endParaRPr lang="en-US" sz="2400" b="1" dirty="0">
              <a:solidFill>
                <a:schemeClr val="tx1"/>
              </a:solidFill>
            </a:endParaRPr>
          </a:p>
        </p:txBody>
      </p:sp>
    </p:spTree>
    <p:extLst>
      <p:ext uri="{BB962C8B-B14F-4D97-AF65-F5344CB8AC3E}">
        <p14:creationId xmlns:p14="http://schemas.microsoft.com/office/powerpoint/2010/main" val="182431459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860425"/>
          </a:xfrm>
        </p:spPr>
        <p:txBody>
          <a:bodyPr/>
          <a:lstStyle/>
          <a:p>
            <a:pPr algn="ctr"/>
            <a:r>
              <a:rPr lang="en-US" sz="2400" dirty="0">
                <a:solidFill>
                  <a:srgbClr val="EBEBEB"/>
                </a:solidFill>
                <a:latin typeface="Times New Roman" pitchFamily="18" charset="0"/>
                <a:cs typeface="Times New Roman" pitchFamily="18" charset="0"/>
              </a:rPr>
              <a:t>SEKTORI FINANCË DHE SHËRBIME MBËSHTETËSE</a:t>
            </a:r>
            <a:endParaRPr lang="en-US" sz="24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EDB8C08D-8306-CF72-0B2B-383352D46CEE}"/>
              </a:ext>
            </a:extLst>
          </p:cNvPr>
          <p:cNvSpPr txBox="1"/>
          <p:nvPr/>
        </p:nvSpPr>
        <p:spPr>
          <a:xfrm>
            <a:off x="342900" y="2438400"/>
            <a:ext cx="8458200" cy="4278094"/>
          </a:xfrm>
          <a:prstGeom prst="rect">
            <a:avLst/>
          </a:prstGeom>
          <a:noFill/>
        </p:spPr>
        <p:txBody>
          <a:bodyPr wrap="square">
            <a:spAutoFit/>
          </a:bodyPr>
          <a:lstStyle/>
          <a:p>
            <a:pPr algn="just"/>
            <a:r>
              <a:rPr lang="sq-AL" sz="1600" dirty="0">
                <a:latin typeface="Times New Roman" panose="02020603050405020304" pitchFamily="18" charset="0"/>
                <a:cs typeface="Times New Roman" panose="02020603050405020304" pitchFamily="18" charset="0"/>
              </a:rPr>
              <a:t>Siç shikohet në tabelë realizimi i fondeve buxhetore është bërë në mënyrë maksimale duke zbatuar  përdorimin dhe administrimin e tyre me ekonomicitet, efektivitet dhe efikasitet.</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Pra realizimi i fondeve buxhetore në total është në masën 98 %, ose nga 46.457 mijë lekë të planifikuara në fakt janë shpenzuar 45.481 mijë lekë, më pak 976 mijë lekë.</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Sipas zërave përkatës shohim që pagesat për personelin u realizuan  99.6 % ose 124 mije lekë më pak, kjo ka ardhur pasi në muajin dhjetor për Gjendjen Civile u alokuan 100 mijë lekë fond page më shumë nga kërkesa jonë. Për kontribute për sigurime shoqërore e shëndetësore u realizuan  98.8.% ose 71 mijë lekë më pak edhe kjo pasi u alokuan 60 mijë lekë fond më shumë.  Për mallra e shërbime të tjera  realizimi ishte në masën 88.9%. % ose më pak 658 mijë lekë, kjo ka ardhur si rezultat i kursimit në prokurime prej </a:t>
            </a:r>
            <a:r>
              <a:rPr lang="sq-AL" sz="1600" b="1" dirty="0">
                <a:latin typeface="Times New Roman" panose="02020603050405020304" pitchFamily="18" charset="0"/>
                <a:cs typeface="Times New Roman" panose="02020603050405020304" pitchFamily="18" charset="0"/>
              </a:rPr>
              <a:t>150 mijë lekë, </a:t>
            </a:r>
            <a:r>
              <a:rPr lang="sq-AL" sz="1600" dirty="0">
                <a:latin typeface="Times New Roman" panose="02020603050405020304" pitchFamily="18" charset="0"/>
                <a:cs typeface="Times New Roman" panose="02020603050405020304" pitchFamily="18" charset="0"/>
              </a:rPr>
              <a:t>dy proçedura prokurimi të parealizuara në shumën prej </a:t>
            </a:r>
            <a:r>
              <a:rPr lang="sq-AL" sz="1600" b="1" dirty="0">
                <a:latin typeface="Times New Roman" panose="02020603050405020304" pitchFamily="18" charset="0"/>
                <a:cs typeface="Times New Roman" panose="02020603050405020304" pitchFamily="18" charset="0"/>
              </a:rPr>
              <a:t>208 mijë </a:t>
            </a:r>
            <a:r>
              <a:rPr lang="sq-AL" sz="1600" dirty="0">
                <a:latin typeface="Times New Roman" panose="02020603050405020304" pitchFamily="18" charset="0"/>
                <a:cs typeface="Times New Roman" panose="02020603050405020304" pitchFamily="18" charset="0"/>
              </a:rPr>
              <a:t>lekë dhe </a:t>
            </a:r>
            <a:r>
              <a:rPr lang="sq-AL" sz="1600" b="1" dirty="0">
                <a:latin typeface="Times New Roman" panose="02020603050405020304" pitchFamily="18" charset="0"/>
                <a:cs typeface="Times New Roman" panose="02020603050405020304" pitchFamily="18" charset="0"/>
              </a:rPr>
              <a:t>300 mijë lekë </a:t>
            </a:r>
            <a:r>
              <a:rPr lang="sq-AL" sz="1600" dirty="0">
                <a:latin typeface="Times New Roman" panose="02020603050405020304" pitchFamily="18" charset="0"/>
                <a:cs typeface="Times New Roman" panose="02020603050405020304" pitchFamily="18" charset="0"/>
              </a:rPr>
              <a:t>të tjera</a:t>
            </a:r>
            <a:r>
              <a:rPr lang="sq-AL" sz="1600" b="1" dirty="0">
                <a:latin typeface="Times New Roman" panose="02020603050405020304" pitchFamily="18" charset="0"/>
                <a:cs typeface="Times New Roman" panose="02020603050405020304" pitchFamily="18" charset="0"/>
              </a:rPr>
              <a:t>.</a:t>
            </a:r>
            <a:r>
              <a:rPr lang="sq-AL" sz="1600" dirty="0">
                <a:latin typeface="Times New Roman" panose="02020603050405020304" pitchFamily="18" charset="0"/>
                <a:cs typeface="Times New Roman" panose="02020603050405020304" pitchFamily="18" charset="0"/>
              </a:rPr>
              <a:t> Transferta për buxhet familjar e individet realizuar 77.5 %, ose më pak 29.2 mijë lekë. Për investime  realizimi ishte në masën 90.7%. % ose më pak 93 mijë lekë, kjo si rezultat i prokurimit .</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Pra gjatë këtij viti buxhetor është realizuar në mënyrë të kënaqshme një nga prioritetet e institucionit që është rritja e mirëqenies për të gjithë, me objektiva kryesore sigurimi i zhvillimit të rritjes ekonomike për më shumë të ardhura dhe ndjekja e rritjes së pagës për administratën e institucionit të prefektit.  </a:t>
            </a:r>
            <a:endParaRPr lang="en-US" sz="1600" dirty="0">
              <a:latin typeface="Times New Roman" panose="02020603050405020304" pitchFamily="18" charset="0"/>
              <a:cs typeface="Times New Roman" panose="02020603050405020304" pitchFamily="18" charset="0"/>
            </a:endParaRPr>
          </a:p>
        </p:txBody>
      </p:sp>
      <p:sp>
        <p:nvSpPr>
          <p:cNvPr id="5" name="Slide Number Placeholder 3"/>
          <p:cNvSpPr>
            <a:spLocks noGrp="1"/>
          </p:cNvSpPr>
          <p:nvPr>
            <p:ph type="sldNum" sz="quarter" idx="12"/>
          </p:nvPr>
        </p:nvSpPr>
        <p:spPr>
          <a:xfrm>
            <a:off x="7543800" y="304800"/>
            <a:ext cx="1036694" cy="767687"/>
          </a:xfrm>
        </p:spPr>
        <p:txBody>
          <a:bodyPr/>
          <a:lstStyle/>
          <a:p>
            <a:fld id="{B6F15528-21DE-4FAA-801E-634DDDAF4B2B}" type="slidenum">
              <a:rPr lang="en-US" sz="2400" b="1" smtClean="0">
                <a:solidFill>
                  <a:schemeClr val="tx1"/>
                </a:solidFill>
              </a:rPr>
              <a:t>118</a:t>
            </a:fld>
            <a:endParaRPr lang="en-US" sz="2400" b="1" dirty="0">
              <a:solidFill>
                <a:schemeClr val="tx1"/>
              </a:solidFill>
            </a:endParaRPr>
          </a:p>
        </p:txBody>
      </p:sp>
    </p:spTree>
    <p:extLst>
      <p:ext uri="{BB962C8B-B14F-4D97-AF65-F5344CB8AC3E}">
        <p14:creationId xmlns:p14="http://schemas.microsoft.com/office/powerpoint/2010/main" val="198766192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860425"/>
          </a:xfrm>
        </p:spPr>
        <p:txBody>
          <a:bodyPr/>
          <a:lstStyle/>
          <a:p>
            <a:pPr algn="ctr"/>
            <a:r>
              <a:rPr lang="en-US" sz="2400" dirty="0">
                <a:solidFill>
                  <a:srgbClr val="EBEBEB"/>
                </a:solidFill>
                <a:latin typeface="Times New Roman" pitchFamily="18" charset="0"/>
                <a:cs typeface="Times New Roman" pitchFamily="18" charset="0"/>
              </a:rPr>
              <a:t>SEKTORI FINANCË DHE SHËRBIME MBËSHTETËSE</a:t>
            </a:r>
            <a:endParaRPr lang="en-US" sz="24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70F8D288-9D8C-1412-DA2B-E0534B4A44BD}"/>
              </a:ext>
            </a:extLst>
          </p:cNvPr>
          <p:cNvSpPr txBox="1"/>
          <p:nvPr/>
        </p:nvSpPr>
        <p:spPr>
          <a:xfrm>
            <a:off x="304800" y="2286000"/>
            <a:ext cx="8534400" cy="640688"/>
          </a:xfrm>
          <a:prstGeom prst="rect">
            <a:avLst/>
          </a:prstGeom>
          <a:noFill/>
        </p:spPr>
        <p:txBody>
          <a:bodyPr wrap="square">
            <a:spAutoFit/>
          </a:bodyPr>
          <a:lstStyle/>
          <a:p>
            <a:pPr marL="0" marR="0">
              <a:lnSpc>
                <a:spcPct val="115000"/>
              </a:lnSpc>
              <a:spcBef>
                <a:spcPts val="0"/>
              </a:spcBef>
              <a:spcAft>
                <a:spcPts val="1000"/>
              </a:spcAft>
            </a:pPr>
            <a:r>
              <a:rPr lang="sq-AL" sz="1600" b="1" dirty="0">
                <a:effectLst/>
                <a:latin typeface="Times New Roman" panose="02020603050405020304" pitchFamily="18" charset="0"/>
                <a:ea typeface="Times New Roman" panose="02020603050405020304" pitchFamily="18" charset="0"/>
                <a:cs typeface="Times New Roman" panose="02020603050405020304" pitchFamily="18" charset="0"/>
              </a:rPr>
              <a:t>Në analizë për shpenzimet në mallra e shërbime për administratën e Prefekturës, të dhënat janë si më poshtë:</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B53960D7-13C9-1A49-C2DD-50B44D5BA1CD}"/>
              </a:ext>
            </a:extLst>
          </p:cNvPr>
          <p:cNvGraphicFramePr>
            <a:graphicFrameLocks noGrp="1"/>
          </p:cNvGraphicFramePr>
          <p:nvPr>
            <p:extLst>
              <p:ext uri="{D42A27DB-BD31-4B8C-83A1-F6EECF244321}">
                <p14:modId xmlns:p14="http://schemas.microsoft.com/office/powerpoint/2010/main" val="4243997914"/>
              </p:ext>
            </p:extLst>
          </p:nvPr>
        </p:nvGraphicFramePr>
        <p:xfrm>
          <a:off x="460398" y="3249610"/>
          <a:ext cx="8223203" cy="3372803"/>
        </p:xfrm>
        <a:graphic>
          <a:graphicData uri="http://schemas.openxmlformats.org/drawingml/2006/table">
            <a:tbl>
              <a:tblPr firstRow="1" firstCol="1" bandRow="1">
                <a:tableStyleId>{5C22544A-7EE6-4342-B048-85BDC9FD1C3A}</a:tableStyleId>
              </a:tblPr>
              <a:tblGrid>
                <a:gridCol w="630130">
                  <a:extLst>
                    <a:ext uri="{9D8B030D-6E8A-4147-A177-3AD203B41FA5}">
                      <a16:colId xmlns:a16="http://schemas.microsoft.com/office/drawing/2014/main" xmlns="" val="2706488871"/>
                    </a:ext>
                  </a:extLst>
                </a:gridCol>
                <a:gridCol w="3595149">
                  <a:extLst>
                    <a:ext uri="{9D8B030D-6E8A-4147-A177-3AD203B41FA5}">
                      <a16:colId xmlns:a16="http://schemas.microsoft.com/office/drawing/2014/main" xmlns="" val="593714560"/>
                    </a:ext>
                  </a:extLst>
                </a:gridCol>
                <a:gridCol w="1077183">
                  <a:extLst>
                    <a:ext uri="{9D8B030D-6E8A-4147-A177-3AD203B41FA5}">
                      <a16:colId xmlns:a16="http://schemas.microsoft.com/office/drawing/2014/main" xmlns="" val="2972407077"/>
                    </a:ext>
                  </a:extLst>
                </a:gridCol>
                <a:gridCol w="1077183">
                  <a:extLst>
                    <a:ext uri="{9D8B030D-6E8A-4147-A177-3AD203B41FA5}">
                      <a16:colId xmlns:a16="http://schemas.microsoft.com/office/drawing/2014/main" xmlns="" val="95619644"/>
                    </a:ext>
                  </a:extLst>
                </a:gridCol>
                <a:gridCol w="1081440">
                  <a:extLst>
                    <a:ext uri="{9D8B030D-6E8A-4147-A177-3AD203B41FA5}">
                      <a16:colId xmlns:a16="http://schemas.microsoft.com/office/drawing/2014/main" xmlns="" val="4179238454"/>
                    </a:ext>
                  </a:extLst>
                </a:gridCol>
                <a:gridCol w="762118">
                  <a:extLst>
                    <a:ext uri="{9D8B030D-6E8A-4147-A177-3AD203B41FA5}">
                      <a16:colId xmlns:a16="http://schemas.microsoft.com/office/drawing/2014/main" xmlns="" val="3418533735"/>
                    </a:ext>
                  </a:extLst>
                </a:gridCol>
              </a:tblGrid>
              <a:tr h="412011">
                <a:tc gridSpan="6">
                  <a:txBody>
                    <a:bodyPr/>
                    <a:lstStyle/>
                    <a:p>
                      <a:pPr marL="0" marR="0" algn="ctr">
                        <a:lnSpc>
                          <a:spcPct val="115000"/>
                        </a:lnSpc>
                        <a:spcAft>
                          <a:spcPts val="1000"/>
                        </a:spcAft>
                        <a:buNone/>
                      </a:pPr>
                      <a:r>
                        <a:rPr lang="sq-AL" sz="1300">
                          <a:effectLst/>
                        </a:rPr>
                        <a:t>REALIZIMI  I SHPE</a:t>
                      </a:r>
                      <a:r>
                        <a:rPr lang="it-IT" sz="1300">
                          <a:effectLst/>
                        </a:rPr>
                        <a:t>NZIMEVE KORENTE TOTAL PREFEKTURA PER VITIN 2024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122582" marR="122582" marT="61291" marB="61291"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73004011"/>
                  </a:ext>
                </a:extLst>
              </a:tr>
              <a:tr h="454574">
                <a:tc>
                  <a:txBody>
                    <a:bodyPr/>
                    <a:lstStyle/>
                    <a:p>
                      <a:pPr marL="0" marR="0" algn="r">
                        <a:lnSpc>
                          <a:spcPct val="115000"/>
                        </a:lnSpc>
                        <a:spcAft>
                          <a:spcPts val="1000"/>
                        </a:spcAft>
                        <a:buNone/>
                      </a:pPr>
                      <a:r>
                        <a:rPr lang="it-IT" sz="1300">
                          <a:effectLst/>
                        </a:rPr>
                        <a:t>Nr</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it-IT" sz="1300">
                          <a:effectLst/>
                        </a:rPr>
                        <a:t>Emertimi</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it-IT" sz="1300">
                          <a:effectLst/>
                        </a:rPr>
                        <a:t>Planifikuar</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it-IT" sz="1300">
                          <a:effectLst/>
                        </a:rPr>
                        <a:t>Realizim  total</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it-IT" sz="1300">
                          <a:effectLst/>
                        </a:rPr>
                        <a:t>Diferenca leke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it-IT" sz="1300">
                          <a:effectLst/>
                        </a:rPr>
                        <a:t>Ne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extLst>
                  <a:ext uri="{0D108BD9-81ED-4DB2-BD59-A6C34878D82A}">
                    <a16:rowId xmlns:a16="http://schemas.microsoft.com/office/drawing/2014/main" xmlns="" val="2354493494"/>
                  </a:ext>
                </a:extLst>
              </a:tr>
              <a:tr h="219626">
                <a:tc>
                  <a:txBody>
                    <a:bodyPr/>
                    <a:lstStyle/>
                    <a:p>
                      <a:pPr marL="0" marR="0" algn="ctr">
                        <a:lnSpc>
                          <a:spcPct val="115000"/>
                        </a:lnSpc>
                        <a:spcAft>
                          <a:spcPts val="1000"/>
                        </a:spcAft>
                        <a:buNone/>
                      </a:pPr>
                      <a:r>
                        <a:rPr lang="en-US" sz="1300">
                          <a:effectLst/>
                        </a:rPr>
                        <a:t>I</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nSpc>
                          <a:spcPct val="115000"/>
                        </a:lnSpc>
                        <a:spcAft>
                          <a:spcPts val="1000"/>
                        </a:spcAft>
                        <a:buNone/>
                      </a:pPr>
                      <a:r>
                        <a:rPr lang="en-US" sz="1300">
                          <a:effectLst/>
                        </a:rPr>
                        <a:t>MALLRA DHE SHERBIME TE TJERA</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it-IT" sz="1300">
                          <a:effectLst/>
                        </a:rPr>
                        <a:t>5.935.000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en-US" sz="1300">
                          <a:effectLst/>
                        </a:rPr>
                        <a:t>5.276.743</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en-US" sz="1300">
                          <a:effectLst/>
                        </a:rPr>
                        <a:t>658.257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en-US" sz="1300">
                          <a:effectLst/>
                        </a:rPr>
                        <a:t>88.9</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extLst>
                  <a:ext uri="{0D108BD9-81ED-4DB2-BD59-A6C34878D82A}">
                    <a16:rowId xmlns:a16="http://schemas.microsoft.com/office/drawing/2014/main" xmlns="" val="4102857093"/>
                  </a:ext>
                </a:extLst>
              </a:tr>
              <a:tr h="219626">
                <a:tc>
                  <a:txBody>
                    <a:bodyPr/>
                    <a:lstStyle/>
                    <a:p>
                      <a:pPr marL="0" marR="0" algn="ctr">
                        <a:lnSpc>
                          <a:spcPct val="115000"/>
                        </a:lnSpc>
                        <a:spcAft>
                          <a:spcPts val="1000"/>
                        </a:spcAft>
                        <a:buNone/>
                      </a:pPr>
                      <a:r>
                        <a:rPr lang="en-US" sz="1300">
                          <a:effectLst/>
                        </a:rPr>
                        <a:t>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nSpc>
                          <a:spcPct val="115000"/>
                        </a:lnSpc>
                        <a:spcAft>
                          <a:spcPts val="1000"/>
                        </a:spcAft>
                        <a:buNone/>
                      </a:pPr>
                      <a:r>
                        <a:rPr lang="it-IT" sz="1300">
                          <a:effectLst/>
                        </a:rPr>
                        <a:t>Materiale zyre dhe te pergjithshme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en-US" sz="1300">
                          <a:effectLst/>
                        </a:rPr>
                        <a:t>480.000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en-US" sz="1300">
                          <a:effectLst/>
                        </a:rPr>
                        <a:t>445.862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en-US" sz="1300">
                          <a:effectLst/>
                        </a:rPr>
                        <a:t>34.138</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en-US" sz="1300">
                          <a:effectLst/>
                        </a:rPr>
                        <a:t>92.9</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extLst>
                  <a:ext uri="{0D108BD9-81ED-4DB2-BD59-A6C34878D82A}">
                    <a16:rowId xmlns:a16="http://schemas.microsoft.com/office/drawing/2014/main" xmlns="" val="242660607"/>
                  </a:ext>
                </a:extLst>
              </a:tr>
              <a:tr h="219626">
                <a:tc>
                  <a:txBody>
                    <a:bodyPr/>
                    <a:lstStyle/>
                    <a:p>
                      <a:pPr marL="0" marR="0" algn="ctr">
                        <a:lnSpc>
                          <a:spcPct val="115000"/>
                        </a:lnSpc>
                        <a:spcAft>
                          <a:spcPts val="1000"/>
                        </a:spcAft>
                        <a:buNone/>
                      </a:pPr>
                      <a:r>
                        <a:rPr lang="en-US" sz="1300">
                          <a:effectLst/>
                        </a:rPr>
                        <a:t>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nSpc>
                          <a:spcPct val="115000"/>
                        </a:lnSpc>
                        <a:spcAft>
                          <a:spcPts val="1000"/>
                        </a:spcAft>
                        <a:buNone/>
                      </a:pPr>
                      <a:r>
                        <a:rPr lang="en-US" sz="1300">
                          <a:effectLst/>
                        </a:rPr>
                        <a:t>Materiale dhe sherbime speciale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en-US" sz="1300">
                          <a:effectLst/>
                        </a:rPr>
                        <a:t>80.000 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en-US" sz="1300">
                          <a:effectLst/>
                        </a:rPr>
                        <a:t>62.160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en-US" sz="1300">
                          <a:effectLst/>
                        </a:rPr>
                        <a:t>17.840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en-US" sz="1300">
                          <a:effectLst/>
                        </a:rPr>
                        <a:t>77.7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extLst>
                  <a:ext uri="{0D108BD9-81ED-4DB2-BD59-A6C34878D82A}">
                    <a16:rowId xmlns:a16="http://schemas.microsoft.com/office/drawing/2014/main" xmlns="" val="4100804853"/>
                  </a:ext>
                </a:extLst>
              </a:tr>
              <a:tr h="219626">
                <a:tc>
                  <a:txBody>
                    <a:bodyPr/>
                    <a:lstStyle/>
                    <a:p>
                      <a:pPr marL="0" marR="0" algn="ctr">
                        <a:lnSpc>
                          <a:spcPct val="115000"/>
                        </a:lnSpc>
                        <a:spcAft>
                          <a:spcPts val="1000"/>
                        </a:spcAft>
                        <a:buNone/>
                      </a:pPr>
                      <a:r>
                        <a:rPr lang="en-US" sz="1300">
                          <a:effectLst/>
                        </a:rPr>
                        <a:t>3</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nSpc>
                          <a:spcPct val="115000"/>
                        </a:lnSpc>
                        <a:spcAft>
                          <a:spcPts val="1000"/>
                        </a:spcAft>
                        <a:buNone/>
                      </a:pPr>
                      <a:r>
                        <a:rPr lang="en-US" sz="1300">
                          <a:effectLst/>
                        </a:rPr>
                        <a:t>Sherbime nga te trete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en-US" sz="1300">
                          <a:effectLst/>
                        </a:rPr>
                        <a:t>3.645.000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en-US" sz="1300">
                          <a:effectLst/>
                        </a:rPr>
                        <a:t>3.416.112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en-US" sz="1300">
                          <a:effectLst/>
                        </a:rPr>
                        <a:t>228.888</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it-IT" sz="1300">
                          <a:effectLst/>
                        </a:rPr>
                        <a:t>93.7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extLst>
                  <a:ext uri="{0D108BD9-81ED-4DB2-BD59-A6C34878D82A}">
                    <a16:rowId xmlns:a16="http://schemas.microsoft.com/office/drawing/2014/main" xmlns="" val="477784793"/>
                  </a:ext>
                </a:extLst>
              </a:tr>
              <a:tr h="219626">
                <a:tc>
                  <a:txBody>
                    <a:bodyPr/>
                    <a:lstStyle/>
                    <a:p>
                      <a:pPr marL="0" marR="0" algn="ctr">
                        <a:lnSpc>
                          <a:spcPct val="115000"/>
                        </a:lnSpc>
                        <a:spcAft>
                          <a:spcPts val="1000"/>
                        </a:spcAft>
                        <a:buNone/>
                      </a:pPr>
                      <a:r>
                        <a:rPr lang="it-IT" sz="1300">
                          <a:effectLst/>
                        </a:rPr>
                        <a:t>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nSpc>
                          <a:spcPct val="115000"/>
                        </a:lnSpc>
                        <a:spcAft>
                          <a:spcPts val="1000"/>
                        </a:spcAft>
                        <a:buNone/>
                      </a:pPr>
                      <a:r>
                        <a:rPr lang="it-IT" sz="1300">
                          <a:effectLst/>
                        </a:rPr>
                        <a:t> Shpenzime transporti</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it-IT" sz="1300">
                          <a:effectLst/>
                        </a:rPr>
                        <a:t>920.000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it-IT" sz="1300">
                          <a:effectLst/>
                        </a:rPr>
                        <a:t>821.139</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it-IT" sz="1300">
                          <a:effectLst/>
                        </a:rPr>
                        <a:t>98.861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it-IT" sz="1300">
                          <a:effectLst/>
                        </a:rPr>
                        <a:t>89.2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extLst>
                  <a:ext uri="{0D108BD9-81ED-4DB2-BD59-A6C34878D82A}">
                    <a16:rowId xmlns:a16="http://schemas.microsoft.com/office/drawing/2014/main" xmlns="" val="2028493783"/>
                  </a:ext>
                </a:extLst>
              </a:tr>
              <a:tr h="454574">
                <a:tc>
                  <a:txBody>
                    <a:bodyPr/>
                    <a:lstStyle/>
                    <a:p>
                      <a:pPr marL="0" marR="0" algn="ctr">
                        <a:lnSpc>
                          <a:spcPct val="115000"/>
                        </a:lnSpc>
                        <a:spcAft>
                          <a:spcPts val="1000"/>
                        </a:spcAft>
                        <a:buNone/>
                      </a:pPr>
                      <a:r>
                        <a:rPr lang="it-IT" sz="1300">
                          <a:effectLst/>
                        </a:rPr>
                        <a:t>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nSpc>
                          <a:spcPct val="115000"/>
                        </a:lnSpc>
                        <a:spcAft>
                          <a:spcPts val="1000"/>
                        </a:spcAft>
                        <a:buNone/>
                      </a:pPr>
                      <a:r>
                        <a:rPr lang="it-IT" sz="1300">
                          <a:effectLst/>
                        </a:rPr>
                        <a:t>Shpenzime udhetimi</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it-IT" sz="1300">
                          <a:effectLst/>
                        </a:rPr>
                        <a:t>300.000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it-IT" sz="1300">
                          <a:effectLst/>
                        </a:rPr>
                        <a:t>293.000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it-IT" sz="1300">
                          <a:effectLst/>
                        </a:rPr>
                        <a:t>7.000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ctr">
                        <a:lnSpc>
                          <a:spcPct val="115000"/>
                        </a:lnSpc>
                        <a:spcAft>
                          <a:spcPts val="1000"/>
                        </a:spcAft>
                        <a:buNone/>
                      </a:pPr>
                      <a:r>
                        <a:rPr lang="it-IT" sz="1300">
                          <a:effectLst/>
                        </a:rPr>
                        <a:t>      97.7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extLst>
                  <a:ext uri="{0D108BD9-81ED-4DB2-BD59-A6C34878D82A}">
                    <a16:rowId xmlns:a16="http://schemas.microsoft.com/office/drawing/2014/main" xmlns="" val="4101458124"/>
                  </a:ext>
                </a:extLst>
              </a:tr>
              <a:tr h="454574">
                <a:tc>
                  <a:txBody>
                    <a:bodyPr/>
                    <a:lstStyle/>
                    <a:p>
                      <a:pPr marL="0" marR="0" algn="ctr">
                        <a:lnSpc>
                          <a:spcPct val="115000"/>
                        </a:lnSpc>
                        <a:spcAft>
                          <a:spcPts val="1000"/>
                        </a:spcAft>
                        <a:buNone/>
                      </a:pPr>
                      <a:r>
                        <a:rPr lang="it-IT" sz="1300">
                          <a:effectLst/>
                        </a:rPr>
                        <a:t>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nSpc>
                          <a:spcPct val="115000"/>
                        </a:lnSpc>
                        <a:spcAft>
                          <a:spcPts val="1000"/>
                        </a:spcAft>
                        <a:buNone/>
                      </a:pPr>
                      <a:r>
                        <a:rPr lang="it-IT" sz="1300">
                          <a:effectLst/>
                        </a:rPr>
                        <a:t>Shpenzime per mirembajtj</a:t>
                      </a:r>
                      <a:r>
                        <a:rPr lang="en-US" sz="1300">
                          <a:effectLst/>
                        </a:rPr>
                        <a:t>e te zakonshme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en-US" sz="1300">
                          <a:effectLst/>
                        </a:rPr>
                        <a:t>370.000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en-US" sz="1300">
                          <a:effectLst/>
                        </a:rPr>
                        <a:t>116.400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en-US" sz="1300">
                          <a:effectLst/>
                        </a:rPr>
                        <a:t>253.600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en-US" sz="1300">
                          <a:effectLst/>
                        </a:rPr>
                        <a:t>31.5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extLst>
                  <a:ext uri="{0D108BD9-81ED-4DB2-BD59-A6C34878D82A}">
                    <a16:rowId xmlns:a16="http://schemas.microsoft.com/office/drawing/2014/main" xmlns="" val="2177627897"/>
                  </a:ext>
                </a:extLst>
              </a:tr>
              <a:tr h="219626">
                <a:tc>
                  <a:txBody>
                    <a:bodyPr/>
                    <a:lstStyle/>
                    <a:p>
                      <a:pPr marL="0" marR="0" algn="ctr">
                        <a:lnSpc>
                          <a:spcPct val="115000"/>
                        </a:lnSpc>
                        <a:spcAft>
                          <a:spcPts val="1000"/>
                        </a:spcAft>
                        <a:buNone/>
                      </a:pPr>
                      <a:r>
                        <a:rPr lang="en-US" sz="1300">
                          <a:effectLst/>
                        </a:rPr>
                        <a:t>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nSpc>
                          <a:spcPct val="115000"/>
                        </a:lnSpc>
                        <a:spcAft>
                          <a:spcPts val="1000"/>
                        </a:spcAft>
                        <a:buNone/>
                      </a:pPr>
                      <a:r>
                        <a:rPr lang="en-US" sz="1300">
                          <a:effectLst/>
                        </a:rPr>
                        <a:t>Shpenzime te tjera operative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en-US" sz="1300">
                          <a:effectLst/>
                        </a:rPr>
                        <a:t>140.000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en-US" sz="1300">
                          <a:effectLst/>
                        </a:rPr>
                        <a:t>122.070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en-US" sz="1300">
                          <a:effectLst/>
                        </a:rPr>
                        <a:t>17.930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en-US" sz="1300">
                          <a:effectLst/>
                        </a:rPr>
                        <a:t>87.2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extLst>
                  <a:ext uri="{0D108BD9-81ED-4DB2-BD59-A6C34878D82A}">
                    <a16:rowId xmlns:a16="http://schemas.microsoft.com/office/drawing/2014/main" xmlns="" val="267268169"/>
                  </a:ext>
                </a:extLst>
              </a:tr>
              <a:tr h="219626">
                <a:tc>
                  <a:txBody>
                    <a:bodyPr/>
                    <a:lstStyle/>
                    <a:p>
                      <a:pPr marL="0" marR="0" algn="ctr">
                        <a:lnSpc>
                          <a:spcPct val="115000"/>
                        </a:lnSpc>
                        <a:spcAft>
                          <a:spcPts val="1000"/>
                        </a:spcAft>
                        <a:buNone/>
                      </a:pPr>
                      <a:r>
                        <a:rPr lang="en-US" sz="1300">
                          <a:effectLst/>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nSpc>
                          <a:spcPct val="115000"/>
                        </a:lnSpc>
                        <a:spcAft>
                          <a:spcPts val="1000"/>
                        </a:spcAft>
                        <a:buNone/>
                      </a:pPr>
                      <a:r>
                        <a:rPr lang="en-US" sz="1300">
                          <a:effectLst/>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en-US" sz="1300">
                          <a:effectLst/>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en-US" sz="1300">
                          <a:effectLst/>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b"/>
                </a:tc>
                <a:tc>
                  <a:txBody>
                    <a:bodyPr/>
                    <a:lstStyle/>
                    <a:p>
                      <a:pPr marL="0" marR="0" algn="r">
                        <a:lnSpc>
                          <a:spcPct val="115000"/>
                        </a:lnSpc>
                        <a:spcAft>
                          <a:spcPts val="1000"/>
                        </a:spcAft>
                        <a:buNone/>
                      </a:pPr>
                      <a:r>
                        <a:rPr lang="en-US" sz="1300">
                          <a:effectLst/>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tc>
                  <a:txBody>
                    <a:bodyPr/>
                    <a:lstStyle/>
                    <a:p>
                      <a:pPr marL="0" marR="0" algn="r">
                        <a:lnSpc>
                          <a:spcPct val="115000"/>
                        </a:lnSpc>
                        <a:spcAft>
                          <a:spcPts val="1000"/>
                        </a:spcAft>
                        <a:buNone/>
                      </a:pPr>
                      <a:r>
                        <a:rPr lang="en-US" sz="1300" dirty="0">
                          <a:effectLst/>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36" marR="91936" marT="0" marB="0" anchor="ctr"/>
                </a:tc>
                <a:extLst>
                  <a:ext uri="{0D108BD9-81ED-4DB2-BD59-A6C34878D82A}">
                    <a16:rowId xmlns:a16="http://schemas.microsoft.com/office/drawing/2014/main" xmlns="" val="3191500715"/>
                  </a:ext>
                </a:extLst>
              </a:tr>
            </a:tbl>
          </a:graphicData>
        </a:graphic>
      </p:graphicFrame>
      <p:sp>
        <p:nvSpPr>
          <p:cNvPr id="7" name="Slide Number Placeholder 3"/>
          <p:cNvSpPr>
            <a:spLocks noGrp="1"/>
          </p:cNvSpPr>
          <p:nvPr>
            <p:ph type="sldNum" sz="quarter" idx="12"/>
          </p:nvPr>
        </p:nvSpPr>
        <p:spPr>
          <a:xfrm>
            <a:off x="7543800" y="304800"/>
            <a:ext cx="1036694" cy="767687"/>
          </a:xfrm>
        </p:spPr>
        <p:txBody>
          <a:bodyPr/>
          <a:lstStyle/>
          <a:p>
            <a:fld id="{B6F15528-21DE-4FAA-801E-634DDDAF4B2B}" type="slidenum">
              <a:rPr lang="en-US" sz="2400" b="1" smtClean="0">
                <a:solidFill>
                  <a:schemeClr val="tx1"/>
                </a:solidFill>
              </a:rPr>
              <a:t>119</a:t>
            </a:fld>
            <a:endParaRPr lang="en-US" sz="2400" b="1" dirty="0">
              <a:solidFill>
                <a:schemeClr val="tx1"/>
              </a:solidFill>
            </a:endParaRPr>
          </a:p>
        </p:txBody>
      </p:sp>
    </p:spTree>
    <p:extLst>
      <p:ext uri="{BB962C8B-B14F-4D97-AF65-F5344CB8AC3E}">
        <p14:creationId xmlns:p14="http://schemas.microsoft.com/office/powerpoint/2010/main" val="2046974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1143000"/>
            <a:ext cx="7924800" cy="7080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22531" name="Rectangle 9"/>
          <p:cNvSpPr>
            <a:spLocks noChangeArrowheads="1"/>
          </p:cNvSpPr>
          <p:nvPr/>
        </p:nvSpPr>
        <p:spPr bwMode="auto">
          <a:xfrm>
            <a:off x="76200" y="2228850"/>
            <a:ext cx="9067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1400">
                <a:latin typeface="Times New Roman" pitchFamily="18" charset="0"/>
                <a:cs typeface="Times New Roman" pitchFamily="18" charset="0"/>
              </a:rPr>
              <a:t>Përgjatë vitit 2025 ndër investimet më të rëndësishme në infrastrukturën rrugore të ndjekura nga Institucioni i Prefektit përmendim:</a:t>
            </a:r>
          </a:p>
        </p:txBody>
      </p:sp>
      <p:graphicFrame>
        <p:nvGraphicFramePr>
          <p:cNvPr id="3" name="Table 2"/>
          <p:cNvGraphicFramePr>
            <a:graphicFrameLocks noGrp="1"/>
          </p:cNvGraphicFramePr>
          <p:nvPr/>
        </p:nvGraphicFramePr>
        <p:xfrm>
          <a:off x="246063" y="2765425"/>
          <a:ext cx="4349750" cy="1882775"/>
        </p:xfrm>
        <a:graphic>
          <a:graphicData uri="http://schemas.openxmlformats.org/drawingml/2006/table">
            <a:tbl>
              <a:tblPr firstRow="1" firstCol="1" bandRow="1"/>
              <a:tblGrid>
                <a:gridCol w="1277953"/>
                <a:gridCol w="3071797"/>
              </a:tblGrid>
              <a:tr h="272064">
                <a:tc>
                  <a:txBody>
                    <a:bodyPr/>
                    <a:lstStyle/>
                    <a:p>
                      <a:pPr marL="0" marR="0" algn="ctr">
                        <a:lnSpc>
                          <a:spcPct val="107000"/>
                        </a:lnSpc>
                        <a:spcBef>
                          <a:spcPts val="0"/>
                        </a:spcBef>
                        <a:spcAft>
                          <a:spcPts val="0"/>
                        </a:spcAft>
                      </a:pPr>
                      <a:r>
                        <a:rPr lang="en-US" sz="1200" b="1" dirty="0" err="1">
                          <a:effectLst/>
                          <a:latin typeface="Times New Roman"/>
                          <a:ea typeface="Calibri"/>
                          <a:cs typeface="Times New Roman"/>
                        </a:rPr>
                        <a:t>Projekti</a:t>
                      </a:r>
                      <a:endParaRPr lang="en-US" sz="1100" dirty="0">
                        <a:effectLst/>
                        <a:latin typeface="Calibri"/>
                        <a:ea typeface="Calibri"/>
                        <a:cs typeface="Times New Roman"/>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a:effectLst/>
                          <a:latin typeface="Times New Roman"/>
                          <a:ea typeface="Calibri"/>
                          <a:cs typeface="Times New Roman"/>
                        </a:rPr>
                        <a:t>Parkimi Publik</a:t>
                      </a:r>
                      <a:endParaRPr lang="en-US" sz="1100">
                        <a:effectLst/>
                        <a:latin typeface="Calibri"/>
                        <a:ea typeface="Calibri"/>
                        <a:cs typeface="Times New Roman"/>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270">
                <a:tc>
                  <a:txBody>
                    <a:bodyPr/>
                    <a:lstStyle/>
                    <a:p>
                      <a:pPr marL="0" marR="0" algn="ctr">
                        <a:lnSpc>
                          <a:spcPct val="107000"/>
                        </a:lnSpc>
                        <a:spcBef>
                          <a:spcPts val="0"/>
                        </a:spcBef>
                        <a:spcAft>
                          <a:spcPts val="0"/>
                        </a:spcAft>
                      </a:pPr>
                      <a:r>
                        <a:rPr lang="en-US" sz="1200" b="1">
                          <a:effectLst/>
                          <a:latin typeface="Times New Roman"/>
                          <a:ea typeface="Calibri"/>
                          <a:cs typeface="Times New Roman"/>
                        </a:rPr>
                        <a:t>Investimi</a:t>
                      </a:r>
                      <a:endParaRPr lang="en-US" sz="1100">
                        <a:effectLst/>
                        <a:latin typeface="Calibri"/>
                        <a:ea typeface="Calibri"/>
                        <a:cs typeface="Times New Roman"/>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Times New Roman"/>
                          <a:ea typeface="Calibri"/>
                          <a:cs typeface="Times New Roman"/>
                        </a:rPr>
                        <a:t>477 milionë Lekë</a:t>
                      </a:r>
                      <a:endParaRPr lang="en-US" sz="1100">
                        <a:effectLst/>
                        <a:latin typeface="Calibri"/>
                        <a:ea typeface="Calibri"/>
                        <a:cs typeface="Times New Roman"/>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132">
                <a:tc>
                  <a:txBody>
                    <a:bodyPr/>
                    <a:lstStyle/>
                    <a:p>
                      <a:pPr marL="0" marR="0" algn="ctr">
                        <a:lnSpc>
                          <a:spcPct val="107000"/>
                        </a:lnSpc>
                        <a:spcBef>
                          <a:spcPts val="0"/>
                        </a:spcBef>
                        <a:spcAft>
                          <a:spcPts val="0"/>
                        </a:spcAft>
                      </a:pPr>
                      <a:r>
                        <a:rPr lang="en-US" sz="1200" b="1">
                          <a:effectLst/>
                          <a:latin typeface="Times New Roman"/>
                          <a:ea typeface="Calibri"/>
                          <a:cs typeface="Times New Roman"/>
                        </a:rPr>
                        <a:t>Specifikimet Teknike</a:t>
                      </a:r>
                      <a:endParaRPr lang="en-US" sz="1100">
                        <a:effectLst/>
                        <a:latin typeface="Calibri"/>
                        <a:ea typeface="Calibri"/>
                        <a:cs typeface="Times New Roman"/>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lvl="0" indent="-342900" algn="l">
                        <a:lnSpc>
                          <a:spcPct val="107000"/>
                        </a:lnSpc>
                        <a:spcBef>
                          <a:spcPts val="0"/>
                        </a:spcBef>
                        <a:spcAft>
                          <a:spcPts val="0"/>
                        </a:spcAft>
                        <a:buFont typeface="Symbol"/>
                        <a:buChar char=""/>
                      </a:pPr>
                      <a:r>
                        <a:rPr lang="en-US" sz="1200" kern="100" dirty="0">
                          <a:effectLst/>
                          <a:latin typeface="Times New Roman"/>
                          <a:ea typeface="Calibri"/>
                          <a:cs typeface="Times New Roman"/>
                        </a:rPr>
                        <a:t>396 </a:t>
                      </a:r>
                      <a:r>
                        <a:rPr lang="en-US" sz="1200" kern="100" dirty="0" err="1">
                          <a:effectLst/>
                          <a:latin typeface="Times New Roman"/>
                          <a:ea typeface="Calibri"/>
                          <a:cs typeface="Times New Roman"/>
                        </a:rPr>
                        <a:t>vende</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parkimi</a:t>
                      </a:r>
                      <a:endParaRPr lang="en-US" sz="1100" kern="100" dirty="0">
                        <a:effectLst/>
                        <a:latin typeface="Calibri"/>
                        <a:ea typeface="Calibri"/>
                        <a:cs typeface="Times New Roman"/>
                      </a:endParaRPr>
                    </a:p>
                    <a:p>
                      <a:pPr marL="342900" marR="0" lvl="0" indent="-342900" algn="l">
                        <a:lnSpc>
                          <a:spcPct val="107000"/>
                        </a:lnSpc>
                        <a:spcBef>
                          <a:spcPts val="0"/>
                        </a:spcBef>
                        <a:spcAft>
                          <a:spcPts val="0"/>
                        </a:spcAft>
                        <a:buFont typeface="Symbol"/>
                        <a:buChar char=""/>
                      </a:pPr>
                      <a:r>
                        <a:rPr lang="en-US" sz="1200" kern="100" dirty="0">
                          <a:effectLst/>
                          <a:latin typeface="Times New Roman"/>
                          <a:ea typeface="Calibri"/>
                          <a:cs typeface="Times New Roman"/>
                        </a:rPr>
                        <a:t>7 </a:t>
                      </a:r>
                      <a:r>
                        <a:rPr lang="en-US" sz="1200" kern="100" dirty="0" err="1">
                          <a:effectLst/>
                          <a:latin typeface="Times New Roman"/>
                          <a:ea typeface="Calibri"/>
                          <a:cs typeface="Times New Roman"/>
                        </a:rPr>
                        <a:t>nivele</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godine</a:t>
                      </a:r>
                      <a:endParaRPr lang="en-US" sz="1100" kern="100" dirty="0">
                        <a:effectLst/>
                        <a:latin typeface="Calibri"/>
                        <a:ea typeface="Calibri"/>
                        <a:cs typeface="Times New Roman"/>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834">
                <a:tc>
                  <a:txBody>
                    <a:bodyPr/>
                    <a:lstStyle/>
                    <a:p>
                      <a:pPr marL="0" marR="0" algn="ctr">
                        <a:lnSpc>
                          <a:spcPct val="107000"/>
                        </a:lnSpc>
                        <a:spcBef>
                          <a:spcPts val="0"/>
                        </a:spcBef>
                        <a:spcAft>
                          <a:spcPts val="0"/>
                        </a:spcAft>
                      </a:pPr>
                      <a:r>
                        <a:rPr lang="en-US" sz="1200" b="1">
                          <a:effectLst/>
                          <a:latin typeface="Times New Roman"/>
                          <a:ea typeface="Calibri"/>
                          <a:cs typeface="Times New Roman"/>
                        </a:rPr>
                        <a:t>Fillimi i Punimeve</a:t>
                      </a:r>
                      <a:endParaRPr lang="en-US" sz="1100">
                        <a:effectLst/>
                        <a:latin typeface="Calibri"/>
                        <a:ea typeface="Calibri"/>
                        <a:cs typeface="Times New Roman"/>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err="1">
                          <a:effectLst/>
                          <a:latin typeface="Times New Roman"/>
                          <a:ea typeface="Calibri"/>
                          <a:cs typeface="Times New Roman"/>
                        </a:rPr>
                        <a:t>Prill</a:t>
                      </a:r>
                      <a:r>
                        <a:rPr lang="en-US" sz="1200" dirty="0">
                          <a:effectLst/>
                          <a:latin typeface="Times New Roman"/>
                          <a:ea typeface="Calibri"/>
                          <a:cs typeface="Times New Roman"/>
                        </a:rPr>
                        <a:t> 2023</a:t>
                      </a:r>
                      <a:endParaRPr lang="en-US" sz="1100" dirty="0">
                        <a:effectLst/>
                        <a:latin typeface="Calibri"/>
                        <a:ea typeface="Calibri"/>
                        <a:cs typeface="Times New Roman"/>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475">
                <a:tc>
                  <a:txBody>
                    <a:bodyPr/>
                    <a:lstStyle/>
                    <a:p>
                      <a:pPr marL="0" marR="0" algn="ctr">
                        <a:lnSpc>
                          <a:spcPct val="107000"/>
                        </a:lnSpc>
                        <a:spcBef>
                          <a:spcPts val="0"/>
                        </a:spcBef>
                        <a:spcAft>
                          <a:spcPts val="0"/>
                        </a:spcAft>
                      </a:pPr>
                      <a:r>
                        <a:rPr lang="en-US" sz="1200" b="1">
                          <a:effectLst/>
                          <a:latin typeface="Times New Roman"/>
                          <a:ea typeface="Calibri"/>
                          <a:cs typeface="Times New Roman"/>
                        </a:rPr>
                        <a:t>Mbarimi i Punimeve</a:t>
                      </a:r>
                      <a:endParaRPr lang="en-US" sz="1100">
                        <a:effectLst/>
                        <a:latin typeface="Calibri"/>
                        <a:ea typeface="Calibri"/>
                        <a:cs typeface="Times New Roman"/>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err="1">
                          <a:effectLst/>
                          <a:latin typeface="Times New Roman"/>
                          <a:ea typeface="Calibri"/>
                          <a:cs typeface="Times New Roman"/>
                        </a:rPr>
                        <a:t>Nëntor</a:t>
                      </a:r>
                      <a:r>
                        <a:rPr lang="en-US" sz="1200" dirty="0">
                          <a:effectLst/>
                          <a:latin typeface="Times New Roman"/>
                          <a:ea typeface="Calibri"/>
                          <a:cs typeface="Times New Roman"/>
                        </a:rPr>
                        <a:t> 2025</a:t>
                      </a:r>
                      <a:endParaRPr lang="en-US" sz="1100" dirty="0">
                        <a:effectLst/>
                        <a:latin typeface="Calibri"/>
                        <a:ea typeface="Calibri"/>
                        <a:cs typeface="Times New Roman"/>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228600" y="4714875"/>
          <a:ext cx="4381500" cy="2165574"/>
        </p:xfrm>
        <a:graphic>
          <a:graphicData uri="http://schemas.openxmlformats.org/drawingml/2006/table">
            <a:tbl>
              <a:tblPr firstRow="1" firstCol="1" bandRow="1"/>
              <a:tblGrid>
                <a:gridCol w="1295399"/>
                <a:gridCol w="3086101"/>
              </a:tblGrid>
              <a:tr h="321676">
                <a:tc>
                  <a:txBody>
                    <a:bodyPr/>
                    <a:lstStyle/>
                    <a:p>
                      <a:pPr marL="0" marR="0" algn="ctr">
                        <a:lnSpc>
                          <a:spcPct val="107000"/>
                        </a:lnSpc>
                        <a:spcBef>
                          <a:spcPts val="0"/>
                        </a:spcBef>
                        <a:spcAft>
                          <a:spcPts val="0"/>
                        </a:spcAft>
                      </a:pPr>
                      <a:r>
                        <a:rPr lang="en-US" sz="1200" b="1" dirty="0" err="1">
                          <a:effectLst/>
                          <a:latin typeface="Times New Roman"/>
                          <a:ea typeface="Calibri"/>
                          <a:cs typeface="Times New Roman"/>
                        </a:rPr>
                        <a:t>Projekti</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a:effectLst/>
                          <a:latin typeface="Times New Roman"/>
                          <a:ea typeface="Calibri"/>
                          <a:cs typeface="Times New Roman"/>
                        </a:rPr>
                        <a:t>Lungomare e Durrësit</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3949">
                <a:tc>
                  <a:txBody>
                    <a:bodyPr/>
                    <a:lstStyle/>
                    <a:p>
                      <a:pPr marL="0" marR="0" algn="ctr">
                        <a:lnSpc>
                          <a:spcPct val="107000"/>
                        </a:lnSpc>
                        <a:spcBef>
                          <a:spcPts val="0"/>
                        </a:spcBef>
                        <a:spcAft>
                          <a:spcPts val="0"/>
                        </a:spcAft>
                      </a:pPr>
                      <a:r>
                        <a:rPr lang="en-US" sz="1200" b="1" dirty="0" err="1">
                          <a:effectLst/>
                          <a:latin typeface="Times New Roman"/>
                          <a:ea typeface="Calibri"/>
                          <a:cs typeface="Times New Roman"/>
                        </a:rPr>
                        <a:t>Fondi</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just">
                        <a:lnSpc>
                          <a:spcPct val="107000"/>
                        </a:lnSpc>
                        <a:spcBef>
                          <a:spcPts val="0"/>
                        </a:spcBef>
                        <a:spcAft>
                          <a:spcPts val="0"/>
                        </a:spcAft>
                      </a:pPr>
                      <a:r>
                        <a:rPr lang="en-US" sz="1200" dirty="0" smtClean="0">
                          <a:effectLst/>
                          <a:latin typeface="Times New Roman"/>
                          <a:ea typeface="Calibri"/>
                          <a:cs typeface="Times New Roman"/>
                        </a:rPr>
                        <a:t>    3 </a:t>
                      </a:r>
                      <a:r>
                        <a:rPr lang="en-US" sz="1200" dirty="0" err="1">
                          <a:effectLst/>
                          <a:latin typeface="Times New Roman"/>
                          <a:ea typeface="Calibri"/>
                          <a:cs typeface="Times New Roman"/>
                        </a:rPr>
                        <a:t>milion</a:t>
                      </a:r>
                      <a:r>
                        <a:rPr lang="en-US" sz="1200" dirty="0">
                          <a:effectLst/>
                          <a:latin typeface="Times New Roman"/>
                          <a:ea typeface="Calibri"/>
                          <a:cs typeface="Times New Roman"/>
                        </a:rPr>
                        <a:t> </a:t>
                      </a:r>
                      <a:r>
                        <a:rPr lang="en-US" sz="1200" dirty="0" err="1">
                          <a:effectLst/>
                          <a:latin typeface="Times New Roman"/>
                          <a:ea typeface="Calibri"/>
                          <a:cs typeface="Times New Roman"/>
                        </a:rPr>
                        <a:t>dollarë</a:t>
                      </a:r>
                      <a:r>
                        <a:rPr lang="en-US" sz="1200" dirty="0">
                          <a:effectLst/>
                          <a:latin typeface="Times New Roman"/>
                          <a:ea typeface="Calibri"/>
                          <a:cs typeface="Times New Roman"/>
                        </a:rPr>
                        <a:t> (</a:t>
                      </a:r>
                      <a:r>
                        <a:rPr lang="en-US" sz="1200" dirty="0" err="1">
                          <a:effectLst/>
                          <a:latin typeface="Times New Roman"/>
                          <a:ea typeface="Calibri"/>
                          <a:cs typeface="Times New Roman"/>
                        </a:rPr>
                        <a:t>shëtitorja</a:t>
                      </a:r>
                      <a:r>
                        <a:rPr lang="en-US" sz="1200" dirty="0">
                          <a:effectLst/>
                          <a:latin typeface="Times New Roman"/>
                          <a:ea typeface="Calibri"/>
                          <a:cs typeface="Times New Roman"/>
                        </a:rPr>
                        <a:t>)</a:t>
                      </a:r>
                      <a:endParaRPr lang="en-US" sz="1100" dirty="0">
                        <a:effectLst/>
                        <a:latin typeface="Calibri"/>
                        <a:ea typeface="Calibri"/>
                        <a:cs typeface="Times New Roman"/>
                      </a:endParaRPr>
                    </a:p>
                    <a:p>
                      <a:pPr marL="0" marR="0" algn="ctr">
                        <a:lnSpc>
                          <a:spcPct val="107000"/>
                        </a:lnSpc>
                        <a:spcBef>
                          <a:spcPts val="0"/>
                        </a:spcBef>
                        <a:spcAft>
                          <a:spcPts val="0"/>
                        </a:spcAft>
                      </a:pPr>
                      <a:r>
                        <a:rPr lang="en-US" sz="1200" dirty="0">
                          <a:effectLst/>
                          <a:latin typeface="Times New Roman"/>
                          <a:ea typeface="Calibri"/>
                          <a:cs typeface="Times New Roman"/>
                        </a:rPr>
                        <a:t>7.5 </a:t>
                      </a:r>
                      <a:r>
                        <a:rPr lang="en-US" sz="1200" dirty="0" err="1">
                          <a:effectLst/>
                          <a:latin typeface="Times New Roman"/>
                          <a:ea typeface="Calibri"/>
                          <a:cs typeface="Times New Roman"/>
                        </a:rPr>
                        <a:t>milion</a:t>
                      </a:r>
                      <a:r>
                        <a:rPr lang="en-US" sz="1200" dirty="0">
                          <a:effectLst/>
                          <a:latin typeface="Times New Roman"/>
                          <a:ea typeface="Calibri"/>
                          <a:cs typeface="Times New Roman"/>
                        </a:rPr>
                        <a:t> Euro (</a:t>
                      </a:r>
                      <a:r>
                        <a:rPr lang="en-US" sz="1200" dirty="0" err="1">
                          <a:effectLst/>
                          <a:latin typeface="Times New Roman"/>
                          <a:ea typeface="Calibri"/>
                          <a:cs typeface="Times New Roman"/>
                        </a:rPr>
                        <a:t>fasadat</a:t>
                      </a:r>
                      <a:r>
                        <a:rPr lang="en-US" sz="1200" dirty="0">
                          <a:effectLst/>
                          <a:latin typeface="Times New Roman"/>
                          <a:ea typeface="Calibri"/>
                          <a:cs typeface="Times New Roman"/>
                        </a:rPr>
                        <a:t> + </a:t>
                      </a:r>
                      <a:r>
                        <a:rPr lang="en-US" sz="1200" dirty="0" err="1">
                          <a:effectLst/>
                          <a:latin typeface="Times New Roman"/>
                          <a:ea typeface="Calibri"/>
                          <a:cs typeface="Times New Roman"/>
                        </a:rPr>
                        <a:t>zgjerimi</a:t>
                      </a:r>
                      <a:r>
                        <a:rPr lang="en-US" sz="1200" dirty="0">
                          <a:effectLst/>
                          <a:latin typeface="Times New Roman"/>
                          <a:ea typeface="Calibri"/>
                          <a:cs typeface="Times New Roman"/>
                        </a:rPr>
                        <a:t> i </a:t>
                      </a:r>
                      <a:r>
                        <a:rPr lang="en-US" sz="1200" dirty="0" err="1">
                          <a:effectLst/>
                          <a:latin typeface="Times New Roman"/>
                          <a:ea typeface="Calibri"/>
                          <a:cs typeface="Times New Roman"/>
                        </a:rPr>
                        <a:t>rërës</a:t>
                      </a:r>
                      <a:r>
                        <a:rPr lang="en-US" sz="1200" dirty="0">
                          <a:effectLst/>
                          <a:latin typeface="Times New Roman"/>
                          <a:ea typeface="Calibri"/>
                          <a:cs typeface="Times New Roman"/>
                        </a:rPr>
                        <a:t>)</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025">
                <a:tc>
                  <a:txBody>
                    <a:bodyPr/>
                    <a:lstStyle/>
                    <a:p>
                      <a:pPr marL="0" marR="0" algn="ctr">
                        <a:lnSpc>
                          <a:spcPct val="107000"/>
                        </a:lnSpc>
                        <a:spcBef>
                          <a:spcPts val="0"/>
                        </a:spcBef>
                        <a:spcAft>
                          <a:spcPts val="0"/>
                        </a:spcAft>
                      </a:pPr>
                      <a:r>
                        <a:rPr lang="en-US" sz="1200" b="1">
                          <a:effectLst/>
                          <a:latin typeface="Times New Roman"/>
                          <a:ea typeface="Calibri"/>
                          <a:cs typeface="Times New Roman"/>
                        </a:rPr>
                        <a:t>Specifikimet Teknike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lvl="0" indent="-342900">
                        <a:lnSpc>
                          <a:spcPct val="107000"/>
                        </a:lnSpc>
                        <a:spcBef>
                          <a:spcPts val="0"/>
                        </a:spcBef>
                        <a:spcAft>
                          <a:spcPts val="0"/>
                        </a:spcAft>
                        <a:buFont typeface="Symbol"/>
                        <a:buChar char=""/>
                      </a:pPr>
                      <a:r>
                        <a:rPr lang="en-US" sz="1200" kern="100" dirty="0" err="1">
                          <a:effectLst/>
                          <a:latin typeface="Times New Roman"/>
                          <a:ea typeface="Calibri"/>
                          <a:cs typeface="Times New Roman"/>
                        </a:rPr>
                        <a:t>Gjatësisë</a:t>
                      </a:r>
                      <a:r>
                        <a:rPr lang="en-US" sz="1200" kern="100" dirty="0">
                          <a:effectLst/>
                          <a:latin typeface="Times New Roman"/>
                          <a:ea typeface="Calibri"/>
                          <a:cs typeface="Times New Roman"/>
                        </a:rPr>
                        <a:t> 3 </a:t>
                      </a:r>
                      <a:r>
                        <a:rPr lang="en-US" sz="1200" kern="100" dirty="0" smtClean="0">
                          <a:effectLst/>
                          <a:latin typeface="Times New Roman"/>
                          <a:ea typeface="Calibri"/>
                          <a:cs typeface="Times New Roman"/>
                        </a:rPr>
                        <a:t>km, </a:t>
                      </a:r>
                      <a:r>
                        <a:rPr lang="en-US" sz="1200" kern="100" dirty="0" err="1" smtClean="0">
                          <a:effectLst/>
                          <a:latin typeface="Times New Roman"/>
                          <a:ea typeface="Calibri"/>
                          <a:cs typeface="Times New Roman"/>
                        </a:rPr>
                        <a:t>gjerësi</a:t>
                      </a:r>
                      <a:r>
                        <a:rPr lang="en-US" sz="1200" kern="100" dirty="0" smtClean="0">
                          <a:effectLst/>
                          <a:latin typeface="Times New Roman"/>
                          <a:ea typeface="Calibri"/>
                          <a:cs typeface="Times New Roman"/>
                        </a:rPr>
                        <a:t> </a:t>
                      </a:r>
                      <a:r>
                        <a:rPr lang="en-US" sz="1200" kern="100" dirty="0" err="1">
                          <a:effectLst/>
                          <a:latin typeface="Times New Roman"/>
                          <a:ea typeface="Calibri"/>
                          <a:cs typeface="Times New Roman"/>
                        </a:rPr>
                        <a:t>nga</a:t>
                      </a:r>
                      <a:r>
                        <a:rPr lang="en-US" sz="1200" kern="100" dirty="0">
                          <a:effectLst/>
                          <a:latin typeface="Times New Roman"/>
                          <a:ea typeface="Calibri"/>
                          <a:cs typeface="Times New Roman"/>
                        </a:rPr>
                        <a:t> 6 </a:t>
                      </a:r>
                      <a:r>
                        <a:rPr lang="en-US" sz="1200" kern="100" dirty="0" err="1">
                          <a:effectLst/>
                          <a:latin typeface="Times New Roman"/>
                          <a:ea typeface="Calibri"/>
                          <a:cs typeface="Times New Roman"/>
                        </a:rPr>
                        <a:t>deri</a:t>
                      </a:r>
                      <a:r>
                        <a:rPr lang="en-US" sz="1200" kern="100" dirty="0">
                          <a:effectLst/>
                          <a:latin typeface="Times New Roman"/>
                          <a:ea typeface="Calibri"/>
                          <a:cs typeface="Times New Roman"/>
                        </a:rPr>
                        <a:t> 10 </a:t>
                      </a:r>
                      <a:r>
                        <a:rPr lang="en-US" sz="1200" kern="100" dirty="0" smtClean="0">
                          <a:effectLst/>
                          <a:latin typeface="Times New Roman"/>
                          <a:ea typeface="Calibri"/>
                          <a:cs typeface="Times New Roman"/>
                        </a:rPr>
                        <a:t>m</a:t>
                      </a:r>
                      <a:endParaRPr lang="en-US" sz="1100" kern="100" dirty="0">
                        <a:effectLst/>
                        <a:latin typeface="Calibri"/>
                        <a:ea typeface="Calibri"/>
                        <a:cs typeface="Times New Roman"/>
                      </a:endParaRPr>
                    </a:p>
                    <a:p>
                      <a:pPr marL="342900" marR="0" lvl="0" indent="-342900">
                        <a:lnSpc>
                          <a:spcPct val="107000"/>
                        </a:lnSpc>
                        <a:spcBef>
                          <a:spcPts val="0"/>
                        </a:spcBef>
                        <a:spcAft>
                          <a:spcPts val="0"/>
                        </a:spcAft>
                        <a:buFont typeface="Symbol"/>
                        <a:buChar char=""/>
                      </a:pPr>
                      <a:r>
                        <a:rPr lang="en-US" sz="1200" kern="100" dirty="0" err="1">
                          <a:effectLst/>
                          <a:latin typeface="Times New Roman"/>
                          <a:ea typeface="Calibri"/>
                          <a:cs typeface="Times New Roman"/>
                        </a:rPr>
                        <a:t>Gjerësia</a:t>
                      </a:r>
                      <a:r>
                        <a:rPr lang="en-US" sz="1200" kern="100" dirty="0">
                          <a:effectLst/>
                          <a:latin typeface="Times New Roman"/>
                          <a:ea typeface="Calibri"/>
                          <a:cs typeface="Times New Roman"/>
                        </a:rPr>
                        <a:t> e </a:t>
                      </a:r>
                      <a:r>
                        <a:rPr lang="en-US" sz="1200" kern="100" dirty="0" err="1">
                          <a:effectLst/>
                          <a:latin typeface="Times New Roman"/>
                          <a:ea typeface="Calibri"/>
                          <a:cs typeface="Times New Roman"/>
                        </a:rPr>
                        <a:t>rërës</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deri</a:t>
                      </a:r>
                      <a:r>
                        <a:rPr lang="en-US" sz="1200" kern="100" dirty="0">
                          <a:effectLst/>
                          <a:latin typeface="Times New Roman"/>
                          <a:ea typeface="Calibri"/>
                          <a:cs typeface="Times New Roman"/>
                        </a:rPr>
                        <a:t> 100 </a:t>
                      </a:r>
                      <a:r>
                        <a:rPr lang="en-US" sz="1200" kern="100" dirty="0" err="1">
                          <a:effectLst/>
                          <a:latin typeface="Times New Roman"/>
                          <a:ea typeface="Calibri"/>
                          <a:cs typeface="Times New Roman"/>
                        </a:rPr>
                        <a:t>metra</a:t>
                      </a:r>
                      <a:endParaRPr lang="en-US" sz="1100" kern="100" dirty="0">
                        <a:effectLst/>
                        <a:latin typeface="Calibri"/>
                        <a:ea typeface="Calibri"/>
                        <a:cs typeface="Times New Roman"/>
                      </a:endParaRPr>
                    </a:p>
                    <a:p>
                      <a:pPr marL="342900" marR="0" lvl="0" indent="-342900">
                        <a:lnSpc>
                          <a:spcPct val="107000"/>
                        </a:lnSpc>
                        <a:spcBef>
                          <a:spcPts val="0"/>
                        </a:spcBef>
                        <a:spcAft>
                          <a:spcPts val="0"/>
                        </a:spcAft>
                        <a:buFont typeface="Symbol"/>
                        <a:buChar char=""/>
                      </a:pPr>
                      <a:r>
                        <a:rPr lang="en-US" sz="1200" kern="100" dirty="0" err="1">
                          <a:effectLst/>
                          <a:latin typeface="Times New Roman"/>
                          <a:ea typeface="Calibri"/>
                          <a:cs typeface="Times New Roman"/>
                        </a:rPr>
                        <a:t>Ndërhyrja</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estetike</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në</a:t>
                      </a:r>
                      <a:r>
                        <a:rPr lang="en-US" sz="1200" kern="100" dirty="0">
                          <a:effectLst/>
                          <a:latin typeface="Times New Roman"/>
                          <a:ea typeface="Calibri"/>
                          <a:cs typeface="Times New Roman"/>
                        </a:rPr>
                        <a:t> 544 </a:t>
                      </a:r>
                      <a:r>
                        <a:rPr lang="en-US" sz="1200" kern="100" dirty="0" err="1">
                          <a:effectLst/>
                          <a:latin typeface="Times New Roman"/>
                          <a:ea typeface="Calibri"/>
                          <a:cs typeface="Times New Roman"/>
                        </a:rPr>
                        <a:t>mijë</a:t>
                      </a:r>
                      <a:r>
                        <a:rPr lang="en-US" sz="1200" kern="100" dirty="0">
                          <a:effectLst/>
                          <a:latin typeface="Times New Roman"/>
                          <a:ea typeface="Calibri"/>
                          <a:cs typeface="Times New Roman"/>
                        </a:rPr>
                        <a:t> m</a:t>
                      </a:r>
                      <a:r>
                        <a:rPr lang="en-US" sz="1200" kern="100" baseline="30000" dirty="0">
                          <a:effectLst/>
                          <a:latin typeface="Times New Roman"/>
                          <a:ea typeface="Calibri"/>
                          <a:cs typeface="Times New Roman"/>
                        </a:rPr>
                        <a:t>2</a:t>
                      </a:r>
                      <a:endParaRPr lang="en-US" sz="1100" kern="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350">
                <a:tc>
                  <a:txBody>
                    <a:bodyPr/>
                    <a:lstStyle/>
                    <a:p>
                      <a:pPr marL="0" marR="0" algn="ctr">
                        <a:lnSpc>
                          <a:spcPct val="107000"/>
                        </a:lnSpc>
                        <a:spcBef>
                          <a:spcPts val="0"/>
                        </a:spcBef>
                        <a:spcAft>
                          <a:spcPts val="0"/>
                        </a:spcAft>
                      </a:pPr>
                      <a:r>
                        <a:rPr lang="en-US" sz="1200" b="1">
                          <a:effectLst/>
                          <a:latin typeface="Times New Roman"/>
                          <a:ea typeface="Calibri"/>
                          <a:cs typeface="Times New Roman"/>
                        </a:rPr>
                        <a:t>Fillimi i Punimeve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200" dirty="0" err="1">
                          <a:effectLst/>
                          <a:latin typeface="Times New Roman"/>
                          <a:ea typeface="Calibri"/>
                          <a:cs typeface="Times New Roman"/>
                        </a:rPr>
                        <a:t>Faza</a:t>
                      </a:r>
                      <a:r>
                        <a:rPr lang="en-US" sz="1200" dirty="0">
                          <a:effectLst/>
                          <a:latin typeface="Times New Roman"/>
                          <a:ea typeface="Calibri"/>
                          <a:cs typeface="Times New Roman"/>
                        </a:rPr>
                        <a:t> e </a:t>
                      </a:r>
                      <a:r>
                        <a:rPr lang="en-US" sz="1200" dirty="0" err="1">
                          <a:effectLst/>
                          <a:latin typeface="Times New Roman"/>
                          <a:ea typeface="Calibri"/>
                          <a:cs typeface="Times New Roman"/>
                        </a:rPr>
                        <a:t>Parë</a:t>
                      </a:r>
                      <a:r>
                        <a:rPr lang="en-US" sz="1200" dirty="0">
                          <a:effectLst/>
                          <a:latin typeface="Times New Roman"/>
                          <a:ea typeface="Calibri"/>
                          <a:cs typeface="Times New Roman"/>
                        </a:rPr>
                        <a:t> - </a:t>
                      </a:r>
                      <a:r>
                        <a:rPr lang="en-US" sz="1200" dirty="0" err="1">
                          <a:effectLst/>
                          <a:latin typeface="Times New Roman"/>
                          <a:ea typeface="Calibri"/>
                          <a:cs typeface="Times New Roman"/>
                        </a:rPr>
                        <a:t>Tetor</a:t>
                      </a:r>
                      <a:r>
                        <a:rPr lang="en-US" sz="1200" dirty="0">
                          <a:effectLst/>
                          <a:latin typeface="Times New Roman"/>
                          <a:ea typeface="Calibri"/>
                          <a:cs typeface="Times New Roman"/>
                        </a:rPr>
                        <a:t> </a:t>
                      </a:r>
                      <a:r>
                        <a:rPr lang="en-US" sz="1200" dirty="0" smtClean="0">
                          <a:effectLst/>
                          <a:latin typeface="Times New Roman"/>
                          <a:ea typeface="Calibri"/>
                          <a:cs typeface="Times New Roman"/>
                        </a:rPr>
                        <a:t>2022,  </a:t>
                      </a:r>
                      <a:r>
                        <a:rPr lang="en-US" sz="1200" dirty="0" err="1" smtClean="0">
                          <a:effectLst/>
                          <a:latin typeface="Times New Roman"/>
                          <a:ea typeface="Calibri"/>
                          <a:cs typeface="Times New Roman"/>
                        </a:rPr>
                        <a:t>Faza</a:t>
                      </a:r>
                      <a:r>
                        <a:rPr lang="en-US" sz="1200" dirty="0" smtClean="0">
                          <a:effectLst/>
                          <a:latin typeface="Times New Roman"/>
                          <a:ea typeface="Calibri"/>
                          <a:cs typeface="Times New Roman"/>
                        </a:rPr>
                        <a:t> </a:t>
                      </a:r>
                      <a:r>
                        <a:rPr lang="en-US" sz="1200" dirty="0">
                          <a:effectLst/>
                          <a:latin typeface="Times New Roman"/>
                          <a:ea typeface="Calibri"/>
                          <a:cs typeface="Times New Roman"/>
                        </a:rPr>
                        <a:t>e </a:t>
                      </a:r>
                      <a:r>
                        <a:rPr lang="en-US" sz="1200" dirty="0" err="1">
                          <a:effectLst/>
                          <a:latin typeface="Times New Roman"/>
                          <a:ea typeface="Calibri"/>
                          <a:cs typeface="Times New Roman"/>
                        </a:rPr>
                        <a:t>Dytë</a:t>
                      </a:r>
                      <a:r>
                        <a:rPr lang="en-US" sz="1200" dirty="0">
                          <a:effectLst/>
                          <a:latin typeface="Times New Roman"/>
                          <a:ea typeface="Calibri"/>
                          <a:cs typeface="Times New Roman"/>
                        </a:rPr>
                        <a:t> – 2024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350">
                <a:tc>
                  <a:txBody>
                    <a:bodyPr/>
                    <a:lstStyle/>
                    <a:p>
                      <a:pPr marL="0" marR="0" algn="ctr">
                        <a:lnSpc>
                          <a:spcPct val="107000"/>
                        </a:lnSpc>
                        <a:spcBef>
                          <a:spcPts val="0"/>
                        </a:spcBef>
                        <a:spcAft>
                          <a:spcPts val="0"/>
                        </a:spcAft>
                      </a:pPr>
                      <a:r>
                        <a:rPr lang="en-US" sz="1200" b="1">
                          <a:effectLst/>
                          <a:latin typeface="Times New Roman"/>
                          <a:ea typeface="Calibri"/>
                          <a:cs typeface="Times New Roman"/>
                        </a:rPr>
                        <a:t>Mbarimi i Punimeve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200" dirty="0" err="1">
                          <a:effectLst/>
                          <a:latin typeface="Times New Roman"/>
                          <a:ea typeface="Calibri"/>
                          <a:cs typeface="Times New Roman"/>
                        </a:rPr>
                        <a:t>Faza</a:t>
                      </a:r>
                      <a:r>
                        <a:rPr lang="en-US" sz="1200" dirty="0">
                          <a:effectLst/>
                          <a:latin typeface="Times New Roman"/>
                          <a:ea typeface="Calibri"/>
                          <a:cs typeface="Times New Roman"/>
                        </a:rPr>
                        <a:t> e </a:t>
                      </a:r>
                      <a:r>
                        <a:rPr lang="en-US" sz="1200" dirty="0" err="1">
                          <a:effectLst/>
                          <a:latin typeface="Times New Roman"/>
                          <a:ea typeface="Calibri"/>
                          <a:cs typeface="Times New Roman"/>
                        </a:rPr>
                        <a:t>Parë</a:t>
                      </a:r>
                      <a:r>
                        <a:rPr lang="en-US" sz="1200" dirty="0">
                          <a:effectLst/>
                          <a:latin typeface="Times New Roman"/>
                          <a:ea typeface="Calibri"/>
                          <a:cs typeface="Times New Roman"/>
                        </a:rPr>
                        <a:t> - </a:t>
                      </a:r>
                      <a:r>
                        <a:rPr lang="en-US" sz="1200" dirty="0" err="1">
                          <a:effectLst/>
                          <a:latin typeface="Times New Roman"/>
                          <a:ea typeface="Calibri"/>
                          <a:cs typeface="Times New Roman"/>
                        </a:rPr>
                        <a:t>Qershor</a:t>
                      </a:r>
                      <a:r>
                        <a:rPr lang="en-US" sz="1200" dirty="0">
                          <a:effectLst/>
                          <a:latin typeface="Times New Roman"/>
                          <a:ea typeface="Calibri"/>
                          <a:cs typeface="Times New Roman"/>
                        </a:rPr>
                        <a:t> </a:t>
                      </a:r>
                      <a:r>
                        <a:rPr lang="en-US" sz="1200" dirty="0" smtClean="0">
                          <a:effectLst/>
                          <a:latin typeface="Times New Roman"/>
                          <a:ea typeface="Calibri"/>
                          <a:cs typeface="Times New Roman"/>
                        </a:rPr>
                        <a:t>2023, </a:t>
                      </a:r>
                      <a:r>
                        <a:rPr lang="en-US" sz="1200" dirty="0" err="1" smtClean="0">
                          <a:effectLst/>
                          <a:latin typeface="Times New Roman"/>
                          <a:ea typeface="Calibri"/>
                          <a:cs typeface="Times New Roman"/>
                        </a:rPr>
                        <a:t>Faza</a:t>
                      </a:r>
                      <a:r>
                        <a:rPr lang="en-US" sz="1200" dirty="0" smtClean="0">
                          <a:effectLst/>
                          <a:latin typeface="Times New Roman"/>
                          <a:ea typeface="Calibri"/>
                          <a:cs typeface="Times New Roman"/>
                        </a:rPr>
                        <a:t> </a:t>
                      </a:r>
                      <a:r>
                        <a:rPr lang="en-US" sz="1200" dirty="0">
                          <a:effectLst/>
                          <a:latin typeface="Times New Roman"/>
                          <a:ea typeface="Calibri"/>
                          <a:cs typeface="Times New Roman"/>
                        </a:rPr>
                        <a:t>e </a:t>
                      </a:r>
                      <a:r>
                        <a:rPr lang="en-US" sz="1200" dirty="0" err="1">
                          <a:effectLst/>
                          <a:latin typeface="Times New Roman"/>
                          <a:ea typeface="Calibri"/>
                          <a:cs typeface="Times New Roman"/>
                        </a:rPr>
                        <a:t>Dytë</a:t>
                      </a:r>
                      <a:r>
                        <a:rPr lang="en-US" sz="1200" dirty="0">
                          <a:effectLst/>
                          <a:latin typeface="Times New Roman"/>
                          <a:ea typeface="Calibri"/>
                          <a:cs typeface="Times New Roman"/>
                        </a:rPr>
                        <a:t> – 2026</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169" name="Picture 1" descr="C:\Users\ICT\Desktop\parkimi publik.jpg"/>
          <p:cNvPicPr>
            <a:picLocks noChangeAspect="1" noChangeArrowheads="1"/>
          </p:cNvPicPr>
          <p:nvPr/>
        </p:nvPicPr>
        <p:blipFill>
          <a:blip r:embed="rId2"/>
          <a:srcRect/>
          <a:stretch>
            <a:fillRect/>
          </a:stretch>
        </p:blipFill>
        <p:spPr bwMode="auto">
          <a:xfrm>
            <a:off x="5029200" y="2590800"/>
            <a:ext cx="3505200" cy="1978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0" name="Picture 2" descr="C:\Users\ICT\Desktop\shetitorja e plazhit.jpg"/>
          <p:cNvPicPr>
            <a:picLocks noChangeAspect="1" noChangeArrowheads="1"/>
          </p:cNvPicPr>
          <p:nvPr/>
        </p:nvPicPr>
        <p:blipFill>
          <a:blip r:embed="rId3"/>
          <a:srcRect/>
          <a:stretch>
            <a:fillRect/>
          </a:stretch>
        </p:blipFill>
        <p:spPr bwMode="auto">
          <a:xfrm>
            <a:off x="5049838" y="4724400"/>
            <a:ext cx="350520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12</a:t>
            </a:fld>
            <a:endParaRPr lang="en-US" b="1" dirty="0">
              <a:solidFill>
                <a:schemeClr val="tx1"/>
              </a:solidFill>
            </a:endParaRPr>
          </a:p>
        </p:txBody>
      </p:sp>
    </p:spTree>
    <p:extLst>
      <p:ext uri="{BB962C8B-B14F-4D97-AF65-F5344CB8AC3E}">
        <p14:creationId xmlns:p14="http://schemas.microsoft.com/office/powerpoint/2010/main" val="356558034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860425"/>
          </a:xfrm>
        </p:spPr>
        <p:txBody>
          <a:bodyPr/>
          <a:lstStyle/>
          <a:p>
            <a:pPr algn="ctr"/>
            <a:r>
              <a:rPr lang="en-US" sz="2400" dirty="0">
                <a:solidFill>
                  <a:srgbClr val="EBEBEB"/>
                </a:solidFill>
                <a:latin typeface="Times New Roman" pitchFamily="18" charset="0"/>
                <a:cs typeface="Times New Roman" pitchFamily="18" charset="0"/>
              </a:rPr>
              <a:t>SEKTORI FINANCË DHE SHËRBIME MBËSHTETËSE</a:t>
            </a:r>
            <a:endParaRPr lang="en-US" sz="24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9C437326-19DB-3E03-E240-0F9D39C05F8B}"/>
              </a:ext>
            </a:extLst>
          </p:cNvPr>
          <p:cNvSpPr txBox="1"/>
          <p:nvPr/>
        </p:nvSpPr>
        <p:spPr>
          <a:xfrm>
            <a:off x="381000" y="2546350"/>
            <a:ext cx="8382000" cy="3785652"/>
          </a:xfrm>
          <a:prstGeom prst="rect">
            <a:avLst/>
          </a:prstGeom>
          <a:noFill/>
        </p:spPr>
        <p:txBody>
          <a:bodyPr wrap="square">
            <a:spAutoFit/>
          </a:bodyPr>
          <a:lstStyle/>
          <a:p>
            <a:pPr algn="just"/>
            <a:r>
              <a:rPr lang="sq-AL" sz="1600" dirty="0">
                <a:latin typeface="Times New Roman" panose="02020603050405020304" pitchFamily="18" charset="0"/>
                <a:cs typeface="Times New Roman" panose="02020603050405020304" pitchFamily="18" charset="0"/>
              </a:rPr>
              <a:t>Siç shihet nga të dhënat e mësipërme nuk kemi tejkalim të shpenzimeve operative as në total dhe as sipas zërave, pra janë ruajtur kufijtë e miratuar të shpenzimeve. Këto shpenzime janë realizuar në masën 88.4%. Konkretisht nga 5.935 mijë lekë të planifikuara në fakt janë shpenzuar 5.277 mijë lekë, pra më pak 658 mijë lekë. </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Duke i analizuar shpenzimet operative sipas strukturës ato paraqiten si më poshtë:</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-Materiale zyre dhe të përgjithshme, (kancelari, materiale pastrim e dezifektimi, materiale për funksionimin e pajisjeve të zyrës, furnizime e materiale të tjera zyre), janë  realizuar 93% ; </a:t>
            </a:r>
            <a:endParaRPr lang="en-US" sz="16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-Materiale dhe sherbime speciale (</a:t>
            </a:r>
            <a:r>
              <a:rPr lang="it-IT" sz="1600" i="1" dirty="0">
                <a:latin typeface="Times New Roman" panose="02020603050405020304" pitchFamily="18" charset="0"/>
                <a:cs typeface="Times New Roman" panose="02020603050405020304" pitchFamily="18" charset="0"/>
              </a:rPr>
              <a:t>fikse zjarri</a:t>
            </a:r>
            <a:r>
              <a:rPr lang="it-IT" sz="1600" dirty="0">
                <a:latin typeface="Times New Roman" panose="02020603050405020304" pitchFamily="18" charset="0"/>
                <a:cs typeface="Times New Roman" panose="02020603050405020304" pitchFamily="18" charset="0"/>
              </a:rPr>
              <a:t>) 78%;</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-Shërbimet nga të tretët (telefona, energji, ujë, shërbim postar, ruajtje fizike e godinës, faqja zyrtare, shërbim interneti dhe shërbime të tjera ), janë  realizuar 93.7%, të cilët zënë  peshën kryesore të këtyre shpenzimeve në masën (66.5%);</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-Shërbimet e transportit (naftë, pjesë këmbimi), janë  realizuar 89%; </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-Shpenzime udhëtimi i brendshëm, janë  realizuar 98%;</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-Shpenzime për mirëmbajtje të zakonshme janë  realizuar 31.5%; </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-Shpenzime të tjera operative janë  realizuar  87%; </a:t>
            </a:r>
            <a:endParaRPr lang="en-US" sz="1600" dirty="0">
              <a:latin typeface="Times New Roman" panose="02020603050405020304" pitchFamily="18" charset="0"/>
              <a:cs typeface="Times New Roman" panose="02020603050405020304" pitchFamily="18" charset="0"/>
            </a:endParaRPr>
          </a:p>
        </p:txBody>
      </p:sp>
      <p:sp>
        <p:nvSpPr>
          <p:cNvPr id="5" name="Slide Number Placeholder 3"/>
          <p:cNvSpPr>
            <a:spLocks noGrp="1"/>
          </p:cNvSpPr>
          <p:nvPr>
            <p:ph type="sldNum" sz="quarter" idx="12"/>
          </p:nvPr>
        </p:nvSpPr>
        <p:spPr>
          <a:xfrm>
            <a:off x="7543800" y="304800"/>
            <a:ext cx="1036694" cy="767687"/>
          </a:xfrm>
        </p:spPr>
        <p:txBody>
          <a:bodyPr/>
          <a:lstStyle/>
          <a:p>
            <a:fld id="{B6F15528-21DE-4FAA-801E-634DDDAF4B2B}" type="slidenum">
              <a:rPr lang="en-US" sz="2400" b="1" smtClean="0">
                <a:solidFill>
                  <a:schemeClr val="tx1"/>
                </a:solidFill>
              </a:rPr>
              <a:t>120</a:t>
            </a:fld>
            <a:endParaRPr lang="en-US" sz="2400" b="1" dirty="0">
              <a:solidFill>
                <a:schemeClr val="tx1"/>
              </a:solidFill>
            </a:endParaRPr>
          </a:p>
        </p:txBody>
      </p:sp>
    </p:spTree>
    <p:extLst>
      <p:ext uri="{BB962C8B-B14F-4D97-AF65-F5344CB8AC3E}">
        <p14:creationId xmlns:p14="http://schemas.microsoft.com/office/powerpoint/2010/main" val="394180956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860425"/>
          </a:xfrm>
        </p:spPr>
        <p:txBody>
          <a:bodyPr/>
          <a:lstStyle/>
          <a:p>
            <a:pPr algn="ctr"/>
            <a:r>
              <a:rPr lang="en-US" sz="2400" dirty="0">
                <a:solidFill>
                  <a:srgbClr val="EBEBEB"/>
                </a:solidFill>
                <a:latin typeface="Times New Roman" pitchFamily="18" charset="0"/>
                <a:cs typeface="Times New Roman" pitchFamily="18" charset="0"/>
              </a:rPr>
              <a:t>SEKTORI FINANCË DHE SHËRBIME MBËSHTETËSE</a:t>
            </a:r>
            <a:endParaRPr lang="en-US" sz="24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1F840EFD-C0A4-A53F-E8EE-9C66D7C53DB1}"/>
              </a:ext>
            </a:extLst>
          </p:cNvPr>
          <p:cNvSpPr txBox="1"/>
          <p:nvPr/>
        </p:nvSpPr>
        <p:spPr>
          <a:xfrm>
            <a:off x="381000" y="2362200"/>
            <a:ext cx="8382000" cy="640688"/>
          </a:xfrm>
          <a:prstGeom prst="rect">
            <a:avLst/>
          </a:prstGeom>
          <a:noFill/>
        </p:spPr>
        <p:txBody>
          <a:bodyPr wrap="square">
            <a:spAutoFit/>
          </a:bodyPr>
          <a:lstStyle/>
          <a:p>
            <a:pPr marL="114300" marR="328930" algn="just">
              <a:lnSpc>
                <a:spcPct val="115000"/>
              </a:lnSpc>
              <a:spcBef>
                <a:spcPts val="0"/>
              </a:spcBef>
              <a:spcAft>
                <a:spcPts val="1000"/>
              </a:spcAft>
            </a:pPr>
            <a:r>
              <a:rPr lang="sq-AL" sz="1600" b="1" dirty="0">
                <a:effectLst/>
                <a:latin typeface="Times New Roman" panose="02020603050405020304" pitchFamily="18" charset="0"/>
                <a:ea typeface="Times New Roman" panose="02020603050405020304" pitchFamily="18" charset="0"/>
                <a:cs typeface="Times New Roman" panose="02020603050405020304" pitchFamily="18" charset="0"/>
              </a:rPr>
              <a:t>Le të shohim më poshtë ecurine e realizimit te fondeve sipas zërave te shpenzimeve për institucionin tonë në katër vitet e fundit: </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7243194A-BA58-EC40-71AF-698B191994C3}"/>
              </a:ext>
            </a:extLst>
          </p:cNvPr>
          <p:cNvGraphicFramePr>
            <a:graphicFrameLocks noGrp="1"/>
          </p:cNvGraphicFramePr>
          <p:nvPr>
            <p:extLst>
              <p:ext uri="{D42A27DB-BD31-4B8C-83A1-F6EECF244321}">
                <p14:modId xmlns:p14="http://schemas.microsoft.com/office/powerpoint/2010/main" val="627771708"/>
              </p:ext>
            </p:extLst>
          </p:nvPr>
        </p:nvGraphicFramePr>
        <p:xfrm>
          <a:off x="539484" y="3002888"/>
          <a:ext cx="8065031" cy="3784220"/>
        </p:xfrm>
        <a:graphic>
          <a:graphicData uri="http://schemas.openxmlformats.org/drawingml/2006/table">
            <a:tbl>
              <a:tblPr firstRow="1" firstCol="1" bandRow="1">
                <a:tableStyleId>{5C22544A-7EE6-4342-B048-85BDC9FD1C3A}</a:tableStyleId>
              </a:tblPr>
              <a:tblGrid>
                <a:gridCol w="431772">
                  <a:extLst>
                    <a:ext uri="{9D8B030D-6E8A-4147-A177-3AD203B41FA5}">
                      <a16:colId xmlns:a16="http://schemas.microsoft.com/office/drawing/2014/main" xmlns="" val="2339109064"/>
                    </a:ext>
                  </a:extLst>
                </a:gridCol>
                <a:gridCol w="2269934">
                  <a:extLst>
                    <a:ext uri="{9D8B030D-6E8A-4147-A177-3AD203B41FA5}">
                      <a16:colId xmlns:a16="http://schemas.microsoft.com/office/drawing/2014/main" xmlns="" val="3281690671"/>
                    </a:ext>
                  </a:extLst>
                </a:gridCol>
                <a:gridCol w="1127451">
                  <a:extLst>
                    <a:ext uri="{9D8B030D-6E8A-4147-A177-3AD203B41FA5}">
                      <a16:colId xmlns:a16="http://schemas.microsoft.com/office/drawing/2014/main" xmlns="" val="114308938"/>
                    </a:ext>
                  </a:extLst>
                </a:gridCol>
                <a:gridCol w="1202614">
                  <a:extLst>
                    <a:ext uri="{9D8B030D-6E8A-4147-A177-3AD203B41FA5}">
                      <a16:colId xmlns:a16="http://schemas.microsoft.com/office/drawing/2014/main" xmlns="" val="2768189415"/>
                    </a:ext>
                  </a:extLst>
                </a:gridCol>
                <a:gridCol w="1428104">
                  <a:extLst>
                    <a:ext uri="{9D8B030D-6E8A-4147-A177-3AD203B41FA5}">
                      <a16:colId xmlns:a16="http://schemas.microsoft.com/office/drawing/2014/main" xmlns="" val="647073338"/>
                    </a:ext>
                  </a:extLst>
                </a:gridCol>
                <a:gridCol w="1605156">
                  <a:extLst>
                    <a:ext uri="{9D8B030D-6E8A-4147-A177-3AD203B41FA5}">
                      <a16:colId xmlns:a16="http://schemas.microsoft.com/office/drawing/2014/main" xmlns="" val="1504058972"/>
                    </a:ext>
                  </a:extLst>
                </a:gridCol>
              </a:tblGrid>
              <a:tr h="404087">
                <a:tc gridSpan="6">
                  <a:txBody>
                    <a:bodyPr/>
                    <a:lstStyle/>
                    <a:p>
                      <a:pPr marL="0" marR="0" algn="ctr">
                        <a:lnSpc>
                          <a:spcPct val="115000"/>
                        </a:lnSpc>
                        <a:spcAft>
                          <a:spcPts val="1000"/>
                        </a:spcAft>
                        <a:buNone/>
                      </a:pPr>
                      <a:r>
                        <a:rPr lang="it-IT" sz="1000">
                          <a:effectLst/>
                        </a:rPr>
                        <a:t>REALIZIMI  I FONDEVE BUXHETORE PËR PREFEKTURËN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91039927"/>
                  </a:ext>
                </a:extLst>
              </a:tr>
              <a:tr h="425794">
                <a:tc>
                  <a:txBody>
                    <a:bodyPr/>
                    <a:lstStyle/>
                    <a:p>
                      <a:pPr marL="0" marR="0" algn="ctr">
                        <a:lnSpc>
                          <a:spcPct val="115000"/>
                        </a:lnSpc>
                        <a:spcAft>
                          <a:spcPts val="1000"/>
                        </a:spcAft>
                        <a:buNone/>
                      </a:pPr>
                      <a:r>
                        <a:rPr lang="en-US" sz="1000">
                          <a:effectLst/>
                        </a:rPr>
                        <a:t>Nr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buNone/>
                      </a:pPr>
                      <a:r>
                        <a:rPr lang="en-US" sz="1000">
                          <a:effectLst/>
                        </a:rPr>
                        <a:t>Emërtimi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Aft>
                          <a:spcPts val="1000"/>
                        </a:spcAft>
                        <a:buNone/>
                      </a:pPr>
                      <a:r>
                        <a:rPr lang="en-US" sz="1000">
                          <a:effectLst/>
                        </a:rPr>
                        <a:t>2022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buNone/>
                      </a:pPr>
                      <a:r>
                        <a:rPr lang="en-US" sz="1000">
                          <a:effectLst/>
                        </a:rPr>
                        <a:t>2023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buNone/>
                      </a:pPr>
                      <a:r>
                        <a:rPr lang="en-US" sz="1000">
                          <a:effectLst/>
                        </a:rPr>
                        <a:t>2024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buNone/>
                      </a:pPr>
                      <a:r>
                        <a:rPr lang="en-US" sz="1000">
                          <a:effectLst/>
                        </a:rPr>
                        <a:t>2025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96992314"/>
                  </a:ext>
                </a:extLst>
              </a:tr>
              <a:tr h="530322">
                <a:tc>
                  <a:txBody>
                    <a:bodyPr/>
                    <a:lstStyle/>
                    <a:p>
                      <a:pPr marL="0" marR="0" algn="ctr">
                        <a:lnSpc>
                          <a:spcPct val="115000"/>
                        </a:lnSpc>
                        <a:spcAft>
                          <a:spcPts val="1000"/>
                        </a:spcAft>
                        <a:buNone/>
                      </a:pPr>
                      <a:r>
                        <a:rPr lang="en-US" sz="10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Aft>
                          <a:spcPts val="1000"/>
                        </a:spcAft>
                        <a:buNone/>
                      </a:pPr>
                      <a:r>
                        <a:rPr lang="en-US" sz="1000">
                          <a:effectLst/>
                        </a:rPr>
                        <a:t>SHPENZIME BUXHETORE TOTAL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sq-AL" sz="1200">
                          <a:effectLst/>
                        </a:rPr>
                        <a:t>28.101.434</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buNone/>
                      </a:pPr>
                      <a:r>
                        <a:rPr lang="sq-AL" sz="1000">
                          <a:effectLst/>
                        </a:rPr>
                        <a:t>39.250.864</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328930" algn="l">
                        <a:lnSpc>
                          <a:spcPct val="115000"/>
                        </a:lnSpc>
                        <a:spcAft>
                          <a:spcPts val="1000"/>
                        </a:spcAft>
                        <a:buNone/>
                      </a:pPr>
                      <a:r>
                        <a:rPr lang="sq-AL" sz="1000">
                          <a:effectLst/>
                        </a:rPr>
                        <a:t>40.052.305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328930" algn="l">
                        <a:lnSpc>
                          <a:spcPct val="115000"/>
                        </a:lnSpc>
                        <a:spcAft>
                          <a:spcPts val="1000"/>
                        </a:spcAft>
                        <a:buNone/>
                      </a:pPr>
                      <a:r>
                        <a:rPr lang="sq-AL" sz="1000">
                          <a:effectLst/>
                        </a:rPr>
                        <a:t>45,481,400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120402456"/>
                  </a:ext>
                </a:extLst>
              </a:tr>
              <a:tr h="530322">
                <a:tc>
                  <a:txBody>
                    <a:bodyPr/>
                    <a:lstStyle/>
                    <a:p>
                      <a:pPr marL="0" marR="0" algn="ctr">
                        <a:lnSpc>
                          <a:spcPct val="115000"/>
                        </a:lnSpc>
                        <a:spcAft>
                          <a:spcPts val="1000"/>
                        </a:spcAft>
                        <a:buNone/>
                      </a:pPr>
                      <a:r>
                        <a:rPr lang="it-IT" sz="10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Aft>
                          <a:spcPts val="1000"/>
                        </a:spcAft>
                        <a:buNone/>
                      </a:pPr>
                      <a:r>
                        <a:rPr lang="en-US" sz="1000">
                          <a:effectLst/>
                        </a:rPr>
                        <a:t>PAGA PERSONELI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sq-AL" sz="1200">
                          <a:effectLst/>
                        </a:rPr>
                        <a:t>19.202.147</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buNone/>
                      </a:pPr>
                      <a:r>
                        <a:rPr lang="sq-AL" sz="1000">
                          <a:effectLst/>
                        </a:rPr>
                        <a:t>26.855.414</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328930" algn="l">
                        <a:lnSpc>
                          <a:spcPct val="115000"/>
                        </a:lnSpc>
                        <a:spcAft>
                          <a:spcPts val="1000"/>
                        </a:spcAft>
                        <a:buNone/>
                      </a:pPr>
                      <a:r>
                        <a:rPr lang="sq-AL" sz="1000">
                          <a:effectLst/>
                        </a:rPr>
                        <a:t>30.112.506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328930" algn="l">
                        <a:lnSpc>
                          <a:spcPct val="115000"/>
                        </a:lnSpc>
                        <a:spcAft>
                          <a:spcPts val="1000"/>
                        </a:spcAft>
                        <a:buNone/>
                      </a:pPr>
                      <a:r>
                        <a:rPr lang="sq-AL" sz="1000">
                          <a:effectLst/>
                        </a:rPr>
                        <a:t>33,631,702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63020971"/>
                  </a:ext>
                </a:extLst>
              </a:tr>
              <a:tr h="672420">
                <a:tc>
                  <a:txBody>
                    <a:bodyPr/>
                    <a:lstStyle/>
                    <a:p>
                      <a:pPr marL="0" marR="0" algn="ctr">
                        <a:lnSpc>
                          <a:spcPct val="115000"/>
                        </a:lnSpc>
                        <a:spcAft>
                          <a:spcPts val="1000"/>
                        </a:spcAft>
                        <a:buNone/>
                      </a:pPr>
                      <a:r>
                        <a:rPr lang="it-IT" sz="10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buNone/>
                      </a:pPr>
                      <a:r>
                        <a:rPr lang="it-IT" sz="1000">
                          <a:effectLst/>
                        </a:rPr>
                        <a:t>KONTRIBUTE PER SIGURIME SHOQERORE DHE SHENDETESORE</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sq-AL" sz="1200">
                          <a:effectLst/>
                        </a:rPr>
                        <a:t>3.185.373</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buNone/>
                      </a:pPr>
                      <a:r>
                        <a:rPr lang="sq-AL" sz="1000">
                          <a:effectLst/>
                        </a:rPr>
                        <a:t>4.424.248</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328930" algn="l">
                        <a:lnSpc>
                          <a:spcPct val="115000"/>
                        </a:lnSpc>
                        <a:spcAft>
                          <a:spcPts val="1000"/>
                        </a:spcAft>
                        <a:buNone/>
                      </a:pPr>
                      <a:r>
                        <a:rPr lang="sq-AL" sz="1000">
                          <a:effectLst/>
                        </a:rPr>
                        <a:t>4.973.995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328930" algn="l">
                        <a:lnSpc>
                          <a:spcPct val="115000"/>
                        </a:lnSpc>
                        <a:spcAft>
                          <a:spcPts val="1000"/>
                        </a:spcAft>
                        <a:buNone/>
                      </a:pPr>
                      <a:r>
                        <a:rPr lang="sq-AL" sz="1000">
                          <a:effectLst/>
                        </a:rPr>
                        <a:t>5,565,076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77719421"/>
                  </a:ext>
                </a:extLst>
              </a:tr>
              <a:tr h="441990">
                <a:tc>
                  <a:txBody>
                    <a:bodyPr/>
                    <a:lstStyle/>
                    <a:p>
                      <a:pPr marL="0" marR="0" algn="ctr">
                        <a:lnSpc>
                          <a:spcPct val="115000"/>
                        </a:lnSpc>
                        <a:spcAft>
                          <a:spcPts val="1000"/>
                        </a:spcAft>
                        <a:buNone/>
                      </a:pPr>
                      <a:r>
                        <a:rPr lang="en-US" sz="10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buNone/>
                      </a:pPr>
                      <a:r>
                        <a:rPr lang="en-GB" sz="1000">
                          <a:effectLst/>
                        </a:rPr>
                        <a:t>MALLRA DHE </a:t>
                      </a:r>
                      <a:r>
                        <a:rPr lang="en-US" sz="1000">
                          <a:effectLst/>
                        </a:rPr>
                        <a:t>SHERBIME TE TJERA</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sq-AL" sz="1200">
                          <a:effectLst/>
                        </a:rPr>
                        <a:t>5.200.614</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buNone/>
                      </a:pPr>
                      <a:r>
                        <a:rPr lang="sq-AL" sz="1000">
                          <a:effectLst/>
                        </a:rPr>
                        <a:t>5.829.403</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328930" algn="l">
                        <a:lnSpc>
                          <a:spcPct val="115000"/>
                        </a:lnSpc>
                        <a:spcAft>
                          <a:spcPts val="1000"/>
                        </a:spcAft>
                        <a:buNone/>
                      </a:pPr>
                      <a:r>
                        <a:rPr lang="sq-AL" sz="1000">
                          <a:effectLst/>
                        </a:rPr>
                        <a:t>4.935.804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Aft>
                          <a:spcPts val="1000"/>
                        </a:spcAft>
                        <a:buNone/>
                      </a:pPr>
                      <a:r>
                        <a:rPr lang="en-US" sz="1100">
                          <a:effectLst/>
                        </a:rPr>
                        <a:t>5,276,743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04633860"/>
                  </a:ext>
                </a:extLst>
              </a:tr>
              <a:tr h="441990">
                <a:tc>
                  <a:txBody>
                    <a:bodyPr/>
                    <a:lstStyle/>
                    <a:p>
                      <a:pPr marL="0" marR="0" algn="ctr">
                        <a:lnSpc>
                          <a:spcPct val="115000"/>
                        </a:lnSpc>
                        <a:spcAft>
                          <a:spcPts val="1000"/>
                        </a:spcAft>
                        <a:buNone/>
                      </a:pPr>
                      <a:r>
                        <a:rPr lang="it-IT" sz="10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buNone/>
                      </a:pPr>
                      <a:r>
                        <a:rPr lang="it-IT" sz="1000">
                          <a:effectLst/>
                        </a:rPr>
                        <a:t>TRANSFERTA PER BUXHET FAMILJAR E INDIVIDET</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buNone/>
                      </a:pPr>
                      <a:r>
                        <a:rPr lang="sq-AL" sz="1200">
                          <a:effectLst/>
                        </a:rPr>
                        <a:t>513.300</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buNone/>
                      </a:pPr>
                      <a:r>
                        <a:rPr lang="sq-AL" sz="1000">
                          <a:effectLst/>
                        </a:rPr>
                        <a:t>215.770</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328930" algn="l">
                        <a:lnSpc>
                          <a:spcPct val="115000"/>
                        </a:lnSpc>
                        <a:spcAft>
                          <a:spcPts val="1000"/>
                        </a:spcAft>
                        <a:buNone/>
                      </a:pPr>
                      <a:r>
                        <a:rPr lang="sq-AL" sz="1000">
                          <a:effectLst/>
                        </a:rPr>
                        <a:t>30.000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328930" algn="l">
                        <a:lnSpc>
                          <a:spcPct val="115000"/>
                        </a:lnSpc>
                        <a:spcAft>
                          <a:spcPts val="1000"/>
                        </a:spcAft>
                        <a:buNone/>
                      </a:pPr>
                      <a:r>
                        <a:rPr lang="sq-AL" sz="1000">
                          <a:effectLst/>
                        </a:rPr>
                        <a:t>100,800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759345667"/>
                  </a:ext>
                </a:extLst>
              </a:tr>
              <a:tr h="337295">
                <a:tc>
                  <a:txBody>
                    <a:bodyPr/>
                    <a:lstStyle/>
                    <a:p>
                      <a:pPr marL="0" marR="0" algn="ctr">
                        <a:lnSpc>
                          <a:spcPct val="115000"/>
                        </a:lnSpc>
                        <a:spcAft>
                          <a:spcPts val="1000"/>
                        </a:spcAft>
                        <a:buNone/>
                      </a:pPr>
                      <a:r>
                        <a:rPr lang="it-IT" sz="10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buNone/>
                      </a:pPr>
                      <a:r>
                        <a:rPr lang="sq-AL" sz="1000">
                          <a:effectLst/>
                        </a:rPr>
                        <a:t>INVESTIME</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buNone/>
                      </a:pPr>
                      <a:r>
                        <a:rPr lang="sq-AL" sz="1000">
                          <a:effectLst/>
                        </a:rPr>
                        <a:t>0</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buNone/>
                      </a:pPr>
                      <a:r>
                        <a:rPr lang="sq-AL" sz="1000">
                          <a:effectLst/>
                        </a:rPr>
                        <a:t>1.926.029</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buNone/>
                      </a:pP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marL="0" marR="328930" algn="l">
                        <a:lnSpc>
                          <a:spcPct val="115000"/>
                        </a:lnSpc>
                        <a:spcAft>
                          <a:spcPts val="1000"/>
                        </a:spcAft>
                        <a:buNone/>
                      </a:pPr>
                      <a:r>
                        <a:rPr lang="sq-AL" sz="1000" dirty="0">
                          <a:effectLst/>
                        </a:rPr>
                        <a:t>907.079</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262972417"/>
                  </a:ext>
                </a:extLst>
              </a:tr>
            </a:tbl>
          </a:graphicData>
        </a:graphic>
      </p:graphicFrame>
      <p:sp>
        <p:nvSpPr>
          <p:cNvPr id="7" name="Slide Number Placeholder 3"/>
          <p:cNvSpPr>
            <a:spLocks noGrp="1"/>
          </p:cNvSpPr>
          <p:nvPr>
            <p:ph type="sldNum" sz="quarter" idx="12"/>
          </p:nvPr>
        </p:nvSpPr>
        <p:spPr>
          <a:xfrm>
            <a:off x="7543800" y="304800"/>
            <a:ext cx="1036694" cy="767687"/>
          </a:xfrm>
        </p:spPr>
        <p:txBody>
          <a:bodyPr/>
          <a:lstStyle/>
          <a:p>
            <a:fld id="{B6F15528-21DE-4FAA-801E-634DDDAF4B2B}" type="slidenum">
              <a:rPr lang="en-US" sz="2400" b="1" smtClean="0">
                <a:solidFill>
                  <a:schemeClr val="tx1"/>
                </a:solidFill>
              </a:rPr>
              <a:t>121</a:t>
            </a:fld>
            <a:endParaRPr lang="en-US" sz="2400" b="1" dirty="0">
              <a:solidFill>
                <a:schemeClr val="tx1"/>
              </a:solidFill>
            </a:endParaRPr>
          </a:p>
        </p:txBody>
      </p:sp>
    </p:spTree>
    <p:extLst>
      <p:ext uri="{BB962C8B-B14F-4D97-AF65-F5344CB8AC3E}">
        <p14:creationId xmlns:p14="http://schemas.microsoft.com/office/powerpoint/2010/main" val="109193732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860425"/>
          </a:xfrm>
        </p:spPr>
        <p:txBody>
          <a:bodyPr/>
          <a:lstStyle/>
          <a:p>
            <a:pPr algn="ctr"/>
            <a:r>
              <a:rPr lang="en-US" sz="2400" dirty="0">
                <a:solidFill>
                  <a:srgbClr val="EBEBEB"/>
                </a:solidFill>
                <a:latin typeface="Times New Roman" pitchFamily="18" charset="0"/>
                <a:cs typeface="Times New Roman" pitchFamily="18" charset="0"/>
              </a:rPr>
              <a:t>SEKTORI FINANCË DHE SHËRBIME MBËSHTETËSE</a:t>
            </a:r>
            <a:endParaRPr lang="en-US" sz="24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329D1581-54C0-24C6-309F-53C84B6C5399}"/>
              </a:ext>
            </a:extLst>
          </p:cNvPr>
          <p:cNvSpPr txBox="1"/>
          <p:nvPr/>
        </p:nvSpPr>
        <p:spPr>
          <a:xfrm>
            <a:off x="504825" y="2667000"/>
            <a:ext cx="8134350" cy="3539430"/>
          </a:xfrm>
          <a:prstGeom prst="rect">
            <a:avLst/>
          </a:prstGeom>
          <a:noFill/>
        </p:spPr>
        <p:txBody>
          <a:bodyPr wrap="square">
            <a:spAutoFit/>
          </a:bodyPr>
          <a:lstStyle/>
          <a:p>
            <a:pPr algn="just"/>
            <a:r>
              <a:rPr lang="sq-AL" sz="1600" dirty="0">
                <a:latin typeface="Times New Roman" panose="02020603050405020304" pitchFamily="18" charset="0"/>
                <a:cs typeface="Times New Roman" panose="02020603050405020304" pitchFamily="18" charset="0"/>
              </a:rPr>
              <a:t>Duke krahasuar realizimin e buxhetit të vitit 2025 me atë të viteve 2022, 2023, 2024 kemi përkatesisht një rritje prej 161.8 %, 115.9% dhe 113.5%. Kjo rritje kryesisht ka ardhur nga rritja e pagave të personelit dhe konkretisht kemi një rritje prej 175 %, 125% dhe 112.%, pra kemi patur një rritje të nivelit të pagave nga viti në vit. Duke realizuar kështu një nga prioritet tona që është rritja e mireqënies për të gjithë dhe objektivi i rritjes së pagës për administratën e institucionit të prefektit.</a:t>
            </a:r>
            <a:endParaRPr lang="en-US" sz="1600" dirty="0">
              <a:latin typeface="Times New Roman" panose="02020603050405020304" pitchFamily="18" charset="0"/>
              <a:cs typeface="Times New Roman" panose="02020603050405020304" pitchFamily="18" charset="0"/>
            </a:endParaRPr>
          </a:p>
          <a:p>
            <a:pPr algn="just"/>
            <a:r>
              <a:rPr lang="sq-AL" sz="1600" b="1" dirty="0">
                <a:latin typeface="Times New Roman" panose="02020603050405020304" pitchFamily="18" charset="0"/>
                <a:cs typeface="Times New Roman" panose="02020603050405020304" pitchFamily="18" charset="0"/>
              </a:rPr>
              <a:t>IV.</a:t>
            </a:r>
            <a:r>
              <a:rPr lang="sq-AL" sz="1600" dirty="0">
                <a:latin typeface="Times New Roman" panose="02020603050405020304" pitchFamily="18" charset="0"/>
                <a:cs typeface="Times New Roman" panose="02020603050405020304" pitchFamily="18" charset="0"/>
              </a:rPr>
              <a:t> Gjatë këtij viti së bashku me komisionet përkatëse (komisioni i testimit, prokurimit dhe ai i marrjes në dorëzim), janë realizuar 18 proçedura prokurimi me vlerë të vogël, nga 20 të planifikuara. E shprehur në vlerë monetare nga </a:t>
            </a:r>
            <a:r>
              <a:rPr lang="sq-AL" sz="1600" b="1" dirty="0">
                <a:latin typeface="Times New Roman" panose="02020603050405020304" pitchFamily="18" charset="0"/>
                <a:cs typeface="Times New Roman" panose="02020603050405020304" pitchFamily="18" charset="0"/>
              </a:rPr>
              <a:t>2,558,082 </a:t>
            </a:r>
            <a:r>
              <a:rPr lang="sq-AL" sz="1600" dirty="0">
                <a:latin typeface="Times New Roman" panose="02020603050405020304" pitchFamily="18" charset="0"/>
                <a:cs typeface="Times New Roman" panose="02020603050405020304" pitchFamily="18" charset="0"/>
              </a:rPr>
              <a:t>lekë pa tvsh i përcaktuar fondi limit është realizuar </a:t>
            </a:r>
            <a:r>
              <a:rPr lang="sq-AL" sz="1600" b="1" dirty="0">
                <a:latin typeface="Times New Roman" panose="02020603050405020304" pitchFamily="18" charset="0"/>
                <a:cs typeface="Times New Roman" panose="02020603050405020304" pitchFamily="18" charset="0"/>
              </a:rPr>
              <a:t>2,105,961 </a:t>
            </a:r>
            <a:r>
              <a:rPr lang="sq-AL" sz="1600" dirty="0">
                <a:latin typeface="Times New Roman" panose="02020603050405020304" pitchFamily="18" charset="0"/>
                <a:cs typeface="Times New Roman" panose="02020603050405020304" pitchFamily="18" charset="0"/>
              </a:rPr>
              <a:t>lekë pa tvsh. Nga proçedurat e parealizuara në shumën prej </a:t>
            </a:r>
            <a:r>
              <a:rPr lang="sq-AL" sz="1600" b="1" dirty="0">
                <a:latin typeface="Times New Roman" panose="02020603050405020304" pitchFamily="18" charset="0"/>
                <a:cs typeface="Times New Roman" panose="02020603050405020304" pitchFamily="18" charset="0"/>
              </a:rPr>
              <a:t>208 mijë </a:t>
            </a:r>
            <a:r>
              <a:rPr lang="sq-AL" sz="1600" dirty="0">
                <a:latin typeface="Times New Roman" panose="02020603050405020304" pitchFamily="18" charset="0"/>
                <a:cs typeface="Times New Roman" panose="02020603050405020304" pitchFamily="18" charset="0"/>
              </a:rPr>
              <a:t>lekë janë; shpenzime për mirmbajtje objekte ndërtimor dhe shpenzime për mirmbajtje pajisjeve të zyrave pasi nuk u nevojitën që të kryhen. Shuma prej </a:t>
            </a:r>
            <a:r>
              <a:rPr lang="sq-AL" sz="1600" b="1" dirty="0">
                <a:latin typeface="Times New Roman" panose="02020603050405020304" pitchFamily="18" charset="0"/>
                <a:cs typeface="Times New Roman" panose="02020603050405020304" pitchFamily="18" charset="0"/>
              </a:rPr>
              <a:t>245 mijë</a:t>
            </a:r>
            <a:r>
              <a:rPr lang="sq-AL" sz="1600" dirty="0">
                <a:latin typeface="Times New Roman" panose="02020603050405020304" pitchFamily="18" charset="0"/>
                <a:cs typeface="Times New Roman" panose="02020603050405020304" pitchFamily="18" charset="0"/>
              </a:rPr>
              <a:t> lekë është kursim si rezutat i prokurimit. Gjithashtu është dërguar në APP Regjistri i realizimit të proçedurave të prokurimit publik për çdo katër mujor si dhe ai vjetor. </a:t>
            </a:r>
            <a:endParaRPr lang="en-US" sz="1600" dirty="0">
              <a:latin typeface="Times New Roman" panose="02020603050405020304" pitchFamily="18" charset="0"/>
              <a:cs typeface="Times New Roman" panose="02020603050405020304" pitchFamily="18" charset="0"/>
            </a:endParaRPr>
          </a:p>
        </p:txBody>
      </p:sp>
      <p:sp>
        <p:nvSpPr>
          <p:cNvPr id="6" name="Slide Number Placeholder 3"/>
          <p:cNvSpPr>
            <a:spLocks noGrp="1"/>
          </p:cNvSpPr>
          <p:nvPr>
            <p:ph type="sldNum" sz="quarter" idx="12"/>
          </p:nvPr>
        </p:nvSpPr>
        <p:spPr>
          <a:xfrm>
            <a:off x="7543800" y="304800"/>
            <a:ext cx="1036694" cy="767687"/>
          </a:xfrm>
        </p:spPr>
        <p:txBody>
          <a:bodyPr/>
          <a:lstStyle/>
          <a:p>
            <a:fld id="{B6F15528-21DE-4FAA-801E-634DDDAF4B2B}" type="slidenum">
              <a:rPr lang="en-US" sz="2400" b="1" smtClean="0">
                <a:solidFill>
                  <a:schemeClr val="tx1"/>
                </a:solidFill>
              </a:rPr>
              <a:t>122</a:t>
            </a:fld>
            <a:endParaRPr lang="en-US" sz="2400" b="1" dirty="0">
              <a:solidFill>
                <a:schemeClr val="tx1"/>
              </a:solidFill>
            </a:endParaRPr>
          </a:p>
        </p:txBody>
      </p:sp>
    </p:spTree>
    <p:extLst>
      <p:ext uri="{BB962C8B-B14F-4D97-AF65-F5344CB8AC3E}">
        <p14:creationId xmlns:p14="http://schemas.microsoft.com/office/powerpoint/2010/main" val="171319433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860425"/>
          </a:xfrm>
        </p:spPr>
        <p:txBody>
          <a:bodyPr/>
          <a:lstStyle/>
          <a:p>
            <a:pPr algn="ctr"/>
            <a:r>
              <a:rPr lang="en-US" sz="2400" dirty="0">
                <a:solidFill>
                  <a:srgbClr val="EBEBEB"/>
                </a:solidFill>
                <a:latin typeface="Times New Roman" pitchFamily="18" charset="0"/>
                <a:cs typeface="Times New Roman" pitchFamily="18" charset="0"/>
              </a:rPr>
              <a:t>SEKTORI FINANCË DHE SHËRBIME MBËSHTETËSE</a:t>
            </a:r>
            <a:endParaRPr lang="en-US" sz="24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15E99950-8BDA-208A-2B6A-D5552E4E5E0C}"/>
              </a:ext>
            </a:extLst>
          </p:cNvPr>
          <p:cNvSpPr txBox="1"/>
          <p:nvPr/>
        </p:nvSpPr>
        <p:spPr>
          <a:xfrm>
            <a:off x="381000" y="2443638"/>
            <a:ext cx="8382000" cy="4031873"/>
          </a:xfrm>
          <a:prstGeom prst="rect">
            <a:avLst/>
          </a:prstGeom>
          <a:noFill/>
        </p:spPr>
        <p:txBody>
          <a:bodyPr wrap="square">
            <a:spAutoFit/>
          </a:bodyPr>
          <a:lstStyle/>
          <a:p>
            <a:pPr algn="just"/>
            <a:r>
              <a:rPr lang="sq-AL" sz="1600" b="1" dirty="0">
                <a:latin typeface="Times New Roman" panose="02020603050405020304" pitchFamily="18" charset="0"/>
                <a:cs typeface="Times New Roman" panose="02020603050405020304" pitchFamily="18" charset="0"/>
              </a:rPr>
              <a:t>V.</a:t>
            </a:r>
            <a:r>
              <a:rPr lang="sq-AL" sz="1600" dirty="0">
                <a:latin typeface="Times New Roman" panose="02020603050405020304" pitchFamily="18" charset="0"/>
                <a:cs typeface="Times New Roman" panose="02020603050405020304" pitchFamily="18" charset="0"/>
              </a:rPr>
              <a:t> Është realizuar mbajtja e sistemit të kontabilitetit të vlerave monetare dhe materiale, lëvizja e aktiveve, raportim për vendim marrjen në funksion të realizimit të objektivave, përgatitja e pasqyrave financiare të institucionit dhe depozitimi në degën e thesarit dhe Ministrinë e Brendshme. </a:t>
            </a:r>
            <a:endParaRPr lang="en-US" sz="1600" dirty="0">
              <a:latin typeface="Times New Roman" panose="02020603050405020304" pitchFamily="18" charset="0"/>
              <a:cs typeface="Times New Roman" panose="02020603050405020304" pitchFamily="18" charset="0"/>
            </a:endParaRPr>
          </a:p>
          <a:p>
            <a:pPr algn="just"/>
            <a:r>
              <a:rPr lang="sq-AL" sz="1600" b="1" dirty="0">
                <a:latin typeface="Times New Roman" panose="02020603050405020304" pitchFamily="18" charset="0"/>
                <a:cs typeface="Times New Roman" panose="02020603050405020304" pitchFamily="18" charset="0"/>
              </a:rPr>
              <a:t>VI.</a:t>
            </a:r>
            <a:r>
              <a:rPr lang="sq-AL" sz="1600" dirty="0">
                <a:latin typeface="Times New Roman" panose="02020603050405020304" pitchFamily="18" charset="0"/>
                <a:cs typeface="Times New Roman" panose="02020603050405020304" pitchFamily="18" charset="0"/>
              </a:rPr>
              <a:t> Është bërë shpallja e  vendeve  të punonjësve me status nëpunësi në sistemin HRMIS   sipas kritereve të kërkuara në zbatim të Ligjit 152/2013 “Për statusin e nenpunesit civil” për -4 pozicione; nga këto 3 kategori ekzekutive+1 drejtues i ulët.</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 Është bërë hedhja e të dhënave të dosjeve individuale në këtë sistem dhe po punohet akoma për pasqyrimin e pervojës së punës duke ndjekur trajnime periodike pranë shkollës ASPA.</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U krye raportimi vjetor i nevojave për rekrutim në Ministrinë e Brendshme, si dhe gjendja mbi zbatimin e Ligjit 152/2013”Për statusin e nënpunësit civil” tek Komisioneri për Mbikqyrjen e Shërbimit Civil.</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 Janë nxjerrë urdhërat për 2 automjetet në dispozicion të administratës së Prefektit duke zbatuar  Urdhrin e Ministrit të Brendshëm nr.112,dt.18.04.2014 “Për përcaktimin e numrit të automjeteve dhe shoferëve  si dhe disa rregulla për përdorimin e tyre”, në zbatim të tij është bërë dhe plotësimi ditor i fletë-autorizimeve të punonjësve të administratës, si dhe plotësimi mujor i fletë-udhëtimeve të shoferëve të automjeteve.</a:t>
            </a:r>
            <a:r>
              <a:rPr lang="sq-AL" sz="1600" b="1" dirty="0">
                <a:latin typeface="Times New Roman" panose="02020603050405020304" pitchFamily="18" charset="0"/>
                <a:cs typeface="Times New Roman" panose="02020603050405020304" pitchFamily="18" charset="0"/>
              </a:rPr>
              <a:t>             </a:t>
            </a:r>
            <a:r>
              <a:rPr lang="sq-AL"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7" name="Slide Number Placeholder 3"/>
          <p:cNvSpPr>
            <a:spLocks noGrp="1"/>
          </p:cNvSpPr>
          <p:nvPr>
            <p:ph type="sldNum" sz="quarter" idx="12"/>
          </p:nvPr>
        </p:nvSpPr>
        <p:spPr>
          <a:xfrm>
            <a:off x="7543800" y="304800"/>
            <a:ext cx="1036694" cy="767687"/>
          </a:xfrm>
        </p:spPr>
        <p:txBody>
          <a:bodyPr/>
          <a:lstStyle/>
          <a:p>
            <a:fld id="{B6F15528-21DE-4FAA-801E-634DDDAF4B2B}" type="slidenum">
              <a:rPr lang="en-US" sz="2400" b="1" smtClean="0">
                <a:solidFill>
                  <a:schemeClr val="tx1"/>
                </a:solidFill>
              </a:rPr>
              <a:t>123</a:t>
            </a:fld>
            <a:endParaRPr lang="en-US" sz="2400" b="1" dirty="0">
              <a:solidFill>
                <a:schemeClr val="tx1"/>
              </a:solidFill>
            </a:endParaRPr>
          </a:p>
        </p:txBody>
      </p:sp>
    </p:spTree>
    <p:extLst>
      <p:ext uri="{BB962C8B-B14F-4D97-AF65-F5344CB8AC3E}">
        <p14:creationId xmlns:p14="http://schemas.microsoft.com/office/powerpoint/2010/main" val="178978272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860425"/>
          </a:xfrm>
        </p:spPr>
        <p:txBody>
          <a:bodyPr/>
          <a:lstStyle/>
          <a:p>
            <a:pPr algn="ctr"/>
            <a:r>
              <a:rPr lang="en-US" sz="2400" dirty="0">
                <a:solidFill>
                  <a:srgbClr val="EBEBEB"/>
                </a:solidFill>
                <a:latin typeface="Times New Roman" pitchFamily="18" charset="0"/>
                <a:cs typeface="Times New Roman" pitchFamily="18" charset="0"/>
              </a:rPr>
              <a:t>SEKTORI FINANCË DHE SHËRBIME MBËSHTETËSE</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51ACAA0A-A54D-4EAE-9F78-393AB960BCBF}" type="slidenum">
              <a:rPr lang="en-US" sz="2000" b="1" smtClean="0">
                <a:solidFill>
                  <a:schemeClr val="tx1"/>
                </a:solidFill>
              </a:rPr>
              <a:pPr>
                <a:defRPr/>
              </a:pPr>
              <a:t>124</a:t>
            </a:fld>
            <a:endParaRPr lang="en-US" sz="2000" b="1" dirty="0">
              <a:solidFill>
                <a:schemeClr val="tx1"/>
              </a:solidFill>
            </a:endParaRPr>
          </a:p>
        </p:txBody>
      </p:sp>
      <p:sp>
        <p:nvSpPr>
          <p:cNvPr id="5" name="TextBox 4">
            <a:extLst>
              <a:ext uri="{FF2B5EF4-FFF2-40B4-BE49-F238E27FC236}">
                <a16:creationId xmlns:a16="http://schemas.microsoft.com/office/drawing/2014/main" xmlns="" id="{8C0250C3-6D6C-CE49-56CA-AAED85CD6F5D}"/>
              </a:ext>
            </a:extLst>
          </p:cNvPr>
          <p:cNvSpPr txBox="1"/>
          <p:nvPr/>
        </p:nvSpPr>
        <p:spPr>
          <a:xfrm>
            <a:off x="590550" y="2530852"/>
            <a:ext cx="7962900" cy="4031873"/>
          </a:xfrm>
          <a:prstGeom prst="rect">
            <a:avLst/>
          </a:prstGeom>
          <a:noFill/>
        </p:spPr>
        <p:txBody>
          <a:bodyPr wrap="square">
            <a:spAutoFit/>
          </a:bodyPr>
          <a:lstStyle/>
          <a:p>
            <a:pPr algn="just"/>
            <a:r>
              <a:rPr lang="sq-AL" sz="1600" b="1" dirty="0">
                <a:latin typeface="Times New Roman" panose="02020603050405020304" pitchFamily="18" charset="0"/>
                <a:cs typeface="Times New Roman" panose="02020603050405020304" pitchFamily="18" charset="0"/>
              </a:rPr>
              <a:t>VII. </a:t>
            </a:r>
            <a:r>
              <a:rPr lang="sq-AL" sz="1600" dirty="0">
                <a:latin typeface="Times New Roman" panose="02020603050405020304" pitchFamily="18" charset="0"/>
                <a:cs typeface="Times New Roman" panose="02020603050405020304" pitchFamily="18" charset="0"/>
              </a:rPr>
              <a:t>Nga ana e Arkiv-Protokollit janë ka kryer çdo ditë të gjitha veprimet për pranimin, rregjistrimin, ciklimin dhe shpërndarjen e korespondencës në bazë të Ligjit nr.9154 të vitit 2003  “Për fondin arkivor kombëtar dhe për arkivat”  si dhe rregullave të përcaktuara në rregulloren e Prefektit.</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Është mbajtur protokoll në të gjitha mbledhjet, takimet apo rastet e emergjences të organizuara nga Prefekti. Është mbajtur protokoll për të gjitha mbledhjet e Këshillit të Basenit Ujor.</a:t>
            </a:r>
            <a:endParaRPr lang="en-US" sz="1600" dirty="0">
              <a:latin typeface="Times New Roman" panose="02020603050405020304" pitchFamily="18" charset="0"/>
              <a:cs typeface="Times New Roman" panose="02020603050405020304" pitchFamily="18" charset="0"/>
            </a:endParaRPr>
          </a:p>
          <a:p>
            <a:pPr algn="just"/>
            <a:r>
              <a:rPr lang="sq-AL" sz="1600" b="1" dirty="0">
                <a:latin typeface="Times New Roman" panose="02020603050405020304" pitchFamily="18" charset="0"/>
                <a:cs typeface="Times New Roman" panose="02020603050405020304" pitchFamily="18" charset="0"/>
              </a:rPr>
              <a:t>VIII.</a:t>
            </a:r>
            <a:r>
              <a:rPr lang="sq-AL"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Është krijuar dhe përditësuar në mënyrë të vazhdueshme Regjistri i Kërkesave për Informacion Publik, duke dokumentuar të gjitha kërkesat dhe përgjigjet përkatëse, në përputhje me standardet ligjore dhe praktikat më të mira të administratës publike. </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Janë verifikuar dhe analizuar me kujdes kërkesat e paraqitura nga qytetarët, shoqatat apo përfaqësuesit e komuniteteve, duke siguruar një trajtim të drejtë, të paanshëm të çdo kërkese dhe  brenda afateve kohore të përcaktuara nga legjislacioni në fuqi për të drejtën e informimit. </a:t>
            </a:r>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Është bashkëpunuar me strukturat e tjera të institucionit për përgatitjen dhe publikimin në kohë reale të 70 takimeve, aktiviteteve dhe nismave të ndryshme të zhvilluara nga institucioni, me qëllim rritjen e transparencës publike dhe përfshirjes qytetare</a:t>
            </a:r>
            <a:r>
              <a:rPr lang="en-US"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535243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770" y="914400"/>
            <a:ext cx="6875860" cy="859364"/>
          </a:xfrm>
        </p:spPr>
        <p:txBody>
          <a:bodyPr/>
          <a:lstStyle/>
          <a:p>
            <a:pPr algn="ctr"/>
            <a:r>
              <a:rPr lang="en-US" sz="2400" dirty="0">
                <a:solidFill>
                  <a:schemeClr val="bg1"/>
                </a:solidFill>
                <a:latin typeface="Times New Roman" pitchFamily="18" charset="0"/>
                <a:cs typeface="Times New Roman" pitchFamily="18" charset="0"/>
              </a:rPr>
              <a:t>DETYRAT DHE PRIORITETET PËR </a:t>
            </a:r>
            <a:r>
              <a:rPr lang="en-US" sz="2400" dirty="0" smtClean="0">
                <a:solidFill>
                  <a:schemeClr val="bg1"/>
                </a:solidFill>
                <a:latin typeface="Times New Roman" pitchFamily="18" charset="0"/>
                <a:cs typeface="Times New Roman" pitchFamily="18" charset="0"/>
              </a:rPr>
              <a:t>VITIN </a:t>
            </a:r>
            <a:r>
              <a:rPr lang="en-US" sz="2400" dirty="0">
                <a:solidFill>
                  <a:schemeClr val="bg1"/>
                </a:solidFill>
                <a:latin typeface="Times New Roman" pitchFamily="18" charset="0"/>
                <a:cs typeface="Times New Roman" pitchFamily="18" charset="0"/>
              </a:rPr>
              <a:t>2025 TE INSTITUCIONIT TE PREFEKTIT</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42900" y="2286000"/>
            <a:ext cx="8458200" cy="4724400"/>
          </a:xfrm>
        </p:spPr>
        <p:txBody>
          <a:bodyPr>
            <a:noAutofit/>
          </a:bodyPr>
          <a:lstStyle/>
          <a:p>
            <a:pPr algn="just"/>
            <a:r>
              <a:rPr lang="it-IT" sz="1200" b="1" dirty="0">
                <a:solidFill>
                  <a:schemeClr val="tx1"/>
                </a:solidFill>
                <a:latin typeface="Times New Roman" pitchFamily="18" charset="0"/>
                <a:cs typeface="Times New Roman" pitchFamily="18" charset="0"/>
              </a:rPr>
              <a:t>Ndjekja dhe monitorimi në tërësi i sezonit turistik veror dhe trashëgimisë kulturore për një turizëm kulturor të qendrueshëm;</a:t>
            </a:r>
          </a:p>
          <a:p>
            <a:pPr algn="just"/>
            <a:r>
              <a:rPr lang="it-IT" sz="1200" b="1" dirty="0">
                <a:solidFill>
                  <a:schemeClr val="tx1"/>
                </a:solidFill>
                <a:latin typeface="Times New Roman" pitchFamily="18" charset="0"/>
                <a:cs typeface="Times New Roman" pitchFamily="18" charset="0"/>
              </a:rPr>
              <a:t>Ndjekja dhe monitorimi i Task – Forcës për Sigurinë në Shkolla;</a:t>
            </a:r>
          </a:p>
          <a:p>
            <a:pPr algn="just"/>
            <a:r>
              <a:rPr lang="it-IT" sz="1200" b="1" dirty="0">
                <a:solidFill>
                  <a:schemeClr val="tx1"/>
                </a:solidFill>
                <a:latin typeface="Times New Roman" pitchFamily="18" charset="0"/>
                <a:cs typeface="Times New Roman" pitchFamily="18" charset="0"/>
              </a:rPr>
              <a:t>Ndjekja, monitorimi dhe bashkërendimi i punës me Njësitë e Vetëqeverisje Vendore dhe Degët Territoriale në nivel Qarku për të siguruar një zhvillim urban të qëndrueshëm dhe ruajtje të mjedisit në përputhje me aktet ligjore dhe nënligjore në fuqi;</a:t>
            </a:r>
          </a:p>
          <a:p>
            <a:pPr algn="just"/>
            <a:r>
              <a:rPr lang="it-IT" sz="1200" b="1" dirty="0">
                <a:solidFill>
                  <a:schemeClr val="tx1"/>
                </a:solidFill>
                <a:latin typeface="Times New Roman" pitchFamily="18" charset="0"/>
                <a:cs typeface="Times New Roman" pitchFamily="18" charset="0"/>
              </a:rPr>
              <a:t>Respektimi i kuadrit ligjor për realizimin e programit qeveritar në arsim, shëndetësi, punësim, bujqësi, uji i pijshëm, energji, siguria publike dhe shërbimi zjarrfikës;</a:t>
            </a:r>
          </a:p>
          <a:p>
            <a:pPr algn="just"/>
            <a:r>
              <a:rPr lang="it-IT" sz="1200" b="1" dirty="0">
                <a:solidFill>
                  <a:schemeClr val="tx1"/>
                </a:solidFill>
                <a:latin typeface="Times New Roman" pitchFamily="18" charset="0"/>
                <a:cs typeface="Times New Roman" pitchFamily="18" charset="0"/>
              </a:rPr>
              <a:t>Rritja e përgjegjësisë dhe anagazhimi i strukturave përkatëse në planifikimin dhe marrjen e masave për parandalimin e situatave të mundëshme emergjente dhe krizave në qark gjatë vitit 2026; </a:t>
            </a:r>
          </a:p>
          <a:p>
            <a:pPr algn="just"/>
            <a:r>
              <a:rPr lang="it-IT" sz="1200" b="1" dirty="0">
                <a:solidFill>
                  <a:schemeClr val="tx1"/>
                </a:solidFill>
                <a:latin typeface="Times New Roman" pitchFamily="18" charset="0"/>
                <a:cs typeface="Times New Roman" pitchFamily="18" charset="0"/>
              </a:rPr>
              <a:t>Hartimi i dy dokumentave strategjikë në fushën e mbrojtjes civile;</a:t>
            </a:r>
          </a:p>
          <a:p>
            <a:pPr algn="just"/>
            <a:r>
              <a:rPr lang="it-IT" sz="1200" b="1" dirty="0">
                <a:solidFill>
                  <a:schemeClr val="tx1"/>
                </a:solidFill>
                <a:latin typeface="Times New Roman" pitchFamily="18" charset="0"/>
                <a:cs typeface="Times New Roman" pitchFamily="18" charset="0"/>
              </a:rPr>
              <a:t>Verifikimi i ligjishmërisë së akteve me karakter normativ të organeve, të njesive të qeverisjes vendore dhe zbatimi i ligjishmërisë në veprimtarinë e Institucionit të Prefektit;</a:t>
            </a:r>
          </a:p>
          <a:p>
            <a:pPr algn="just"/>
            <a:r>
              <a:rPr lang="it-IT" sz="1200" b="1" dirty="0">
                <a:solidFill>
                  <a:schemeClr val="tx1"/>
                </a:solidFill>
                <a:latin typeface="Times New Roman" pitchFamily="18" charset="0"/>
                <a:cs typeface="Times New Roman" pitchFamily="18" charset="0"/>
              </a:rPr>
              <a:t>Shqyrtimi i ankesave dhe kërkesave të qytetarëve duke i adresuar drejt zgjidhjes së tyre;</a:t>
            </a:r>
          </a:p>
          <a:p>
            <a:pPr algn="just"/>
            <a:r>
              <a:rPr lang="en-US" sz="1200" b="1" dirty="0" err="1">
                <a:solidFill>
                  <a:schemeClr val="tx1"/>
                </a:solidFill>
                <a:latin typeface="Times New Roman" pitchFamily="18" charset="0"/>
                <a:cs typeface="Times New Roman" pitchFamily="18" charset="0"/>
              </a:rPr>
              <a:t>Zbatimi</a:t>
            </a:r>
            <a:r>
              <a:rPr lang="en-US" sz="1200" b="1" dirty="0">
                <a:solidFill>
                  <a:schemeClr val="tx1"/>
                </a:solidFill>
                <a:latin typeface="Times New Roman" pitchFamily="18" charset="0"/>
                <a:cs typeface="Times New Roman" pitchFamily="18" charset="0"/>
              </a:rPr>
              <a:t> i </a:t>
            </a:r>
            <a:r>
              <a:rPr lang="en-US" sz="1200" b="1" dirty="0" err="1">
                <a:solidFill>
                  <a:schemeClr val="tx1"/>
                </a:solidFill>
                <a:latin typeface="Times New Roman" pitchFamily="18" charset="0"/>
                <a:cs typeface="Times New Roman" pitchFamily="18" charset="0"/>
              </a:rPr>
              <a:t>legjislacionit</a:t>
            </a:r>
            <a:r>
              <a:rPr lang="en-US" sz="1200" b="1" dirty="0">
                <a:solidFill>
                  <a:schemeClr val="tx1"/>
                </a:solidFill>
                <a:latin typeface="Times New Roman" pitchFamily="18" charset="0"/>
                <a:cs typeface="Times New Roman" pitchFamily="18" charset="0"/>
              </a:rPr>
              <a:t> </a:t>
            </a:r>
            <a:r>
              <a:rPr lang="en-US" sz="1200" b="1" dirty="0" err="1">
                <a:solidFill>
                  <a:schemeClr val="tx1"/>
                </a:solidFill>
                <a:latin typeface="Times New Roman" pitchFamily="18" charset="0"/>
                <a:cs typeface="Times New Roman" pitchFamily="18" charset="0"/>
              </a:rPr>
              <a:t>në</a:t>
            </a:r>
            <a:r>
              <a:rPr lang="en-US" sz="1200" b="1" dirty="0">
                <a:solidFill>
                  <a:schemeClr val="tx1"/>
                </a:solidFill>
                <a:latin typeface="Times New Roman" pitchFamily="18" charset="0"/>
                <a:cs typeface="Times New Roman" pitchFamily="18" charset="0"/>
              </a:rPr>
              <a:t> </a:t>
            </a:r>
            <a:r>
              <a:rPr lang="en-US" sz="1200" b="1" dirty="0" err="1">
                <a:solidFill>
                  <a:schemeClr val="tx1"/>
                </a:solidFill>
                <a:latin typeface="Times New Roman" pitchFamily="18" charset="0"/>
                <a:cs typeface="Times New Roman" pitchFamily="18" charset="0"/>
              </a:rPr>
              <a:t>drejtim</a:t>
            </a:r>
            <a:r>
              <a:rPr lang="en-US" sz="1200" b="1" dirty="0">
                <a:solidFill>
                  <a:schemeClr val="tx1"/>
                </a:solidFill>
                <a:latin typeface="Times New Roman" pitchFamily="18" charset="0"/>
                <a:cs typeface="Times New Roman" pitchFamily="18" charset="0"/>
              </a:rPr>
              <a:t> </a:t>
            </a:r>
            <a:r>
              <a:rPr lang="en-US" sz="1200" b="1" dirty="0" err="1">
                <a:solidFill>
                  <a:schemeClr val="tx1"/>
                </a:solidFill>
                <a:latin typeface="Times New Roman" pitchFamily="18" charset="0"/>
                <a:cs typeface="Times New Roman" pitchFamily="18" charset="0"/>
              </a:rPr>
              <a:t>të</a:t>
            </a:r>
            <a:r>
              <a:rPr lang="en-US" sz="1200" b="1" dirty="0">
                <a:solidFill>
                  <a:schemeClr val="tx1"/>
                </a:solidFill>
                <a:latin typeface="Times New Roman" pitchFamily="18" charset="0"/>
                <a:cs typeface="Times New Roman" pitchFamily="18" charset="0"/>
              </a:rPr>
              <a:t> </a:t>
            </a:r>
            <a:r>
              <a:rPr lang="en-US" sz="1200" b="1" dirty="0" err="1">
                <a:solidFill>
                  <a:schemeClr val="tx1"/>
                </a:solidFill>
                <a:latin typeface="Times New Roman" pitchFamily="18" charset="0"/>
                <a:cs typeface="Times New Roman" pitchFamily="18" charset="0"/>
              </a:rPr>
              <a:t>zhvillimit</a:t>
            </a:r>
            <a:r>
              <a:rPr lang="en-US" sz="1200" b="1" dirty="0">
                <a:solidFill>
                  <a:schemeClr val="tx1"/>
                </a:solidFill>
                <a:latin typeface="Times New Roman" pitchFamily="18" charset="0"/>
                <a:cs typeface="Times New Roman" pitchFamily="18" charset="0"/>
              </a:rPr>
              <a:t> urban </a:t>
            </a:r>
            <a:r>
              <a:rPr lang="en-US" sz="1200" b="1" dirty="0" err="1">
                <a:solidFill>
                  <a:schemeClr val="tx1"/>
                </a:solidFill>
                <a:latin typeface="Times New Roman" pitchFamily="18" charset="0"/>
                <a:cs typeface="Times New Roman" pitchFamily="18" charset="0"/>
              </a:rPr>
              <a:t>dhe</a:t>
            </a:r>
            <a:r>
              <a:rPr lang="en-US" sz="1200" b="1" dirty="0">
                <a:solidFill>
                  <a:schemeClr val="tx1"/>
                </a:solidFill>
                <a:latin typeface="Times New Roman" pitchFamily="18" charset="0"/>
                <a:cs typeface="Times New Roman" pitchFamily="18" charset="0"/>
              </a:rPr>
              <a:t> </a:t>
            </a:r>
            <a:r>
              <a:rPr lang="en-US" sz="1200" b="1" dirty="0" err="1">
                <a:solidFill>
                  <a:schemeClr val="tx1"/>
                </a:solidFill>
                <a:latin typeface="Times New Roman" pitchFamily="18" charset="0"/>
                <a:cs typeface="Times New Roman" pitchFamily="18" charset="0"/>
              </a:rPr>
              <a:t>mbrojtjes</a:t>
            </a:r>
            <a:r>
              <a:rPr lang="en-US" sz="1200" b="1" dirty="0">
                <a:solidFill>
                  <a:schemeClr val="tx1"/>
                </a:solidFill>
                <a:latin typeface="Times New Roman" pitchFamily="18" charset="0"/>
                <a:cs typeface="Times New Roman" pitchFamily="18" charset="0"/>
              </a:rPr>
              <a:t> </a:t>
            </a:r>
            <a:r>
              <a:rPr lang="en-US" sz="1200" b="1" dirty="0" err="1">
                <a:solidFill>
                  <a:schemeClr val="tx1"/>
                </a:solidFill>
                <a:latin typeface="Times New Roman" pitchFamily="18" charset="0"/>
                <a:cs typeface="Times New Roman" pitchFamily="18" charset="0"/>
              </a:rPr>
              <a:t>së</a:t>
            </a:r>
            <a:r>
              <a:rPr lang="en-US" sz="1200" b="1" dirty="0">
                <a:solidFill>
                  <a:schemeClr val="tx1"/>
                </a:solidFill>
                <a:latin typeface="Times New Roman" pitchFamily="18" charset="0"/>
                <a:cs typeface="Times New Roman" pitchFamily="18" charset="0"/>
              </a:rPr>
              <a:t> </a:t>
            </a:r>
            <a:r>
              <a:rPr lang="en-US" sz="1200" b="1" dirty="0" err="1">
                <a:solidFill>
                  <a:schemeClr val="tx1"/>
                </a:solidFill>
                <a:latin typeface="Times New Roman" pitchFamily="18" charset="0"/>
                <a:cs typeface="Times New Roman" pitchFamily="18" charset="0"/>
              </a:rPr>
              <a:t>mjedisit</a:t>
            </a:r>
            <a:r>
              <a:rPr lang="en-US" sz="1200" b="1" dirty="0">
                <a:solidFill>
                  <a:schemeClr val="tx1"/>
                </a:solidFill>
                <a:latin typeface="Times New Roman" pitchFamily="18" charset="0"/>
                <a:cs typeface="Times New Roman" pitchFamily="18" charset="0"/>
              </a:rPr>
              <a:t>;</a:t>
            </a:r>
          </a:p>
          <a:p>
            <a:pPr algn="just"/>
            <a:r>
              <a:rPr lang="en-US" sz="1200" b="1" dirty="0" err="1">
                <a:solidFill>
                  <a:schemeClr val="tx1"/>
                </a:solidFill>
                <a:latin typeface="Times New Roman" pitchFamily="18" charset="0"/>
                <a:cs typeface="Times New Roman" pitchFamily="18" charset="0"/>
              </a:rPr>
              <a:t>Kontrolli</a:t>
            </a:r>
            <a:r>
              <a:rPr lang="en-US" sz="1200" b="1" dirty="0">
                <a:solidFill>
                  <a:schemeClr val="tx1"/>
                </a:solidFill>
                <a:latin typeface="Times New Roman" pitchFamily="18" charset="0"/>
                <a:cs typeface="Times New Roman" pitchFamily="18" charset="0"/>
              </a:rPr>
              <a:t> i </a:t>
            </a:r>
            <a:r>
              <a:rPr lang="en-US" sz="1200" b="1" dirty="0" err="1">
                <a:solidFill>
                  <a:schemeClr val="tx1"/>
                </a:solidFill>
                <a:latin typeface="Times New Roman" pitchFamily="18" charset="0"/>
                <a:cs typeface="Times New Roman" pitchFamily="18" charset="0"/>
              </a:rPr>
              <a:t>territorit</a:t>
            </a:r>
            <a:r>
              <a:rPr lang="en-US" sz="1200" b="1" dirty="0">
                <a:solidFill>
                  <a:schemeClr val="tx1"/>
                </a:solidFill>
                <a:latin typeface="Times New Roman" pitchFamily="18" charset="0"/>
                <a:cs typeface="Times New Roman" pitchFamily="18" charset="0"/>
              </a:rPr>
              <a:t>, </a:t>
            </a:r>
            <a:r>
              <a:rPr lang="en-US" sz="1200" b="1" dirty="0" err="1">
                <a:solidFill>
                  <a:schemeClr val="tx1"/>
                </a:solidFill>
                <a:latin typeface="Times New Roman" pitchFamily="18" charset="0"/>
                <a:cs typeface="Times New Roman" pitchFamily="18" charset="0"/>
              </a:rPr>
              <a:t>siguria</a:t>
            </a:r>
            <a:r>
              <a:rPr lang="en-US" sz="1200" b="1" dirty="0">
                <a:solidFill>
                  <a:schemeClr val="tx1"/>
                </a:solidFill>
                <a:latin typeface="Times New Roman" pitchFamily="18" charset="0"/>
                <a:cs typeface="Times New Roman" pitchFamily="18" charset="0"/>
              </a:rPr>
              <a:t> </a:t>
            </a:r>
            <a:r>
              <a:rPr lang="en-US" sz="1200" b="1" dirty="0" err="1">
                <a:solidFill>
                  <a:schemeClr val="tx1"/>
                </a:solidFill>
                <a:latin typeface="Times New Roman" pitchFamily="18" charset="0"/>
                <a:cs typeface="Times New Roman" pitchFamily="18" charset="0"/>
              </a:rPr>
              <a:t>dhe</a:t>
            </a:r>
            <a:r>
              <a:rPr lang="en-US" sz="1200" b="1" dirty="0">
                <a:solidFill>
                  <a:schemeClr val="tx1"/>
                </a:solidFill>
                <a:latin typeface="Times New Roman" pitchFamily="18" charset="0"/>
                <a:cs typeface="Times New Roman" pitchFamily="18" charset="0"/>
              </a:rPr>
              <a:t> </a:t>
            </a:r>
            <a:r>
              <a:rPr lang="en-US" sz="1200" b="1" dirty="0" err="1">
                <a:solidFill>
                  <a:schemeClr val="tx1"/>
                </a:solidFill>
                <a:latin typeface="Times New Roman" pitchFamily="18" charset="0"/>
                <a:cs typeface="Times New Roman" pitchFamily="18" charset="0"/>
              </a:rPr>
              <a:t>ruajtja</a:t>
            </a:r>
            <a:r>
              <a:rPr lang="en-US" sz="1200" b="1" dirty="0">
                <a:solidFill>
                  <a:schemeClr val="tx1"/>
                </a:solidFill>
                <a:latin typeface="Times New Roman" pitchFamily="18" charset="0"/>
                <a:cs typeface="Times New Roman" pitchFamily="18" charset="0"/>
              </a:rPr>
              <a:t> e </a:t>
            </a:r>
            <a:r>
              <a:rPr lang="en-US" sz="1200" b="1" dirty="0" err="1">
                <a:solidFill>
                  <a:schemeClr val="tx1"/>
                </a:solidFill>
                <a:latin typeface="Times New Roman" pitchFamily="18" charset="0"/>
                <a:cs typeface="Times New Roman" pitchFamily="18" charset="0"/>
              </a:rPr>
              <a:t>rendit</a:t>
            </a:r>
            <a:r>
              <a:rPr lang="en-US" sz="1200" b="1" dirty="0">
                <a:solidFill>
                  <a:schemeClr val="tx1"/>
                </a:solidFill>
                <a:latin typeface="Times New Roman" pitchFamily="18" charset="0"/>
                <a:cs typeface="Times New Roman" pitchFamily="18" charset="0"/>
              </a:rPr>
              <a:t> </a:t>
            </a:r>
            <a:r>
              <a:rPr lang="en-US" sz="1200" b="1" dirty="0" err="1">
                <a:solidFill>
                  <a:schemeClr val="tx1"/>
                </a:solidFill>
                <a:latin typeface="Times New Roman" pitchFamily="18" charset="0"/>
                <a:cs typeface="Times New Roman" pitchFamily="18" charset="0"/>
              </a:rPr>
              <a:t>publik</a:t>
            </a:r>
            <a:r>
              <a:rPr lang="en-US" sz="1200" b="1" dirty="0">
                <a:solidFill>
                  <a:schemeClr val="tx1"/>
                </a:solidFill>
                <a:latin typeface="Times New Roman" pitchFamily="18" charset="0"/>
                <a:cs typeface="Times New Roman" pitchFamily="18" charset="0"/>
              </a:rPr>
              <a:t>;</a:t>
            </a:r>
          </a:p>
          <a:p>
            <a:pPr algn="just"/>
            <a:r>
              <a:rPr lang="en-US" sz="1200" b="1" dirty="0" err="1">
                <a:solidFill>
                  <a:schemeClr val="tx1"/>
                </a:solidFill>
                <a:latin typeface="Times New Roman" pitchFamily="18" charset="0"/>
                <a:cs typeface="Times New Roman" pitchFamily="18" charset="0"/>
              </a:rPr>
              <a:t>Zbatimi</a:t>
            </a:r>
            <a:r>
              <a:rPr lang="en-US" sz="1200" b="1" dirty="0">
                <a:solidFill>
                  <a:schemeClr val="tx1"/>
                </a:solidFill>
                <a:latin typeface="Times New Roman" pitchFamily="18" charset="0"/>
                <a:cs typeface="Times New Roman" pitchFamily="18" charset="0"/>
              </a:rPr>
              <a:t> i </a:t>
            </a:r>
            <a:r>
              <a:rPr lang="en-US" sz="1200" b="1" dirty="0" err="1">
                <a:solidFill>
                  <a:schemeClr val="tx1"/>
                </a:solidFill>
                <a:latin typeface="Times New Roman" pitchFamily="18" charset="0"/>
                <a:cs typeface="Times New Roman" pitchFamily="18" charset="0"/>
              </a:rPr>
              <a:t>Buxhetit</a:t>
            </a:r>
            <a:r>
              <a:rPr lang="en-US" sz="1200" b="1" dirty="0">
                <a:solidFill>
                  <a:schemeClr val="tx1"/>
                </a:solidFill>
                <a:latin typeface="Times New Roman" pitchFamily="18" charset="0"/>
                <a:cs typeface="Times New Roman" pitchFamily="18" charset="0"/>
              </a:rPr>
              <a:t> </a:t>
            </a:r>
            <a:r>
              <a:rPr lang="en-US" sz="1200" b="1" dirty="0" err="1">
                <a:solidFill>
                  <a:schemeClr val="tx1"/>
                </a:solidFill>
                <a:latin typeface="Times New Roman" pitchFamily="18" charset="0"/>
                <a:cs typeface="Times New Roman" pitchFamily="18" charset="0"/>
              </a:rPr>
              <a:t>të</a:t>
            </a:r>
            <a:r>
              <a:rPr lang="en-US" sz="1200" b="1" dirty="0">
                <a:solidFill>
                  <a:schemeClr val="tx1"/>
                </a:solidFill>
                <a:latin typeface="Times New Roman" pitchFamily="18" charset="0"/>
                <a:cs typeface="Times New Roman" pitchFamily="18" charset="0"/>
              </a:rPr>
              <a:t> </a:t>
            </a:r>
            <a:r>
              <a:rPr lang="en-US" sz="1200" b="1" dirty="0" err="1">
                <a:solidFill>
                  <a:schemeClr val="tx1"/>
                </a:solidFill>
                <a:latin typeface="Times New Roman" pitchFamily="18" charset="0"/>
                <a:cs typeface="Times New Roman" pitchFamily="18" charset="0"/>
              </a:rPr>
              <a:t>Institucionit</a:t>
            </a:r>
            <a:r>
              <a:rPr lang="en-US" sz="1200" b="1" dirty="0">
                <a:solidFill>
                  <a:schemeClr val="tx1"/>
                </a:solidFill>
                <a:latin typeface="Times New Roman" pitchFamily="18" charset="0"/>
                <a:cs typeface="Times New Roman" pitchFamily="18" charset="0"/>
              </a:rPr>
              <a:t> </a:t>
            </a:r>
            <a:r>
              <a:rPr lang="en-US" sz="1200" b="1" dirty="0" err="1">
                <a:solidFill>
                  <a:schemeClr val="tx1"/>
                </a:solidFill>
                <a:latin typeface="Times New Roman" pitchFamily="18" charset="0"/>
                <a:cs typeface="Times New Roman" pitchFamily="18" charset="0"/>
              </a:rPr>
              <a:t>të</a:t>
            </a:r>
            <a:r>
              <a:rPr lang="en-US" sz="1200" b="1" dirty="0">
                <a:solidFill>
                  <a:schemeClr val="tx1"/>
                </a:solidFill>
                <a:latin typeface="Times New Roman" pitchFamily="18" charset="0"/>
                <a:cs typeface="Times New Roman" pitchFamily="18" charset="0"/>
              </a:rPr>
              <a:t> </a:t>
            </a:r>
            <a:r>
              <a:rPr lang="en-US" sz="1200" b="1" dirty="0" err="1">
                <a:solidFill>
                  <a:schemeClr val="tx1"/>
                </a:solidFill>
                <a:latin typeface="Times New Roman" pitchFamily="18" charset="0"/>
                <a:cs typeface="Times New Roman" pitchFamily="18" charset="0"/>
              </a:rPr>
              <a:t>Prefektit</a:t>
            </a:r>
            <a:r>
              <a:rPr lang="en-US" sz="1200" b="1" dirty="0">
                <a:solidFill>
                  <a:schemeClr val="tx1"/>
                </a:solidFill>
                <a:latin typeface="Times New Roman" pitchFamily="18" charset="0"/>
                <a:cs typeface="Times New Roman" pitchFamily="18" charset="0"/>
              </a:rPr>
              <a:t>.</a:t>
            </a:r>
          </a:p>
        </p:txBody>
      </p:sp>
      <p:pic>
        <p:nvPicPr>
          <p:cNvPr id="4" name="Picture 2" descr="Image result for team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0" y="5562600"/>
            <a:ext cx="17272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z="2000" b="1" smtClean="0">
                <a:solidFill>
                  <a:schemeClr val="tx1"/>
                </a:solidFill>
              </a:rPr>
              <a:pPr/>
              <a:t>125</a:t>
            </a:fld>
            <a:endParaRPr lang="en-US" sz="2000" b="1" dirty="0">
              <a:solidFill>
                <a:schemeClr val="tx1"/>
              </a:solidFill>
            </a:endParaRPr>
          </a:p>
        </p:txBody>
      </p:sp>
    </p:spTree>
    <p:extLst>
      <p:ext uri="{BB962C8B-B14F-4D97-AF65-F5344CB8AC3E}">
        <p14:creationId xmlns:p14="http://schemas.microsoft.com/office/powerpoint/2010/main" val="40042521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362200"/>
            <a:ext cx="6619244" cy="967381"/>
          </a:xfrm>
        </p:spPr>
        <p:style>
          <a:lnRef idx="1">
            <a:schemeClr val="accent6"/>
          </a:lnRef>
          <a:fillRef idx="2">
            <a:schemeClr val="accent6"/>
          </a:fillRef>
          <a:effectRef idx="1">
            <a:schemeClr val="accent6"/>
          </a:effectRef>
          <a:fontRef idx="minor">
            <a:schemeClr val="dk1"/>
          </a:fontRef>
        </p:style>
        <p:txBody>
          <a:bodyPr/>
          <a:lstStyle/>
          <a:p>
            <a:pPr algn="ctr"/>
            <a:r>
              <a:rPr lang="en-US" b="1" dirty="0">
                <a:latin typeface="Times New Roman" pitchFamily="18" charset="0"/>
                <a:cs typeface="Times New Roman" pitchFamily="18" charset="0"/>
              </a:rPr>
              <a:t>FALEMINDERIT!</a:t>
            </a:r>
          </a:p>
        </p:txBody>
      </p:sp>
      <p:sp>
        <p:nvSpPr>
          <p:cNvPr id="3" name="Slide Number Placeholder 2"/>
          <p:cNvSpPr>
            <a:spLocks noGrp="1"/>
          </p:cNvSpPr>
          <p:nvPr>
            <p:ph type="sldNum" sz="quarter" idx="12"/>
          </p:nvPr>
        </p:nvSpPr>
        <p:spPr/>
        <p:txBody>
          <a:bodyPr/>
          <a:lstStyle/>
          <a:p>
            <a:fld id="{B6F15528-21DE-4FAA-801E-634DDDAF4B2B}" type="slidenum">
              <a:rPr lang="en-US" sz="2000" b="1" smtClean="0">
                <a:solidFill>
                  <a:schemeClr val="tx1"/>
                </a:solidFill>
              </a:rPr>
              <a:pPr/>
              <a:t>126</a:t>
            </a:fld>
            <a:endParaRPr lang="en-US" sz="2000" b="1" dirty="0">
              <a:solidFill>
                <a:schemeClr val="tx1"/>
              </a:solidFill>
            </a:endParaRPr>
          </a:p>
        </p:txBody>
      </p:sp>
    </p:spTree>
    <p:extLst>
      <p:ext uri="{BB962C8B-B14F-4D97-AF65-F5344CB8AC3E}">
        <p14:creationId xmlns:p14="http://schemas.microsoft.com/office/powerpoint/2010/main" val="3025713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1143000"/>
            <a:ext cx="7924800" cy="7080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graphicFrame>
        <p:nvGraphicFramePr>
          <p:cNvPr id="5" name="Table 4"/>
          <p:cNvGraphicFramePr>
            <a:graphicFrameLocks noGrp="1"/>
          </p:cNvGraphicFramePr>
          <p:nvPr/>
        </p:nvGraphicFramePr>
        <p:xfrm>
          <a:off x="152400" y="2514600"/>
          <a:ext cx="4495800" cy="1981199"/>
        </p:xfrm>
        <a:graphic>
          <a:graphicData uri="http://schemas.openxmlformats.org/drawingml/2006/table">
            <a:tbl>
              <a:tblPr firstRow="1" firstCol="1" bandRow="1"/>
              <a:tblGrid>
                <a:gridCol w="1715580"/>
                <a:gridCol w="2780220"/>
              </a:tblGrid>
              <a:tr h="456896">
                <a:tc>
                  <a:txBody>
                    <a:bodyPr/>
                    <a:lstStyle/>
                    <a:p>
                      <a:pPr marL="0" marR="0" algn="ctr">
                        <a:lnSpc>
                          <a:spcPct val="107000"/>
                        </a:lnSpc>
                        <a:spcBef>
                          <a:spcPts val="0"/>
                        </a:spcBef>
                        <a:spcAft>
                          <a:spcPts val="0"/>
                        </a:spcAft>
                      </a:pPr>
                      <a:r>
                        <a:rPr lang="en-US" sz="1200" b="1" dirty="0" err="1">
                          <a:effectLst/>
                          <a:latin typeface="Times New Roman"/>
                          <a:ea typeface="Calibri"/>
                          <a:cs typeface="Times New Roman"/>
                        </a:rPr>
                        <a:t>Projekti</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err="1">
                          <a:effectLst/>
                          <a:latin typeface="Times New Roman"/>
                          <a:ea typeface="Calibri"/>
                          <a:cs typeface="Times New Roman"/>
                        </a:rPr>
                        <a:t>Zgjerimi</a:t>
                      </a:r>
                      <a:r>
                        <a:rPr lang="en-US" sz="1200" b="1" dirty="0">
                          <a:effectLst/>
                          <a:latin typeface="Times New Roman"/>
                          <a:ea typeface="Calibri"/>
                          <a:cs typeface="Times New Roman"/>
                        </a:rPr>
                        <a:t> i </a:t>
                      </a:r>
                      <a:r>
                        <a:rPr lang="en-US" sz="1200" b="1" dirty="0" err="1">
                          <a:effectLst/>
                          <a:latin typeface="Times New Roman"/>
                          <a:ea typeface="Calibri"/>
                          <a:cs typeface="Times New Roman"/>
                        </a:rPr>
                        <a:t>superstradës</a:t>
                      </a:r>
                      <a:r>
                        <a:rPr lang="en-US" sz="1200" b="1" dirty="0">
                          <a:effectLst/>
                          <a:latin typeface="Times New Roman"/>
                          <a:ea typeface="Calibri"/>
                          <a:cs typeface="Times New Roman"/>
                        </a:rPr>
                        <a:t> </a:t>
                      </a:r>
                      <a:r>
                        <a:rPr lang="en-US" sz="1200" b="1" dirty="0" err="1">
                          <a:effectLst/>
                          <a:latin typeface="Times New Roman"/>
                          <a:ea typeface="Calibri"/>
                          <a:cs typeface="Times New Roman"/>
                        </a:rPr>
                        <a:t>Tiranë</a:t>
                      </a:r>
                      <a:r>
                        <a:rPr lang="en-US" sz="1200" b="1" dirty="0">
                          <a:effectLst/>
                          <a:latin typeface="Times New Roman"/>
                          <a:ea typeface="Calibri"/>
                          <a:cs typeface="Times New Roman"/>
                        </a:rPr>
                        <a:t> - </a:t>
                      </a:r>
                      <a:r>
                        <a:rPr lang="en-US" sz="1200" b="1" dirty="0" err="1">
                          <a:effectLst/>
                          <a:latin typeface="Times New Roman"/>
                          <a:ea typeface="Calibri"/>
                          <a:cs typeface="Times New Roman"/>
                        </a:rPr>
                        <a:t>Durrës</a:t>
                      </a:r>
                      <a:r>
                        <a:rPr lang="en-US" sz="1200" b="1"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7114">
                <a:tc>
                  <a:txBody>
                    <a:bodyPr/>
                    <a:lstStyle/>
                    <a:p>
                      <a:pPr marL="0" marR="0" algn="ctr">
                        <a:lnSpc>
                          <a:spcPct val="107000"/>
                        </a:lnSpc>
                        <a:spcBef>
                          <a:spcPts val="0"/>
                        </a:spcBef>
                        <a:spcAft>
                          <a:spcPts val="0"/>
                        </a:spcAft>
                      </a:pPr>
                      <a:r>
                        <a:rPr lang="en-US" sz="1200" b="1">
                          <a:effectLst/>
                          <a:latin typeface="Times New Roman"/>
                          <a:ea typeface="Calibri"/>
                          <a:cs typeface="Times New Roman"/>
                        </a:rPr>
                        <a:t>Investimi</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Times New Roman"/>
                          <a:ea typeface="Calibri"/>
                          <a:cs typeface="Times New Roman"/>
                        </a:rPr>
                        <a:t>125 milionë euro</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825">
                <a:tc>
                  <a:txBody>
                    <a:bodyPr/>
                    <a:lstStyle/>
                    <a:p>
                      <a:pPr marL="0" marR="0" algn="ctr">
                        <a:lnSpc>
                          <a:spcPct val="107000"/>
                        </a:lnSpc>
                        <a:spcBef>
                          <a:spcPts val="0"/>
                        </a:spcBef>
                        <a:spcAft>
                          <a:spcPts val="0"/>
                        </a:spcAft>
                      </a:pPr>
                      <a:r>
                        <a:rPr lang="en-US" sz="1200" b="1">
                          <a:effectLst/>
                          <a:latin typeface="Times New Roman"/>
                          <a:ea typeface="Calibri"/>
                          <a:cs typeface="Times New Roman"/>
                        </a:rPr>
                        <a:t>Specifikimet Teknike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lvl="0" indent="-342900">
                        <a:lnSpc>
                          <a:spcPct val="107000"/>
                        </a:lnSpc>
                        <a:spcBef>
                          <a:spcPts val="0"/>
                        </a:spcBef>
                        <a:spcAft>
                          <a:spcPts val="0"/>
                        </a:spcAft>
                        <a:buFont typeface="Symbol"/>
                        <a:buChar char=""/>
                      </a:pPr>
                      <a:r>
                        <a:rPr lang="en-US" sz="1200" kern="100" dirty="0">
                          <a:effectLst/>
                          <a:latin typeface="Times New Roman"/>
                          <a:ea typeface="Calibri"/>
                          <a:cs typeface="Times New Roman"/>
                        </a:rPr>
                        <a:t>8 </a:t>
                      </a:r>
                      <a:r>
                        <a:rPr lang="en-US" sz="1200" kern="100" dirty="0" err="1">
                          <a:effectLst/>
                          <a:latin typeface="Times New Roman"/>
                          <a:ea typeface="Calibri"/>
                          <a:cs typeface="Times New Roman"/>
                        </a:rPr>
                        <a:t>korsi</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gjithësej</a:t>
                      </a:r>
                      <a:endParaRPr lang="en-US" sz="1100" kern="100" dirty="0">
                        <a:effectLst/>
                        <a:latin typeface="Calibri"/>
                        <a:ea typeface="Calibri"/>
                        <a:cs typeface="Times New Roman"/>
                      </a:endParaRPr>
                    </a:p>
                    <a:p>
                      <a:pPr marL="342900" marR="0" lvl="0" indent="-342900">
                        <a:lnSpc>
                          <a:spcPct val="107000"/>
                        </a:lnSpc>
                        <a:spcBef>
                          <a:spcPts val="0"/>
                        </a:spcBef>
                        <a:spcAft>
                          <a:spcPts val="0"/>
                        </a:spcAft>
                        <a:buFont typeface="Symbol"/>
                        <a:buChar char=""/>
                      </a:pPr>
                      <a:r>
                        <a:rPr lang="en-US" sz="1200" kern="100" dirty="0" err="1">
                          <a:effectLst/>
                          <a:latin typeface="Times New Roman"/>
                          <a:ea typeface="Calibri"/>
                          <a:cs typeface="Times New Roman"/>
                        </a:rPr>
                        <a:t>Shpejtësia</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nga</a:t>
                      </a:r>
                      <a:r>
                        <a:rPr lang="en-US" sz="1200" kern="100" dirty="0">
                          <a:effectLst/>
                          <a:latin typeface="Times New Roman"/>
                          <a:ea typeface="Calibri"/>
                          <a:cs typeface="Times New Roman"/>
                        </a:rPr>
                        <a:t> 90 - 140 km/h</a:t>
                      </a:r>
                      <a:endParaRPr lang="en-US" sz="1100" kern="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420">
                <a:tc>
                  <a:txBody>
                    <a:bodyPr/>
                    <a:lstStyle/>
                    <a:p>
                      <a:pPr marL="0" marR="0" algn="ctr">
                        <a:lnSpc>
                          <a:spcPct val="107000"/>
                        </a:lnSpc>
                        <a:spcBef>
                          <a:spcPts val="0"/>
                        </a:spcBef>
                        <a:spcAft>
                          <a:spcPts val="0"/>
                        </a:spcAft>
                      </a:pPr>
                      <a:r>
                        <a:rPr lang="en-US" sz="1200" b="1">
                          <a:effectLst/>
                          <a:latin typeface="Times New Roman"/>
                          <a:ea typeface="Calibri"/>
                          <a:cs typeface="Times New Roman"/>
                        </a:rPr>
                        <a:t>Fillimi i Punimeve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Times New Roman"/>
                          <a:ea typeface="Calibri"/>
                          <a:cs typeface="Times New Roman"/>
                        </a:rPr>
                        <a:t>2024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944">
                <a:tc>
                  <a:txBody>
                    <a:bodyPr/>
                    <a:lstStyle/>
                    <a:p>
                      <a:pPr marL="0" marR="0" algn="ctr">
                        <a:lnSpc>
                          <a:spcPct val="107000"/>
                        </a:lnSpc>
                        <a:spcBef>
                          <a:spcPts val="0"/>
                        </a:spcBef>
                        <a:spcAft>
                          <a:spcPts val="0"/>
                        </a:spcAft>
                      </a:pPr>
                      <a:r>
                        <a:rPr lang="en-US" sz="1200" b="1">
                          <a:effectLst/>
                          <a:latin typeface="Times New Roman"/>
                          <a:ea typeface="Calibri"/>
                          <a:cs typeface="Times New Roman"/>
                        </a:rPr>
                        <a:t>Mbarimi i Punimeve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Times New Roman"/>
                          <a:ea typeface="Calibri"/>
                          <a:cs typeface="Times New Roman"/>
                        </a:rPr>
                        <a:t>2029</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152400" y="4729163"/>
          <a:ext cx="4495800" cy="1760537"/>
        </p:xfrm>
        <a:graphic>
          <a:graphicData uri="http://schemas.openxmlformats.org/drawingml/2006/table">
            <a:tbl>
              <a:tblPr firstRow="1" firstCol="1" bandRow="1"/>
              <a:tblGrid>
                <a:gridCol w="1793501"/>
                <a:gridCol w="2702299"/>
              </a:tblGrid>
              <a:tr h="391626">
                <a:tc>
                  <a:txBody>
                    <a:bodyPr/>
                    <a:lstStyle/>
                    <a:p>
                      <a:pPr marL="0" marR="0" algn="ctr">
                        <a:lnSpc>
                          <a:spcPct val="107000"/>
                        </a:lnSpc>
                        <a:spcBef>
                          <a:spcPts val="0"/>
                        </a:spcBef>
                        <a:spcAft>
                          <a:spcPts val="0"/>
                        </a:spcAft>
                      </a:pPr>
                      <a:r>
                        <a:rPr lang="en-US" sz="1200" b="1" dirty="0" err="1">
                          <a:effectLst/>
                          <a:latin typeface="Times New Roman"/>
                          <a:ea typeface="Calibri"/>
                          <a:cs typeface="Times New Roman"/>
                        </a:rPr>
                        <a:t>Projekti</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a:effectLst/>
                          <a:latin typeface="Times New Roman"/>
                          <a:ea typeface="Calibri"/>
                          <a:cs typeface="Times New Roman"/>
                        </a:rPr>
                        <a:t>Rikonstruksioni   i aksit  Kombinat – Ndroq – Plepa</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9551">
                <a:tc>
                  <a:txBody>
                    <a:bodyPr/>
                    <a:lstStyle/>
                    <a:p>
                      <a:pPr marL="0" marR="0" algn="ctr">
                        <a:lnSpc>
                          <a:spcPct val="107000"/>
                        </a:lnSpc>
                        <a:spcBef>
                          <a:spcPts val="0"/>
                        </a:spcBef>
                        <a:spcAft>
                          <a:spcPts val="0"/>
                        </a:spcAft>
                      </a:pPr>
                      <a:r>
                        <a:rPr lang="en-US" sz="1200" b="1">
                          <a:effectLst/>
                          <a:latin typeface="Times New Roman"/>
                          <a:ea typeface="Calibri"/>
                          <a:cs typeface="Times New Roman"/>
                        </a:rPr>
                        <a:t>Investimi</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Times New Roman"/>
                          <a:ea typeface="Calibri"/>
                          <a:cs typeface="Times New Roman"/>
                        </a:rPr>
                        <a:t>48 milionë euro</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439">
                <a:tc>
                  <a:txBody>
                    <a:bodyPr/>
                    <a:lstStyle/>
                    <a:p>
                      <a:pPr marL="0" marR="0" algn="ctr">
                        <a:lnSpc>
                          <a:spcPct val="107000"/>
                        </a:lnSpc>
                        <a:spcBef>
                          <a:spcPts val="0"/>
                        </a:spcBef>
                        <a:spcAft>
                          <a:spcPts val="0"/>
                        </a:spcAft>
                      </a:pPr>
                      <a:r>
                        <a:rPr lang="en-US" sz="1200" b="1">
                          <a:effectLst/>
                          <a:latin typeface="Times New Roman"/>
                          <a:ea typeface="Calibri"/>
                          <a:cs typeface="Times New Roman"/>
                        </a:rPr>
                        <a:t>Specifikimet Teknike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lvl="0" indent="-342900">
                        <a:lnSpc>
                          <a:spcPct val="107000"/>
                        </a:lnSpc>
                        <a:spcBef>
                          <a:spcPts val="0"/>
                        </a:spcBef>
                        <a:spcAft>
                          <a:spcPts val="0"/>
                        </a:spcAft>
                        <a:buFont typeface="Symbol"/>
                        <a:buChar char=""/>
                      </a:pPr>
                      <a:r>
                        <a:rPr lang="en-US" sz="1200" kern="100" dirty="0" err="1">
                          <a:effectLst/>
                          <a:latin typeface="Times New Roman"/>
                          <a:ea typeface="Calibri"/>
                          <a:cs typeface="Times New Roman"/>
                        </a:rPr>
                        <a:t>Ndërtime</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urash</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të</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reja</a:t>
                      </a:r>
                      <a:endParaRPr lang="en-US" sz="1100" kern="100" dirty="0">
                        <a:effectLst/>
                        <a:latin typeface="Calibri"/>
                        <a:ea typeface="Calibri"/>
                        <a:cs typeface="Times New Roman"/>
                      </a:endParaRPr>
                    </a:p>
                    <a:p>
                      <a:pPr marL="342900" marR="0" lvl="0" indent="-342900">
                        <a:lnSpc>
                          <a:spcPct val="107000"/>
                        </a:lnSpc>
                        <a:spcBef>
                          <a:spcPts val="0"/>
                        </a:spcBef>
                        <a:spcAft>
                          <a:spcPts val="0"/>
                        </a:spcAft>
                        <a:buFont typeface="Symbol"/>
                        <a:buChar char=""/>
                      </a:pPr>
                      <a:r>
                        <a:rPr lang="en-US" sz="1200" kern="100" dirty="0" err="1">
                          <a:effectLst/>
                          <a:latin typeface="Times New Roman"/>
                          <a:ea typeface="Calibri"/>
                          <a:cs typeface="Times New Roman"/>
                        </a:rPr>
                        <a:t>Gjatësi</a:t>
                      </a:r>
                      <a:r>
                        <a:rPr lang="en-US" sz="1200" kern="100" dirty="0">
                          <a:effectLst/>
                          <a:latin typeface="Times New Roman"/>
                          <a:ea typeface="Calibri"/>
                          <a:cs typeface="Times New Roman"/>
                        </a:rPr>
                        <a:t> 28 km, </a:t>
                      </a:r>
                      <a:r>
                        <a:rPr lang="en-US" sz="1200" kern="100" dirty="0" err="1">
                          <a:effectLst/>
                          <a:latin typeface="Times New Roman"/>
                          <a:ea typeface="Calibri"/>
                          <a:cs typeface="Times New Roman"/>
                        </a:rPr>
                        <a:t>gjerësi</a:t>
                      </a:r>
                      <a:r>
                        <a:rPr lang="en-US" sz="1200" kern="100" dirty="0">
                          <a:effectLst/>
                          <a:latin typeface="Times New Roman"/>
                          <a:ea typeface="Calibri"/>
                          <a:cs typeface="Times New Roman"/>
                        </a:rPr>
                        <a:t> 12.5 m </a:t>
                      </a:r>
                      <a:endParaRPr lang="en-US" sz="1100" kern="100" dirty="0">
                        <a:effectLst/>
                        <a:latin typeface="Calibri"/>
                        <a:ea typeface="Calibri"/>
                        <a:cs typeface="Times New Roman"/>
                      </a:endParaRPr>
                    </a:p>
                    <a:p>
                      <a:pPr marL="342900" marR="0" lvl="0" indent="-342900">
                        <a:lnSpc>
                          <a:spcPct val="107000"/>
                        </a:lnSpc>
                        <a:spcBef>
                          <a:spcPts val="0"/>
                        </a:spcBef>
                        <a:spcAft>
                          <a:spcPts val="0"/>
                        </a:spcAft>
                        <a:buFont typeface="Symbol"/>
                        <a:buChar char=""/>
                      </a:pPr>
                      <a:r>
                        <a:rPr lang="en-US" sz="1200" kern="100" dirty="0" err="1">
                          <a:effectLst/>
                          <a:latin typeface="Times New Roman"/>
                          <a:ea typeface="Calibri"/>
                          <a:cs typeface="Times New Roman"/>
                        </a:rPr>
                        <a:t>Shpejtësi</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nga</a:t>
                      </a:r>
                      <a:r>
                        <a:rPr lang="en-US" sz="1200" kern="100" dirty="0">
                          <a:effectLst/>
                          <a:latin typeface="Times New Roman"/>
                          <a:ea typeface="Calibri"/>
                          <a:cs typeface="Times New Roman"/>
                        </a:rPr>
                        <a:t> 50 </a:t>
                      </a:r>
                      <a:r>
                        <a:rPr lang="en-US" sz="1200" kern="100" dirty="0" err="1">
                          <a:effectLst/>
                          <a:latin typeface="Times New Roman"/>
                          <a:ea typeface="Calibri"/>
                          <a:cs typeface="Times New Roman"/>
                        </a:rPr>
                        <a:t>në</a:t>
                      </a:r>
                      <a:r>
                        <a:rPr lang="en-US" sz="1200" kern="100" dirty="0">
                          <a:effectLst/>
                          <a:latin typeface="Times New Roman"/>
                          <a:ea typeface="Calibri"/>
                          <a:cs typeface="Times New Roman"/>
                        </a:rPr>
                        <a:t> 100 km </a:t>
                      </a:r>
                      <a:r>
                        <a:rPr lang="en-US" sz="1200" kern="100" dirty="0" err="1">
                          <a:effectLst/>
                          <a:latin typeface="Times New Roman"/>
                          <a:ea typeface="Calibri"/>
                          <a:cs typeface="Times New Roman"/>
                        </a:rPr>
                        <a:t>në</a:t>
                      </a:r>
                      <a:r>
                        <a:rPr lang="en-US" sz="1200" kern="100" dirty="0">
                          <a:effectLst/>
                          <a:latin typeface="Times New Roman"/>
                          <a:ea typeface="Calibri"/>
                          <a:cs typeface="Times New Roman"/>
                        </a:rPr>
                        <a:t> </a:t>
                      </a:r>
                      <a:r>
                        <a:rPr lang="en-US" sz="1200" kern="100" dirty="0" err="1">
                          <a:effectLst/>
                          <a:latin typeface="Times New Roman"/>
                          <a:ea typeface="Calibri"/>
                          <a:cs typeface="Times New Roman"/>
                        </a:rPr>
                        <a:t>orë</a:t>
                      </a:r>
                      <a:endParaRPr lang="en-US" sz="1100" kern="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370">
                <a:tc>
                  <a:txBody>
                    <a:bodyPr/>
                    <a:lstStyle/>
                    <a:p>
                      <a:pPr marL="0" marR="0" algn="ctr">
                        <a:lnSpc>
                          <a:spcPct val="107000"/>
                        </a:lnSpc>
                        <a:spcBef>
                          <a:spcPts val="0"/>
                        </a:spcBef>
                        <a:spcAft>
                          <a:spcPts val="0"/>
                        </a:spcAft>
                      </a:pPr>
                      <a:r>
                        <a:rPr lang="en-US" sz="1200" b="1">
                          <a:effectLst/>
                          <a:latin typeface="Times New Roman"/>
                          <a:ea typeface="Calibri"/>
                          <a:cs typeface="Times New Roman"/>
                        </a:rPr>
                        <a:t>Fillimi i Punimeve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Times New Roman"/>
                          <a:ea typeface="Calibri"/>
                          <a:cs typeface="Times New Roman"/>
                        </a:rPr>
                        <a:t>2024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551">
                <a:tc>
                  <a:txBody>
                    <a:bodyPr/>
                    <a:lstStyle/>
                    <a:p>
                      <a:pPr marL="0" marR="0" algn="ctr">
                        <a:lnSpc>
                          <a:spcPct val="107000"/>
                        </a:lnSpc>
                        <a:spcBef>
                          <a:spcPts val="0"/>
                        </a:spcBef>
                        <a:spcAft>
                          <a:spcPts val="0"/>
                        </a:spcAft>
                      </a:pPr>
                      <a:r>
                        <a:rPr lang="en-US" sz="1200" b="1">
                          <a:effectLst/>
                          <a:latin typeface="Times New Roman"/>
                          <a:ea typeface="Calibri"/>
                          <a:cs typeface="Times New Roman"/>
                        </a:rPr>
                        <a:t>Mbarimi i Punimeve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Times New Roman"/>
                          <a:ea typeface="Calibri"/>
                          <a:cs typeface="Times New Roman"/>
                        </a:rPr>
                        <a:t>2028</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193" name="Picture 1" descr="C:\Users\ICT\Desktop\autostrada tirane-durres.jpg"/>
          <p:cNvPicPr>
            <a:picLocks noChangeAspect="1" noChangeArrowheads="1"/>
          </p:cNvPicPr>
          <p:nvPr/>
        </p:nvPicPr>
        <p:blipFill>
          <a:blip r:embed="rId2"/>
          <a:srcRect/>
          <a:stretch>
            <a:fillRect/>
          </a:stretch>
        </p:blipFill>
        <p:spPr bwMode="auto">
          <a:xfrm>
            <a:off x="5029200" y="2492375"/>
            <a:ext cx="3505200" cy="1962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4" name="Picture 2" descr="C:\Users\ICT\Desktop\tirane ndroq plepa.jpg"/>
          <p:cNvPicPr>
            <a:picLocks noChangeAspect="1" noChangeArrowheads="1"/>
          </p:cNvPicPr>
          <p:nvPr/>
        </p:nvPicPr>
        <p:blipFill rotWithShape="1">
          <a:blip r:embed="rId3"/>
          <a:srcRect l="4429" r="5330"/>
          <a:stretch/>
        </p:blipFill>
        <p:spPr bwMode="auto">
          <a:xfrm>
            <a:off x="5029200" y="4565650"/>
            <a:ext cx="3505200" cy="2076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13</a:t>
            </a:fld>
            <a:endParaRPr lang="en-US" b="1" dirty="0">
              <a:solidFill>
                <a:schemeClr val="tx1"/>
              </a:solidFill>
            </a:endParaRPr>
          </a:p>
        </p:txBody>
      </p:sp>
    </p:spTree>
    <p:extLst>
      <p:ext uri="{BB962C8B-B14F-4D97-AF65-F5344CB8AC3E}">
        <p14:creationId xmlns:p14="http://schemas.microsoft.com/office/powerpoint/2010/main" val="3104716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1143000"/>
            <a:ext cx="7924800" cy="7080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24579" name="Rectangle 1"/>
          <p:cNvSpPr>
            <a:spLocks noChangeArrowheads="1"/>
          </p:cNvSpPr>
          <p:nvPr/>
        </p:nvSpPr>
        <p:spPr bwMode="auto">
          <a:xfrm>
            <a:off x="304800" y="228600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a:latin typeface="Times New Roman" pitchFamily="18" charset="0"/>
                <a:cs typeface="Times New Roman" pitchFamily="18" charset="0"/>
              </a:rPr>
              <a:t>ÇËSHTJET KRYESORE TЁ INFRASTRUKTURЁS RRUGORE TЁ EVIDENTUARA GJATЁ VITIT 2025  NGA INSTITUCIONI I PREFEKTIT </a:t>
            </a:r>
            <a:endParaRPr lang="en-US" altLang="en-US" sz="1400" dirty="0">
              <a:latin typeface="Times New Roman" pitchFamily="18" charset="0"/>
              <a:cs typeface="Times New Roman" pitchFamily="18" charset="0"/>
            </a:endParaRPr>
          </a:p>
        </p:txBody>
      </p:sp>
      <p:sp>
        <p:nvSpPr>
          <p:cNvPr id="24580" name="Rectangle 2"/>
          <p:cNvSpPr>
            <a:spLocks noChangeArrowheads="1"/>
          </p:cNvSpPr>
          <p:nvPr/>
        </p:nvSpPr>
        <p:spPr bwMode="auto">
          <a:xfrm>
            <a:off x="76200" y="2824163"/>
            <a:ext cx="9040813"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buFont typeface="Wingdings" pitchFamily="2" charset="2"/>
              <a:buChar char="Ø"/>
            </a:pPr>
            <a:r>
              <a:rPr lang="en-US" altLang="en-US" sz="1600" b="1" dirty="0" err="1">
                <a:latin typeface="Times New Roman" pitchFamily="18" charset="0"/>
                <a:cs typeface="Times New Roman" pitchFamily="18" charset="0"/>
              </a:rPr>
              <a:t>Sinjalistika</a:t>
            </a:r>
            <a:r>
              <a:rPr lang="en-US" altLang="en-US" sz="1600" b="1" dirty="0">
                <a:latin typeface="Times New Roman" pitchFamily="18" charset="0"/>
                <a:cs typeface="Times New Roman" pitchFamily="18" charset="0"/>
              </a:rPr>
              <a:t> </a:t>
            </a:r>
            <a:r>
              <a:rPr lang="en-US" altLang="en-US" sz="1600" b="1" dirty="0" err="1">
                <a:latin typeface="Times New Roman" pitchFamily="18" charset="0"/>
                <a:cs typeface="Times New Roman" pitchFamily="18" charset="0"/>
              </a:rPr>
              <a:t>rrugore</a:t>
            </a:r>
            <a:r>
              <a:rPr lang="en-US" altLang="en-US" sz="1600" b="1"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Është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konstatuar</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mungesë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dhe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mosrifreskim</a:t>
            </a:r>
            <a:r>
              <a:rPr lang="en-US" altLang="en-US" sz="1600" dirty="0">
                <a:latin typeface="Times New Roman" pitchFamily="18" charset="0"/>
                <a:cs typeface="Times New Roman" pitchFamily="18" charset="0"/>
              </a:rPr>
              <a:t> i </a:t>
            </a:r>
            <a:r>
              <a:rPr lang="en-US" altLang="en-US" sz="1600" dirty="0" err="1">
                <a:latin typeface="Times New Roman" pitchFamily="18" charset="0"/>
                <a:cs typeface="Times New Roman" pitchFamily="18" charset="0"/>
              </a:rPr>
              <a:t>sinjalistikës</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vertikale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dhe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horizontale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shumë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zona</a:t>
            </a:r>
            <a:r>
              <a:rPr lang="en-US" altLang="en-US" sz="1600" dirty="0">
                <a:latin typeface="Times New Roman" pitchFamily="18" charset="0"/>
                <a:cs typeface="Times New Roman" pitchFamily="18" charset="0"/>
              </a:rPr>
              <a:t> urbane </a:t>
            </a:r>
            <a:r>
              <a:rPr lang="en-US" altLang="en-US" sz="1600" dirty="0" err="1">
                <a:latin typeface="Times New Roman" pitchFamily="18" charset="0"/>
                <a:cs typeface="Times New Roman" pitchFamily="18" charset="0"/>
              </a:rPr>
              <a:t>dhe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rurale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Vijëzimet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rrugore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janë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shpesh</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fshira</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ose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padukshme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veçanërisht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rrugët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periferike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dhe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ato</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nën</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administrimin</a:t>
            </a:r>
            <a:r>
              <a:rPr lang="en-US" altLang="en-US" sz="1600" dirty="0">
                <a:latin typeface="Times New Roman" pitchFamily="18" charset="0"/>
                <a:cs typeface="Times New Roman" pitchFamily="18" charset="0"/>
              </a:rPr>
              <a:t> e </a:t>
            </a:r>
            <a:r>
              <a:rPr lang="en-US" altLang="en-US" sz="1600" dirty="0" err="1">
                <a:latin typeface="Times New Roman" pitchFamily="18" charset="0"/>
                <a:cs typeface="Times New Roman" pitchFamily="18" charset="0"/>
              </a:rPr>
              <a:t>bashkive</a:t>
            </a:r>
            <a:r>
              <a:rPr lang="en-US" altLang="en-US" sz="1600" dirty="0">
                <a:latin typeface="Times New Roman" pitchFamily="18" charset="0"/>
                <a:cs typeface="Times New Roman" pitchFamily="18" charset="0"/>
              </a:rPr>
              <a:t>, duke </a:t>
            </a:r>
            <a:r>
              <a:rPr lang="en-US" altLang="en-US" sz="1600" dirty="0" err="1">
                <a:latin typeface="Times New Roman" pitchFamily="18" charset="0"/>
                <a:cs typeface="Times New Roman" pitchFamily="18" charset="0"/>
              </a:rPr>
              <a:t>ulur</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ndjeshëm</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sigurinë</a:t>
            </a:r>
            <a:r>
              <a:rPr lang="en-US" altLang="en-US" sz="1600" dirty="0">
                <a:latin typeface="Times New Roman" pitchFamily="18" charset="0"/>
                <a:cs typeface="Times New Roman" pitchFamily="18" charset="0"/>
              </a:rPr>
              <a:t> e </a:t>
            </a:r>
            <a:r>
              <a:rPr lang="en-US" altLang="en-US" sz="1600" dirty="0" err="1">
                <a:latin typeface="Times New Roman" pitchFamily="18" charset="0"/>
                <a:cs typeface="Times New Roman" pitchFamily="18" charset="0"/>
              </a:rPr>
              <a:t>përdoruesve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rrugës</a:t>
            </a:r>
            <a:r>
              <a:rPr lang="en-US" altLang="en-US" sz="1600" dirty="0">
                <a:latin typeface="Times New Roman" pitchFamily="18" charset="0"/>
                <a:cs typeface="Times New Roman" pitchFamily="18" charset="0"/>
              </a:rPr>
              <a:t>.</a:t>
            </a:r>
          </a:p>
          <a:p>
            <a:pPr marL="285750" indent="-285750" algn="just">
              <a:buFont typeface="Wingdings" pitchFamily="2" charset="2"/>
              <a:buChar char="Ø"/>
            </a:pPr>
            <a:r>
              <a:rPr lang="en-US" altLang="en-US" sz="1600" b="1" dirty="0" err="1">
                <a:latin typeface="Times New Roman" pitchFamily="18" charset="0"/>
                <a:cs typeface="Times New Roman" pitchFamily="18" charset="0"/>
              </a:rPr>
              <a:t>Mirëmbajtja</a:t>
            </a:r>
            <a:r>
              <a:rPr lang="en-US" altLang="en-US" sz="1600" b="1" dirty="0">
                <a:latin typeface="Times New Roman" pitchFamily="18" charset="0"/>
                <a:cs typeface="Times New Roman" pitchFamily="18" charset="0"/>
              </a:rPr>
              <a:t> </a:t>
            </a:r>
            <a:r>
              <a:rPr lang="en-US" altLang="en-US" sz="1600" b="1" dirty="0" err="1">
                <a:latin typeface="Times New Roman" pitchFamily="18" charset="0"/>
                <a:cs typeface="Times New Roman" pitchFamily="18" charset="0"/>
              </a:rPr>
              <a:t>dhe</a:t>
            </a:r>
            <a:r>
              <a:rPr lang="en-US" altLang="en-US" sz="1600" b="1" dirty="0">
                <a:latin typeface="Times New Roman" pitchFamily="18" charset="0"/>
                <a:cs typeface="Times New Roman" pitchFamily="18" charset="0"/>
              </a:rPr>
              <a:t> </a:t>
            </a:r>
            <a:r>
              <a:rPr lang="en-US" altLang="en-US" sz="1600" b="1" dirty="0" err="1">
                <a:latin typeface="Times New Roman" pitchFamily="18" charset="0"/>
                <a:cs typeface="Times New Roman" pitchFamily="18" charset="0"/>
              </a:rPr>
              <a:t>ndërhyrjet</a:t>
            </a:r>
            <a:r>
              <a:rPr lang="en-US" altLang="en-US" sz="1600" b="1" dirty="0">
                <a:latin typeface="Times New Roman" pitchFamily="18" charset="0"/>
                <a:cs typeface="Times New Roman" pitchFamily="18" charset="0"/>
              </a:rPr>
              <a:t> </a:t>
            </a:r>
            <a:r>
              <a:rPr lang="en-US" altLang="en-US" sz="1600" b="1" dirty="0" err="1">
                <a:latin typeface="Times New Roman" pitchFamily="18" charset="0"/>
                <a:cs typeface="Times New Roman" pitchFamily="18" charset="0"/>
              </a:rPr>
              <a:t>infrastrukturore</a:t>
            </a:r>
            <a:r>
              <a:rPr lang="en-US" altLang="en-US" sz="1600" b="1"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Mirëmbajtja</a:t>
            </a:r>
            <a:r>
              <a:rPr lang="en-US" altLang="en-US" sz="1600" dirty="0">
                <a:latin typeface="Times New Roman" pitchFamily="18" charset="0"/>
                <a:cs typeface="Times New Roman" pitchFamily="18" charset="0"/>
              </a:rPr>
              <a:t> e </a:t>
            </a:r>
            <a:r>
              <a:rPr lang="en-US" altLang="en-US" sz="1600" dirty="0" err="1">
                <a:latin typeface="Times New Roman" pitchFamily="18" charset="0"/>
                <a:cs typeface="Times New Roman" pitchFamily="18" charset="0"/>
              </a:rPr>
              <a:t>rrugëve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nga</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strukturat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përgjegjëse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Bashkive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paraqitet</a:t>
            </a:r>
            <a:r>
              <a:rPr lang="en-US" altLang="en-US" sz="1600" dirty="0">
                <a:latin typeface="Times New Roman" pitchFamily="18" charset="0"/>
                <a:cs typeface="Times New Roman" pitchFamily="18" charset="0"/>
              </a:rPr>
              <a:t> e </a:t>
            </a:r>
            <a:r>
              <a:rPr lang="en-US" altLang="en-US" sz="1600" dirty="0" err="1">
                <a:latin typeface="Times New Roman" pitchFamily="18" charset="0"/>
                <a:cs typeface="Times New Roman" pitchFamily="18" charset="0"/>
              </a:rPr>
              <a:t>pamjaftueshme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sidomos</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zonat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rurale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dhe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rrugët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dytësore</a:t>
            </a:r>
            <a:r>
              <a:rPr lang="en-US" altLang="en-US" sz="1600" dirty="0">
                <a:latin typeface="Times New Roman" pitchFamily="18" charset="0"/>
                <a:cs typeface="Times New Roman" pitchFamily="18" charset="0"/>
              </a:rPr>
              <a:t>. </a:t>
            </a:r>
          </a:p>
          <a:p>
            <a:pPr marL="285750" indent="-285750" algn="just">
              <a:buFont typeface="Wingdings" pitchFamily="2" charset="2"/>
              <a:buChar char="Ø"/>
            </a:pPr>
            <a:r>
              <a:rPr lang="en-US" altLang="en-US" sz="1600" b="1" dirty="0" err="1">
                <a:latin typeface="Times New Roman" pitchFamily="18" charset="0"/>
                <a:cs typeface="Times New Roman" pitchFamily="18" charset="0"/>
              </a:rPr>
              <a:t>Drenazhimi</a:t>
            </a:r>
            <a:r>
              <a:rPr lang="en-US" altLang="en-US" sz="1600" b="1" dirty="0">
                <a:latin typeface="Times New Roman" pitchFamily="18" charset="0"/>
                <a:cs typeface="Times New Roman" pitchFamily="18" charset="0"/>
              </a:rPr>
              <a:t> </a:t>
            </a:r>
            <a:r>
              <a:rPr lang="en-US" altLang="en-US" sz="1600" b="1" dirty="0" err="1">
                <a:latin typeface="Times New Roman" pitchFamily="18" charset="0"/>
                <a:cs typeface="Times New Roman" pitchFamily="18" charset="0"/>
              </a:rPr>
              <a:t>dhe</a:t>
            </a:r>
            <a:r>
              <a:rPr lang="en-US" altLang="en-US" sz="1600" b="1" dirty="0">
                <a:latin typeface="Times New Roman" pitchFamily="18" charset="0"/>
                <a:cs typeface="Times New Roman" pitchFamily="18" charset="0"/>
              </a:rPr>
              <a:t> </a:t>
            </a:r>
            <a:r>
              <a:rPr lang="en-US" altLang="en-US" sz="1600" b="1" dirty="0" err="1">
                <a:latin typeface="Times New Roman" pitchFamily="18" charset="0"/>
                <a:cs typeface="Times New Roman" pitchFamily="18" charset="0"/>
              </a:rPr>
              <a:t>menaxhimi</a:t>
            </a:r>
            <a:r>
              <a:rPr lang="en-US" altLang="en-US" sz="1600" b="1" dirty="0">
                <a:latin typeface="Times New Roman" pitchFamily="18" charset="0"/>
                <a:cs typeface="Times New Roman" pitchFamily="18" charset="0"/>
              </a:rPr>
              <a:t> i </a:t>
            </a:r>
            <a:r>
              <a:rPr lang="en-US" altLang="en-US" sz="1600" b="1" dirty="0" err="1">
                <a:latin typeface="Times New Roman" pitchFamily="18" charset="0"/>
                <a:cs typeface="Times New Roman" pitchFamily="18" charset="0"/>
              </a:rPr>
              <a:t>ujërave</a:t>
            </a:r>
            <a:r>
              <a:rPr lang="en-US" altLang="en-US" sz="1600" b="1"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Mungesa</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ose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mosfunksionimi</a:t>
            </a:r>
            <a:r>
              <a:rPr lang="en-US" altLang="en-US" sz="1600" dirty="0">
                <a:latin typeface="Times New Roman" pitchFamily="18" charset="0"/>
                <a:cs typeface="Times New Roman" pitchFamily="18" charset="0"/>
              </a:rPr>
              <a:t> i </a:t>
            </a:r>
            <a:r>
              <a:rPr lang="en-US" altLang="en-US" sz="1600" dirty="0" err="1">
                <a:latin typeface="Times New Roman" pitchFamily="18" charset="0"/>
                <a:cs typeface="Times New Roman" pitchFamily="18" charset="0"/>
              </a:rPr>
              <a:t>sistemeve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drenazhimit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shkakton</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përmbytje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gjatë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reshjeve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dëmton</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shpejt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rrugët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dhe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rrit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rrezikun</a:t>
            </a:r>
            <a:r>
              <a:rPr lang="en-US" altLang="en-US" sz="1600" dirty="0">
                <a:latin typeface="Times New Roman" pitchFamily="18" charset="0"/>
                <a:cs typeface="Times New Roman" pitchFamily="18" charset="0"/>
              </a:rPr>
              <a:t> e </a:t>
            </a:r>
            <a:r>
              <a:rPr lang="en-US" altLang="en-US" sz="1600" dirty="0" err="1">
                <a:latin typeface="Times New Roman" pitchFamily="18" charset="0"/>
                <a:cs typeface="Times New Roman" pitchFamily="18" charset="0"/>
              </a:rPr>
              <a:t>erozionit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zonat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kodrinore</a:t>
            </a:r>
            <a:r>
              <a:rPr lang="en-US" altLang="en-US" sz="1600" dirty="0">
                <a:latin typeface="Times New Roman" pitchFamily="18" charset="0"/>
                <a:cs typeface="Times New Roman" pitchFamily="18" charset="0"/>
              </a:rPr>
              <a:t>/</a:t>
            </a:r>
            <a:r>
              <a:rPr lang="en-US" altLang="en-US" sz="1600" dirty="0" err="1">
                <a:latin typeface="Times New Roman" pitchFamily="18" charset="0"/>
                <a:cs typeface="Times New Roman" pitchFamily="18" charset="0"/>
              </a:rPr>
              <a:t>malore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janë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shpeshta</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rrëshqitjet</a:t>
            </a:r>
            <a:r>
              <a:rPr lang="en-US" altLang="en-US" sz="1600" dirty="0">
                <a:latin typeface="Times New Roman" pitchFamily="18" charset="0"/>
                <a:cs typeface="Times New Roman" pitchFamily="18" charset="0"/>
              </a:rPr>
              <a:t> e </a:t>
            </a:r>
            <a:r>
              <a:rPr lang="en-US" altLang="en-US" sz="1600" dirty="0" err="1">
                <a:latin typeface="Times New Roman" pitchFamily="18" charset="0"/>
                <a:cs typeface="Times New Roman" pitchFamily="18" charset="0"/>
              </a:rPr>
              <a:t>dherave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për</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shkak</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mungesës</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së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strukturave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mbrojtëse</a:t>
            </a:r>
            <a:r>
              <a:rPr lang="en-US" altLang="en-US" sz="1600" dirty="0">
                <a:latin typeface="Times New Roman" pitchFamily="18" charset="0"/>
                <a:cs typeface="Times New Roman" pitchFamily="18" charset="0"/>
              </a:rPr>
              <a:t>.</a:t>
            </a:r>
          </a:p>
          <a:p>
            <a:pPr marL="285750" indent="-285750" algn="just">
              <a:buFont typeface="Wingdings" pitchFamily="2" charset="2"/>
              <a:buChar char="Ø"/>
            </a:pPr>
            <a:r>
              <a:rPr lang="en-US" altLang="en-US" sz="1600" b="1" dirty="0" err="1">
                <a:latin typeface="Times New Roman" pitchFamily="18" charset="0"/>
                <a:cs typeface="Times New Roman" pitchFamily="18" charset="0"/>
              </a:rPr>
              <a:t>Siguria</a:t>
            </a:r>
            <a:r>
              <a:rPr lang="en-US" altLang="en-US" sz="1600" b="1" dirty="0">
                <a:latin typeface="Times New Roman" pitchFamily="18" charset="0"/>
                <a:cs typeface="Times New Roman" pitchFamily="18" charset="0"/>
              </a:rPr>
              <a:t> </a:t>
            </a:r>
            <a:r>
              <a:rPr lang="en-US" altLang="en-US" sz="1600" b="1" dirty="0" err="1">
                <a:latin typeface="Times New Roman" pitchFamily="18" charset="0"/>
                <a:cs typeface="Times New Roman" pitchFamily="18" charset="0"/>
              </a:rPr>
              <a:t>rrugore</a:t>
            </a:r>
            <a:r>
              <a:rPr lang="en-US" altLang="en-US" sz="1600" b="1"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Mungesa</a:t>
            </a:r>
            <a:r>
              <a:rPr lang="en-US" altLang="en-US" sz="1600" dirty="0">
                <a:latin typeface="Times New Roman" pitchFamily="18" charset="0"/>
                <a:cs typeface="Times New Roman" pitchFamily="18" charset="0"/>
              </a:rPr>
              <a:t> e </a:t>
            </a:r>
            <a:r>
              <a:rPr lang="en-US" altLang="en-US" sz="1600" dirty="0" err="1">
                <a:latin typeface="Times New Roman" pitchFamily="18" charset="0"/>
                <a:cs typeface="Times New Roman" pitchFamily="18" charset="0"/>
              </a:rPr>
              <a:t>ndriçimit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rrugor</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akset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rurale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dhe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periferike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mungesa</a:t>
            </a:r>
            <a:r>
              <a:rPr lang="en-US" altLang="en-US" sz="1600" dirty="0">
                <a:latin typeface="Times New Roman" pitchFamily="18" charset="0"/>
                <a:cs typeface="Times New Roman" pitchFamily="18" charset="0"/>
              </a:rPr>
              <a:t> e </a:t>
            </a:r>
            <a:r>
              <a:rPr lang="en-US" altLang="en-US" sz="1600" dirty="0" err="1">
                <a:latin typeface="Times New Roman" pitchFamily="18" charset="0"/>
                <a:cs typeface="Times New Roman" pitchFamily="18" charset="0"/>
              </a:rPr>
              <a:t>trotuareve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dhe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vendkalimeve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për</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këmbësorë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si</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dhe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mungesa</a:t>
            </a:r>
            <a:r>
              <a:rPr lang="en-US" altLang="en-US" sz="1600" dirty="0">
                <a:latin typeface="Times New Roman" pitchFamily="18" charset="0"/>
                <a:cs typeface="Times New Roman" pitchFamily="18" charset="0"/>
              </a:rPr>
              <a:t> e </a:t>
            </a:r>
            <a:r>
              <a:rPr lang="en-US" altLang="en-US" sz="1600" dirty="0" err="1">
                <a:latin typeface="Times New Roman" pitchFamily="18" charset="0"/>
                <a:cs typeface="Times New Roman" pitchFamily="18" charset="0"/>
              </a:rPr>
              <a:t>kamerave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monitorimit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disa</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akse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kryesore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rrisin</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ndjeshëm</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rrezikun</a:t>
            </a:r>
            <a:r>
              <a:rPr lang="en-US" altLang="en-US" sz="1600" dirty="0">
                <a:latin typeface="Times New Roman" pitchFamily="18" charset="0"/>
                <a:cs typeface="Times New Roman" pitchFamily="18" charset="0"/>
              </a:rPr>
              <a:t> e </a:t>
            </a:r>
            <a:r>
              <a:rPr lang="en-US" altLang="en-US" sz="1600" dirty="0" err="1">
                <a:latin typeface="Times New Roman" pitchFamily="18" charset="0"/>
                <a:cs typeface="Times New Roman" pitchFamily="18" charset="0"/>
              </a:rPr>
              <a:t>aksidenteve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kundravajtjeve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dhe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dëmtimeve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infrastrukturës</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publike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Mungesa</a:t>
            </a:r>
            <a:r>
              <a:rPr lang="en-US" altLang="en-US" sz="1600" dirty="0">
                <a:latin typeface="Times New Roman" pitchFamily="18" charset="0"/>
                <a:cs typeface="Times New Roman" pitchFamily="18" charset="0"/>
              </a:rPr>
              <a:t> e </a:t>
            </a:r>
            <a:r>
              <a:rPr lang="en-US" altLang="en-US" sz="1600" dirty="0" err="1">
                <a:latin typeface="Times New Roman" pitchFamily="18" charset="0"/>
                <a:cs typeface="Times New Roman" pitchFamily="18" charset="0"/>
              </a:rPr>
              <a:t>përgjegjësisë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së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drejtuesve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automjeteve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respektimin</a:t>
            </a:r>
            <a:r>
              <a:rPr lang="en-US" altLang="en-US" sz="1600" dirty="0">
                <a:latin typeface="Times New Roman" pitchFamily="18" charset="0"/>
                <a:cs typeface="Times New Roman" pitchFamily="18" charset="0"/>
              </a:rPr>
              <a:t> e </a:t>
            </a:r>
            <a:r>
              <a:rPr lang="en-US" altLang="en-US" sz="1600" dirty="0" err="1">
                <a:latin typeface="Times New Roman" pitchFamily="18" charset="0"/>
                <a:cs typeface="Times New Roman" pitchFamily="18" charset="0"/>
              </a:rPr>
              <a:t>sinjalistikës</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apo</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kufizimit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shpejtësisë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është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një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faktor</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tjetër</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që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cënon</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sigurinë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rrugë</a:t>
            </a:r>
            <a:r>
              <a:rPr lang="en-US" altLang="en-US" sz="1600" dirty="0">
                <a:latin typeface="Times New Roman" pitchFamily="18" charset="0"/>
                <a:cs typeface="Times New Roman" pitchFamily="18" charset="0"/>
              </a:rPr>
              <a:t>.</a:t>
            </a:r>
          </a:p>
        </p:txBody>
      </p:sp>
      <p:sp>
        <p:nvSpPr>
          <p:cNvPr id="5"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14</a:t>
            </a:fld>
            <a:endParaRPr lang="en-US" b="1" dirty="0">
              <a:solidFill>
                <a:schemeClr val="tx1"/>
              </a:solidFill>
            </a:endParaRPr>
          </a:p>
        </p:txBody>
      </p:sp>
    </p:spTree>
    <p:extLst>
      <p:ext uri="{BB962C8B-B14F-4D97-AF65-F5344CB8AC3E}">
        <p14:creationId xmlns:p14="http://schemas.microsoft.com/office/powerpoint/2010/main" val="3597161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1143000"/>
            <a:ext cx="7924800" cy="7080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25603" name="Rectangle 1"/>
          <p:cNvSpPr>
            <a:spLocks noChangeArrowheads="1"/>
          </p:cNvSpPr>
          <p:nvPr/>
        </p:nvSpPr>
        <p:spPr bwMode="auto">
          <a:xfrm>
            <a:off x="304800" y="2286000"/>
            <a:ext cx="883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a:latin typeface="Times New Roman" pitchFamily="18" charset="0"/>
                <a:cs typeface="Calibri" pitchFamily="34" charset="0"/>
              </a:rPr>
              <a:t>OBJEKTIVAT PËR VITIN 2026 NË DREJTIM TЁ INFRASTRUKTURЁS RRUGORE</a:t>
            </a:r>
            <a:endParaRPr lang="en-US" altLang="en-US" sz="1400" dirty="0">
              <a:latin typeface="Times New Roman" pitchFamily="18" charset="0"/>
              <a:cs typeface="Times New Roman" pitchFamily="18" charset="0"/>
            </a:endParaRPr>
          </a:p>
        </p:txBody>
      </p:sp>
      <p:sp>
        <p:nvSpPr>
          <p:cNvPr id="3" name="Rectangle 2"/>
          <p:cNvSpPr/>
          <p:nvPr/>
        </p:nvSpPr>
        <p:spPr>
          <a:xfrm>
            <a:off x="76200" y="2819400"/>
            <a:ext cx="8915400" cy="3540125"/>
          </a:xfrm>
          <a:prstGeom prst="rect">
            <a:avLst/>
          </a:prstGeom>
        </p:spPr>
        <p:txBody>
          <a:bodyPr>
            <a:spAutoFit/>
          </a:bodyPr>
          <a:lstStyle/>
          <a:p>
            <a:pPr marL="342900" indent="-342900" algn="just" fontAlgn="auto">
              <a:spcBef>
                <a:spcPts val="0"/>
              </a:spcBef>
              <a:spcAft>
                <a:spcPts val="0"/>
              </a:spcAft>
              <a:buFont typeface="Wingdings" panose="05000000000000000000" pitchFamily="2" charset="2"/>
              <a:buChar char="Ø"/>
              <a:defRPr/>
            </a:pPr>
            <a:r>
              <a:rPr lang="en-US" sz="1600" kern="100" dirty="0" err="1">
                <a:latin typeface="Times New Roman" pitchFamily="18" charset="0"/>
                <a:ea typeface="Calibri"/>
                <a:cs typeface="Times New Roman" pitchFamily="18" charset="0"/>
              </a:rPr>
              <a:t>Ndjekja</a:t>
            </a:r>
            <a:r>
              <a:rPr lang="en-US" sz="1600" kern="100" dirty="0">
                <a:latin typeface="Times New Roman" pitchFamily="18" charset="0"/>
                <a:ea typeface="Calibri"/>
                <a:cs typeface="Times New Roman" pitchFamily="18" charset="0"/>
              </a:rPr>
              <a:t> e </a:t>
            </a:r>
            <a:r>
              <a:rPr lang="en-US" sz="1600" kern="100" dirty="0" err="1">
                <a:latin typeface="Times New Roman" pitchFamily="18" charset="0"/>
                <a:ea typeface="Calibri"/>
                <a:cs typeface="Times New Roman" pitchFamily="18" charset="0"/>
              </a:rPr>
              <a:t>problematikave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dhe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organizimi</a:t>
            </a:r>
            <a:r>
              <a:rPr lang="en-US" sz="1600" kern="100" dirty="0">
                <a:latin typeface="Times New Roman" pitchFamily="18" charset="0"/>
                <a:ea typeface="Calibri"/>
                <a:cs typeface="Times New Roman" pitchFamily="18" charset="0"/>
              </a:rPr>
              <a:t> i </a:t>
            </a:r>
            <a:r>
              <a:rPr lang="en-US" sz="1600" kern="100" dirty="0" err="1">
                <a:latin typeface="Times New Roman" pitchFamily="18" charset="0"/>
                <a:ea typeface="Calibri"/>
                <a:cs typeface="Times New Roman" pitchFamily="18" charset="0"/>
              </a:rPr>
              <a:t>takimeve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për</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marrjen</a:t>
            </a:r>
            <a:r>
              <a:rPr lang="en-US" sz="1600" kern="100" dirty="0">
                <a:latin typeface="Times New Roman" pitchFamily="18" charset="0"/>
                <a:ea typeface="Calibri"/>
                <a:cs typeface="Times New Roman" pitchFamily="18" charset="0"/>
              </a:rPr>
              <a:t> e </a:t>
            </a:r>
            <a:r>
              <a:rPr lang="en-US" sz="1600" kern="100" dirty="0" err="1">
                <a:latin typeface="Times New Roman" pitchFamily="18" charset="0"/>
                <a:ea typeface="Calibri"/>
                <a:cs typeface="Times New Roman" pitchFamily="18" charset="0"/>
              </a:rPr>
              <a:t>masave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nga</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strukturat</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përgjegjëse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për</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infrastrukturën</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rrugore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pёr</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njё</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siguri</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maksimale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tё</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rrugёve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nё</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qark</a:t>
            </a:r>
            <a:r>
              <a:rPr lang="en-US" sz="1600" kern="100" dirty="0">
                <a:latin typeface="Times New Roman" pitchFamily="18" charset="0"/>
                <a:ea typeface="Calibri"/>
                <a:cs typeface="Times New Roman" pitchFamily="18" charset="0"/>
              </a:rPr>
              <a:t>.</a:t>
            </a:r>
          </a:p>
          <a:p>
            <a:pPr marL="285750" indent="-285750" algn="just" fontAlgn="auto">
              <a:spcBef>
                <a:spcPts val="0"/>
              </a:spcBef>
              <a:spcAft>
                <a:spcPts val="0"/>
              </a:spcAft>
              <a:buFont typeface="Wingdings" panose="05000000000000000000" pitchFamily="2" charset="2"/>
              <a:buChar char="Ø"/>
              <a:defRPr/>
            </a:pPr>
            <a:endParaRPr lang="en-US" sz="1600" kern="100" dirty="0">
              <a:latin typeface="Times New Roman" pitchFamily="18" charset="0"/>
              <a:ea typeface="Calibri"/>
              <a:cs typeface="Times New Roman" pitchFamily="18" charset="0"/>
            </a:endParaRPr>
          </a:p>
          <a:p>
            <a:pPr marL="342900" indent="-342900" algn="just" fontAlgn="auto">
              <a:spcBef>
                <a:spcPts val="0"/>
              </a:spcBef>
              <a:spcAft>
                <a:spcPts val="0"/>
              </a:spcAft>
              <a:buFont typeface="Wingdings" panose="05000000000000000000" pitchFamily="2" charset="2"/>
              <a:buChar char="Ø"/>
              <a:tabLst>
                <a:tab pos="0" algn="l"/>
              </a:tabLst>
              <a:defRPr/>
            </a:pPr>
            <a:r>
              <a:rPr lang="en-US" sz="1600" dirty="0" err="1">
                <a:latin typeface="Times New Roman" pitchFamily="18" charset="0"/>
                <a:ea typeface="Calibri"/>
                <a:cs typeface="Times New Roman" pitchFamily="18" charset="0"/>
              </a:rPr>
              <a:t>Marrja</a:t>
            </a:r>
            <a:r>
              <a:rPr lang="en-US" sz="1600" dirty="0">
                <a:latin typeface="Times New Roman" pitchFamily="18" charset="0"/>
                <a:ea typeface="Calibri"/>
                <a:cs typeface="Times New Roman" pitchFamily="18" charset="0"/>
              </a:rPr>
              <a:t> e </a:t>
            </a:r>
            <a:r>
              <a:rPr lang="en-US" sz="1600" dirty="0" err="1">
                <a:latin typeface="Times New Roman" pitchFamily="18" charset="0"/>
                <a:ea typeface="Calibri"/>
                <a:cs typeface="Times New Roman" pitchFamily="18" charset="0"/>
              </a:rPr>
              <a:t>masave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pёr</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rritjen</a:t>
            </a:r>
            <a:r>
              <a:rPr lang="en-US" sz="1600" dirty="0">
                <a:latin typeface="Times New Roman" pitchFamily="18" charset="0"/>
                <a:ea typeface="Calibri"/>
                <a:cs typeface="Times New Roman" pitchFamily="18" charset="0"/>
              </a:rPr>
              <a:t> e </a:t>
            </a:r>
            <a:r>
              <a:rPr lang="en-US" sz="1600" dirty="0" err="1">
                <a:latin typeface="Times New Roman" pitchFamily="18" charset="0"/>
                <a:ea typeface="Calibri"/>
                <a:cs typeface="Times New Roman" pitchFamily="18" charset="0"/>
              </a:rPr>
              <a:t>performancёs</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së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strukturave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përgjegjëse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në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drejtim</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të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pastrimit</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dhe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mirëmbajtjes</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së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rrugëve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përmirësimit</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të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sinjalistikës</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vertikale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dhe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horizontale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si</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dhe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reagimit</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të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shpejtë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për</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dëmtimet</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emergjente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në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të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gjitha</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akset</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rrugore</a:t>
            </a:r>
            <a:r>
              <a:rPr lang="en-US" sz="1600" dirty="0">
                <a:latin typeface="Times New Roman" pitchFamily="18" charset="0"/>
                <a:ea typeface="Calibri"/>
                <a:cs typeface="Times New Roman" pitchFamily="18" charset="0"/>
              </a:rPr>
              <a:t>. </a:t>
            </a:r>
          </a:p>
          <a:p>
            <a:pPr marL="285750" indent="-285750" algn="just" fontAlgn="auto">
              <a:spcBef>
                <a:spcPts val="0"/>
              </a:spcBef>
              <a:spcAft>
                <a:spcPts val="0"/>
              </a:spcAft>
              <a:buFont typeface="Wingdings" panose="05000000000000000000" pitchFamily="2" charset="2"/>
              <a:buChar char="Ø"/>
              <a:tabLst>
                <a:tab pos="0" algn="l"/>
              </a:tabLst>
              <a:defRPr/>
            </a:pPr>
            <a:endParaRPr lang="en-US" sz="1600" dirty="0">
              <a:latin typeface="Times New Roman" pitchFamily="18" charset="0"/>
              <a:ea typeface="Calibri"/>
              <a:cs typeface="Times New Roman" pitchFamily="18" charset="0"/>
            </a:endParaRPr>
          </a:p>
          <a:p>
            <a:pPr marL="342900" indent="-342900" algn="just" fontAlgn="auto">
              <a:spcBef>
                <a:spcPts val="0"/>
              </a:spcBef>
              <a:spcAft>
                <a:spcPts val="0"/>
              </a:spcAft>
              <a:buFont typeface="Wingdings" panose="05000000000000000000" pitchFamily="2" charset="2"/>
              <a:buChar char="Ø"/>
              <a:tabLst>
                <a:tab pos="0" algn="l"/>
              </a:tabLst>
              <a:defRPr/>
            </a:pPr>
            <a:r>
              <a:rPr lang="en-US" sz="1600" dirty="0" err="1">
                <a:latin typeface="Times New Roman" pitchFamily="18" charset="0"/>
                <a:ea typeface="Calibri"/>
                <a:cs typeface="Times New Roman" pitchFamily="18" charset="0"/>
              </a:rPr>
              <a:t>Angazhimi</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nё</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pёrfundimin</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ligjor</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tё</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proҫesit</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tё</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kalimit</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tё</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rrugёve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nga</a:t>
            </a:r>
            <a:r>
              <a:rPr lang="en-US" sz="1600" dirty="0">
                <a:latin typeface="Times New Roman" pitchFamily="18" charset="0"/>
                <a:ea typeface="Calibri"/>
                <a:cs typeface="Times New Roman" pitchFamily="18" charset="0"/>
              </a:rPr>
              <a:t> ARRSH </a:t>
            </a:r>
            <a:r>
              <a:rPr lang="en-US" sz="1600" dirty="0" err="1">
                <a:latin typeface="Times New Roman" pitchFamily="18" charset="0"/>
                <a:ea typeface="Calibri"/>
                <a:cs typeface="Times New Roman" pitchFamily="18" charset="0"/>
              </a:rPr>
              <a:t>te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Bashkia</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Shijak</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dhe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anasjelltas</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si</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dhe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vëmëndja</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që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duhet</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të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tregojë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kjo</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bashki</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në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mirёmbajtjen</a:t>
            </a:r>
            <a:r>
              <a:rPr lang="en-US" sz="1600" dirty="0">
                <a:latin typeface="Times New Roman" pitchFamily="18" charset="0"/>
                <a:ea typeface="Calibri"/>
                <a:cs typeface="Times New Roman" pitchFamily="18" charset="0"/>
              </a:rPr>
              <a:t> e </a:t>
            </a:r>
            <a:r>
              <a:rPr lang="en-US" sz="1600" dirty="0" err="1">
                <a:latin typeface="Times New Roman" pitchFamily="18" charset="0"/>
                <a:ea typeface="Calibri"/>
                <a:cs typeface="Times New Roman" pitchFamily="18" charset="0"/>
              </a:rPr>
              <a:t>tyre</a:t>
            </a:r>
            <a:r>
              <a:rPr lang="en-US" sz="1600" dirty="0">
                <a:latin typeface="Times New Roman" pitchFamily="18" charset="0"/>
                <a:ea typeface="Calibri"/>
                <a:cs typeface="Times New Roman" pitchFamily="18" charset="0"/>
              </a:rPr>
              <a:t>.</a:t>
            </a:r>
          </a:p>
          <a:p>
            <a:pPr marL="285750" indent="-285750" algn="just" fontAlgn="auto">
              <a:spcBef>
                <a:spcPts val="0"/>
              </a:spcBef>
              <a:spcAft>
                <a:spcPts val="0"/>
              </a:spcAft>
              <a:buFont typeface="Wingdings" panose="05000000000000000000" pitchFamily="2" charset="2"/>
              <a:buChar char="Ø"/>
              <a:tabLst>
                <a:tab pos="0" algn="l"/>
              </a:tabLst>
              <a:defRPr/>
            </a:pPr>
            <a:endParaRPr lang="en-US" sz="1600" dirty="0">
              <a:latin typeface="Times New Roman" pitchFamily="18" charset="0"/>
              <a:ea typeface="Calibri"/>
              <a:cs typeface="Times New Roman" pitchFamily="18" charset="0"/>
            </a:endParaRPr>
          </a:p>
          <a:p>
            <a:pPr marL="342900" indent="-342900" algn="just" fontAlgn="auto">
              <a:spcBef>
                <a:spcPts val="0"/>
              </a:spcBef>
              <a:spcAft>
                <a:spcPts val="0"/>
              </a:spcAft>
              <a:buFont typeface="Wingdings" panose="05000000000000000000" pitchFamily="2" charset="2"/>
              <a:buChar char="Ø"/>
              <a:tabLst>
                <a:tab pos="0" algn="l"/>
              </a:tabLst>
              <a:defRPr/>
            </a:pPr>
            <a:r>
              <a:rPr lang="en-US" sz="1600" dirty="0" err="1">
                <a:latin typeface="Times New Roman" pitchFamily="18" charset="0"/>
                <a:ea typeface="Calibri"/>
                <a:cs typeface="Times New Roman" pitchFamily="18" charset="0"/>
              </a:rPr>
              <a:t>Ndjekja</a:t>
            </a:r>
            <a:r>
              <a:rPr lang="en-US" sz="1600" dirty="0">
                <a:latin typeface="Times New Roman" pitchFamily="18" charset="0"/>
                <a:ea typeface="Calibri"/>
                <a:cs typeface="Times New Roman" pitchFamily="18" charset="0"/>
              </a:rPr>
              <a:t> e </a:t>
            </a:r>
            <a:r>
              <a:rPr lang="en-US" sz="1600" dirty="0" err="1">
                <a:latin typeface="Times New Roman" pitchFamily="18" charset="0"/>
                <a:ea typeface="Calibri"/>
                <a:cs typeface="Times New Roman" pitchFamily="18" charset="0"/>
              </a:rPr>
              <a:t>investimeve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të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rёndёsishme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qё</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po</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bёhen</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në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infrastrukturёn</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rrugore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siç</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janё</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ndёrtimi</a:t>
            </a:r>
            <a:r>
              <a:rPr lang="en-US" sz="1600" dirty="0">
                <a:latin typeface="Times New Roman" pitchFamily="18" charset="0"/>
                <a:ea typeface="Calibri"/>
                <a:cs typeface="Times New Roman" pitchFamily="18" charset="0"/>
              </a:rPr>
              <a:t> i </a:t>
            </a:r>
            <a:r>
              <a:rPr lang="en-US" sz="1600" dirty="0" err="1">
                <a:latin typeface="Times New Roman" pitchFamily="18" charset="0"/>
                <a:ea typeface="Calibri"/>
                <a:cs typeface="Times New Roman" pitchFamily="18" charset="0"/>
              </a:rPr>
              <a:t>dy</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unazave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Spitallë-Currila</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zgjerimi</a:t>
            </a:r>
            <a:r>
              <a:rPr lang="en-US" sz="1600" dirty="0">
                <a:latin typeface="Times New Roman" pitchFamily="18" charset="0"/>
                <a:ea typeface="Calibri"/>
                <a:cs typeface="Times New Roman" pitchFamily="18" charset="0"/>
              </a:rPr>
              <a:t> i </a:t>
            </a:r>
            <a:r>
              <a:rPr lang="en-US" sz="1600" dirty="0" err="1">
                <a:latin typeface="Times New Roman" pitchFamily="18" charset="0"/>
                <a:ea typeface="Calibri"/>
                <a:cs typeface="Times New Roman" pitchFamily="18" charset="0"/>
              </a:rPr>
              <a:t>autostradёs</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Tiranё-Durrёs</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rikonstruksioni</a:t>
            </a:r>
            <a:r>
              <a:rPr lang="en-US" sz="1600" dirty="0">
                <a:latin typeface="Times New Roman" pitchFamily="18" charset="0"/>
                <a:ea typeface="Calibri"/>
                <a:cs typeface="Times New Roman" pitchFamily="18" charset="0"/>
              </a:rPr>
              <a:t> i </a:t>
            </a:r>
            <a:r>
              <a:rPr lang="en-US" sz="1600" dirty="0" err="1">
                <a:latin typeface="Times New Roman" pitchFamily="18" charset="0"/>
                <a:ea typeface="Calibri"/>
                <a:cs typeface="Times New Roman" pitchFamily="18" charset="0"/>
              </a:rPr>
              <a:t>aksit</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Kombinat-Ndroq-Plepa</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ndërtimi</a:t>
            </a:r>
            <a:r>
              <a:rPr lang="en-US" sz="1600" dirty="0">
                <a:latin typeface="Times New Roman" pitchFamily="18" charset="0"/>
                <a:ea typeface="Calibri"/>
                <a:cs typeface="Times New Roman" pitchFamily="18" charset="0"/>
              </a:rPr>
              <a:t> i </a:t>
            </a:r>
            <a:r>
              <a:rPr lang="en-US" sz="1600" dirty="0" err="1">
                <a:latin typeface="Times New Roman" pitchFamily="18" charset="0"/>
                <a:ea typeface="Calibri"/>
                <a:cs typeface="Times New Roman" pitchFamily="18" charset="0"/>
              </a:rPr>
              <a:t>Lungomares</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së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Durrësit</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etj</a:t>
            </a:r>
            <a:r>
              <a:rPr lang="en-US" sz="1600" dirty="0">
                <a:latin typeface="Times New Roman" pitchFamily="18" charset="0"/>
                <a:ea typeface="Calibri"/>
                <a:cs typeface="Times New Roman" pitchFamily="18" charset="0"/>
              </a:rPr>
              <a:t>.</a:t>
            </a:r>
          </a:p>
          <a:p>
            <a:pPr marL="285750" indent="-285750" algn="just" fontAlgn="auto">
              <a:spcBef>
                <a:spcPts val="0"/>
              </a:spcBef>
              <a:spcAft>
                <a:spcPts val="0"/>
              </a:spcAft>
              <a:buFont typeface="Arial" pitchFamily="34" charset="0"/>
              <a:buChar char="•"/>
              <a:defRPr/>
            </a:pPr>
            <a:endParaRPr lang="en-US" sz="16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15</a:t>
            </a:fld>
            <a:endParaRPr lang="en-US" b="1" dirty="0">
              <a:solidFill>
                <a:schemeClr val="tx1"/>
              </a:solidFill>
            </a:endParaRPr>
          </a:p>
        </p:txBody>
      </p:sp>
    </p:spTree>
    <p:extLst>
      <p:ext uri="{BB962C8B-B14F-4D97-AF65-F5344CB8AC3E}">
        <p14:creationId xmlns:p14="http://schemas.microsoft.com/office/powerpoint/2010/main" val="3267879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 y="2471738"/>
            <a:ext cx="8534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buFont typeface="Wingdings 3" pitchFamily="18" charset="2"/>
              <a:buNone/>
            </a:pPr>
            <a:r>
              <a:rPr lang="en-US" altLang="en-US" sz="2000" b="1" dirty="0">
                <a:solidFill>
                  <a:srgbClr val="000000"/>
                </a:solidFill>
                <a:latin typeface="Times New Roman" pitchFamily="18" charset="0"/>
                <a:cs typeface="Times New Roman" pitchFamily="18" charset="0"/>
              </a:rPr>
              <a:t>MJEDISI</a:t>
            </a:r>
            <a:endParaRPr lang="en-US" altLang="en-US" sz="2000" dirty="0">
              <a:solidFill>
                <a:srgbClr val="000000"/>
              </a:solidFill>
              <a:latin typeface="Times New Roman" pitchFamily="18" charset="0"/>
              <a:cs typeface="Times New Roman" pitchFamily="18" charset="0"/>
            </a:endParaRPr>
          </a:p>
        </p:txBody>
      </p:sp>
      <p:sp>
        <p:nvSpPr>
          <p:cNvPr id="26627"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3" name="Rectangle 2"/>
          <p:cNvSpPr/>
          <p:nvPr/>
        </p:nvSpPr>
        <p:spPr>
          <a:xfrm>
            <a:off x="457200" y="3048000"/>
            <a:ext cx="8382000" cy="3292475"/>
          </a:xfrm>
          <a:prstGeom prst="rect">
            <a:avLst/>
          </a:prstGeom>
        </p:spPr>
        <p:txBody>
          <a:bodyPr>
            <a:spAutoFit/>
          </a:bodyPr>
          <a:lstStyle/>
          <a:p>
            <a:pPr algn="just" fontAlgn="auto">
              <a:spcBef>
                <a:spcPts val="0"/>
              </a:spcBef>
              <a:spcAft>
                <a:spcPts val="0"/>
              </a:spcAft>
              <a:defRPr/>
            </a:pPr>
            <a:r>
              <a:rPr lang="en-US" sz="1600" dirty="0" err="1">
                <a:latin typeface="Times New Roman" panose="02020603050405020304" pitchFamily="18" charset="0"/>
                <a:cs typeface="Times New Roman" panose="02020603050405020304" pitchFamily="18" charset="0"/>
              </a:rPr>
              <a:t>Mjedisi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qenë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prioritet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punës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tonë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përgjatë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vitit</a:t>
            </a:r>
            <a:r>
              <a:rPr lang="en-US" sz="1600" dirty="0">
                <a:latin typeface="Times New Roman" panose="02020603050405020304" pitchFamily="18" charset="0"/>
                <a:cs typeface="Times New Roman" panose="02020603050405020304" pitchFamily="18" charset="0"/>
              </a:rPr>
              <a:t> 2025, </a:t>
            </a:r>
            <a:r>
              <a:rPr lang="en-US" sz="1600" dirty="0" err="1">
                <a:latin typeface="Times New Roman" panose="02020603050405020304" pitchFamily="18" charset="0"/>
                <a:cs typeface="Times New Roman" panose="02020603050405020304" pitchFamily="18" charset="0"/>
              </a:rPr>
              <a:t>kjo</a:t>
            </a:r>
            <a:r>
              <a:rPr lang="en-US" sz="1600" dirty="0">
                <a:latin typeface="Times New Roman" panose="02020603050405020304" pitchFamily="18" charset="0"/>
                <a:cs typeface="Times New Roman" panose="02020603050405020304" pitchFamily="18" charset="0"/>
              </a:rPr>
              <a:t> jo </a:t>
            </a:r>
            <a:r>
              <a:rPr lang="en-US" sz="1600" dirty="0" err="1">
                <a:latin typeface="Times New Roman" panose="02020603050405020304" pitchFamily="18" charset="0"/>
                <a:cs typeface="Times New Roman" panose="02020603050405020304" pitchFamily="18" charset="0"/>
              </a:rPr>
              <a:t>vetëm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ndjekjen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monitorimin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situatës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qarkun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tonë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koordinimin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bashkërendimin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punës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çdo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problematikë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dalë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këtë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drejtim</a:t>
            </a:r>
            <a:r>
              <a:rPr lang="en-US" sz="1600" dirty="0">
                <a:latin typeface="Times New Roman" panose="02020603050405020304" pitchFamily="18" charset="0"/>
                <a:cs typeface="Times New Roman" panose="02020603050405020304" pitchFamily="18" charset="0"/>
              </a:rPr>
              <a:t>. </a:t>
            </a:r>
          </a:p>
          <a:p>
            <a:pPr algn="just" fontAlgn="auto">
              <a:spcBef>
                <a:spcPts val="0"/>
              </a:spcBef>
              <a:spcAft>
                <a:spcPts val="0"/>
              </a:spcAft>
              <a:defRPr/>
            </a:pPr>
            <a:endParaRPr lang="en-US" sz="16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it-IT" sz="1600" dirty="0">
                <a:latin typeface="Times New Roman" panose="02020603050405020304" pitchFamily="18" charset="0"/>
                <a:cs typeface="Times New Roman" panose="02020603050405020304" pitchFamily="18" charset="0"/>
              </a:rPr>
              <a:t>Gjatë 2025 Prefekti i Qarkut ka zhvilluar disa takime me strukturat përgjegjëse, ku ndër çështjet më të rëndësishme të trajtuara kanë qenë: </a:t>
            </a:r>
            <a:endParaRPr lang="en-US" sz="1600" dirty="0">
              <a:latin typeface="Times New Roman" panose="02020603050405020304" pitchFamily="18" charset="0"/>
              <a:cs typeface="Times New Roman" panose="02020603050405020304" pitchFamily="18" charset="0"/>
            </a:endParaRPr>
          </a:p>
          <a:p>
            <a:pPr marL="285750" indent="-285750" algn="just" fontAlgn="auto">
              <a:spcBef>
                <a:spcPts val="0"/>
              </a:spcBef>
              <a:spcAft>
                <a:spcPts val="0"/>
              </a:spcAft>
              <a:buFont typeface="Wingdings" panose="05000000000000000000" pitchFamily="2" charset="2"/>
              <a:buChar char="Ø"/>
              <a:defRPr/>
            </a:pPr>
            <a:r>
              <a:rPr lang="en-US" sz="1600" b="1" dirty="0">
                <a:latin typeface="Times New Roman" panose="02020603050405020304" pitchFamily="18" charset="0"/>
                <a:cs typeface="Times New Roman" panose="02020603050405020304" pitchFamily="18" charset="0"/>
              </a:rPr>
              <a:t>Planet e </a:t>
            </a:r>
            <a:r>
              <a:rPr lang="en-US" sz="1600" b="1" dirty="0" err="1">
                <a:latin typeface="Times New Roman" panose="02020603050405020304" pitchFamily="18" charset="0"/>
                <a:cs typeface="Times New Roman" panose="02020603050405020304" pitchFamily="18" charset="0"/>
              </a:rPr>
              <a:t>aksioneve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të</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pastrimit</a:t>
            </a:r>
            <a:r>
              <a:rPr lang="en-US" sz="1600" b="1"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koordinimi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punës</a:t>
            </a:r>
            <a:r>
              <a:rPr lang="en-US" sz="1600" dirty="0">
                <a:latin typeface="Times New Roman" panose="02020603050405020304" pitchFamily="18" charset="0"/>
                <a:cs typeface="Times New Roman" panose="02020603050405020304" pitchFamily="18" charset="0"/>
              </a:rPr>
              <a:t> me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NjVV</a:t>
            </a:r>
            <a:r>
              <a:rPr lang="en-US" sz="1600" dirty="0">
                <a:latin typeface="Times New Roman" panose="02020603050405020304" pitchFamily="18" charset="0"/>
                <a:cs typeface="Times New Roman" panose="02020603050405020304" pitchFamily="18" charset="0"/>
              </a:rPr>
              <a:t>-re </a:t>
            </a:r>
            <a:r>
              <a:rPr lang="en-US" sz="1600" dirty="0" err="1">
                <a:latin typeface="Times New Roman" panose="02020603050405020304" pitchFamily="18" charset="0"/>
                <a:cs typeface="Times New Roman" panose="02020603050405020304" pitchFamily="18" charset="0"/>
              </a:rPr>
              <a:t>kjo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bashkëpunim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me </a:t>
            </a:r>
            <a:r>
              <a:rPr lang="en-US" sz="1600" dirty="0" err="1">
                <a:latin typeface="Times New Roman" panose="02020603050405020304" pitchFamily="18" charset="0"/>
                <a:cs typeface="Times New Roman" panose="02020603050405020304" pitchFamily="18" charset="0"/>
              </a:rPr>
              <a:t>Ministrinë</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Mjedisit</a:t>
            </a:r>
            <a:r>
              <a:rPr lang="en-US" sz="1600" dirty="0">
                <a:latin typeface="Times New Roman" panose="02020603050405020304" pitchFamily="18" charset="0"/>
                <a:cs typeface="Times New Roman" panose="02020603050405020304" pitchFamily="18" charset="0"/>
              </a:rPr>
              <a:t>.</a:t>
            </a:r>
          </a:p>
          <a:p>
            <a:pPr marL="285750" indent="-285750" algn="just" fontAlgn="auto">
              <a:spcBef>
                <a:spcPts val="0"/>
              </a:spcBef>
              <a:spcAft>
                <a:spcPts val="0"/>
              </a:spcAft>
              <a:buFont typeface="Wingdings" panose="05000000000000000000" pitchFamily="2" charset="2"/>
              <a:buChar char="Ø"/>
              <a:defRPr/>
            </a:pPr>
            <a:r>
              <a:rPr lang="en-US" sz="1600" b="1" dirty="0" err="1">
                <a:latin typeface="Times New Roman" panose="02020603050405020304" pitchFamily="18" charset="0"/>
                <a:cs typeface="Times New Roman" panose="02020603050405020304" pitchFamily="18" charset="0"/>
              </a:rPr>
              <a:t>Ndalimi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përdorimit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hedhjes</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në</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treg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prodhimit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importimit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apo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futjes</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në</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territorin</a:t>
            </a:r>
            <a:r>
              <a:rPr lang="en-US" sz="1600" b="1" dirty="0">
                <a:latin typeface="Times New Roman" panose="02020603050405020304" pitchFamily="18" charset="0"/>
                <a:cs typeface="Times New Roman" panose="02020603050405020304" pitchFamily="18" charset="0"/>
              </a:rPr>
              <a:t> e </a:t>
            </a:r>
            <a:r>
              <a:rPr lang="en-US" sz="1600" b="1" dirty="0" err="1">
                <a:latin typeface="Times New Roman" panose="02020603050405020304" pitchFamily="18" charset="0"/>
                <a:cs typeface="Times New Roman" panose="02020603050405020304" pitchFamily="18" charset="0"/>
              </a:rPr>
              <a:t>Republikës</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së</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Shqipërisë</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të</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qeseve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plastike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mbajtëse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dhe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qeseve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plastike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mbajtëse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të</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oxo-degradueshme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apo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oxo-biodegradueshme</a:t>
            </a:r>
            <a:r>
              <a:rPr lang="en-US" sz="1600" b="1"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marL="285750" indent="-285750" algn="just" fontAlgn="auto">
              <a:spcBef>
                <a:spcPts val="0"/>
              </a:spcBef>
              <a:spcAft>
                <a:spcPts val="0"/>
              </a:spcAft>
              <a:buFont typeface="Wingdings" panose="05000000000000000000" pitchFamily="2" charset="2"/>
              <a:buChar char="Ø"/>
              <a:defRPr/>
            </a:pPr>
            <a:r>
              <a:rPr lang="en-US" sz="1600" b="1" dirty="0" err="1">
                <a:latin typeface="Times New Roman" panose="02020603050405020304" pitchFamily="18" charset="0"/>
                <a:cs typeface="Times New Roman" panose="02020603050405020304" pitchFamily="18" charset="0"/>
              </a:rPr>
              <a:t>Menaxhimi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mbetjeve</a:t>
            </a:r>
            <a:r>
              <a:rPr lang="en-US" sz="1600" b="1" dirty="0">
                <a:latin typeface="Times New Roman" panose="02020603050405020304" pitchFamily="18" charset="0"/>
                <a:cs typeface="Times New Roman" panose="02020603050405020304" pitchFamily="18" charset="0"/>
              </a:rPr>
              <a:t> urbane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bashkitë</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Qarkut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Durrës</a:t>
            </a:r>
            <a:r>
              <a:rPr lang="en-US" sz="1600" dirty="0">
                <a:latin typeface="Times New Roman" panose="02020603050405020304" pitchFamily="18" charset="0"/>
                <a:cs typeface="Times New Roman" panose="02020603050405020304" pitchFamily="18" charset="0"/>
              </a:rPr>
              <a:t>.</a:t>
            </a:r>
          </a:p>
          <a:p>
            <a:pPr marL="285750" indent="-285750" algn="just" fontAlgn="auto">
              <a:spcBef>
                <a:spcPts val="0"/>
              </a:spcBef>
              <a:spcAft>
                <a:spcPts val="0"/>
              </a:spcAft>
              <a:buFont typeface="Wingdings" panose="05000000000000000000" pitchFamily="2" charset="2"/>
              <a:buChar char="Ø"/>
              <a:defRPr/>
            </a:pPr>
            <a:r>
              <a:rPr lang="en-US" sz="1600" b="1" dirty="0" err="1">
                <a:latin typeface="Times New Roman" panose="02020603050405020304" pitchFamily="18" charset="0"/>
                <a:cs typeface="Times New Roman" panose="02020603050405020304" pitchFamily="18" charset="0"/>
              </a:rPr>
              <a:t>Rivitalizimi</a:t>
            </a:r>
            <a:r>
              <a:rPr lang="en-US" sz="1600" b="1"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territorin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bashkive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respektive</a:t>
            </a:r>
            <a:r>
              <a:rPr lang="en-US" sz="1600" dirty="0">
                <a:latin typeface="Times New Roman" panose="02020603050405020304" pitchFamily="18" charset="0"/>
                <a:cs typeface="Times New Roman" panose="02020603050405020304" pitchFamily="18" charset="0"/>
              </a:rPr>
              <a:t>.</a:t>
            </a:r>
          </a:p>
        </p:txBody>
      </p:sp>
      <p:sp>
        <p:nvSpPr>
          <p:cNvPr id="5"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16</a:t>
            </a:fld>
            <a:endParaRPr lang="en-US" b="1" dirty="0">
              <a:solidFill>
                <a:schemeClr val="tx1"/>
              </a:solidFill>
            </a:endParaRPr>
          </a:p>
        </p:txBody>
      </p:sp>
    </p:spTree>
    <p:extLst>
      <p:ext uri="{BB962C8B-B14F-4D97-AF65-F5344CB8AC3E}">
        <p14:creationId xmlns:p14="http://schemas.microsoft.com/office/powerpoint/2010/main" val="982046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57200" y="2286000"/>
            <a:ext cx="85344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buFont typeface="Wingdings 3" pitchFamily="18" charset="2"/>
              <a:buNone/>
            </a:pPr>
            <a:r>
              <a:rPr lang="en-US" altLang="en-US" sz="1600" b="1" dirty="0">
                <a:solidFill>
                  <a:srgbClr val="000000"/>
                </a:solidFill>
                <a:latin typeface="Times New Roman" pitchFamily="18" charset="0"/>
                <a:cs typeface="Times New Roman" pitchFamily="18" charset="0"/>
              </a:rPr>
              <a:t>AKSIONI KOMBËTAR I PASTRIMIT "TË ÇLIROJMË TERRITORIN NGA NDOTJA MJEDISORE"</a:t>
            </a:r>
            <a:endParaRPr lang="en-US" altLang="en-US" sz="1600" dirty="0">
              <a:solidFill>
                <a:srgbClr val="000000"/>
              </a:solidFill>
              <a:latin typeface="Times New Roman" pitchFamily="18" charset="0"/>
              <a:cs typeface="Times New Roman" pitchFamily="18" charset="0"/>
            </a:endParaRPr>
          </a:p>
          <a:p>
            <a:pPr algn="just"/>
            <a:r>
              <a:rPr lang="en-US" altLang="en-US" sz="1600" dirty="0" err="1">
                <a:solidFill>
                  <a:srgbClr val="000000"/>
                </a:solidFill>
                <a:latin typeface="Times New Roman" pitchFamily="18" charset="0"/>
                <a:ea typeface="Calibri" pitchFamily="34" charset="0"/>
                <a:cs typeface="Times New Roman" pitchFamily="18" charset="0"/>
              </a:rPr>
              <a:t>Në</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kuadёr</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tё</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menaxhimit</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tё</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Planit</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Kombёtar</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tё</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Pastrimit</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Prefekti</a:t>
            </a:r>
            <a:r>
              <a:rPr lang="en-US" altLang="en-US" sz="1600" dirty="0">
                <a:solidFill>
                  <a:srgbClr val="000000"/>
                </a:solidFill>
                <a:latin typeface="Times New Roman" pitchFamily="18" charset="0"/>
                <a:ea typeface="Calibri" pitchFamily="34" charset="0"/>
                <a:cs typeface="Times New Roman" pitchFamily="18" charset="0"/>
              </a:rPr>
              <a:t> i </a:t>
            </a:r>
            <a:r>
              <a:rPr lang="en-US" altLang="en-US" sz="1600" dirty="0" err="1">
                <a:solidFill>
                  <a:srgbClr val="000000"/>
                </a:solidFill>
                <a:latin typeface="Times New Roman" pitchFamily="18" charset="0"/>
                <a:ea typeface="Calibri" pitchFamily="34" charset="0"/>
                <a:cs typeface="Times New Roman" pitchFamily="18" charset="0"/>
              </a:rPr>
              <a:t>Qarkut</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ka</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monitoruar</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përgjatë</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gjithë</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vitit</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punёn</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pёr</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pastrimin</a:t>
            </a:r>
            <a:r>
              <a:rPr lang="en-US" altLang="en-US" sz="1600" dirty="0">
                <a:solidFill>
                  <a:srgbClr val="000000"/>
                </a:solidFill>
                <a:latin typeface="Times New Roman" pitchFamily="18" charset="0"/>
                <a:ea typeface="Calibri" pitchFamily="34" charset="0"/>
                <a:cs typeface="Times New Roman" pitchFamily="18" charset="0"/>
              </a:rPr>
              <a:t> e </a:t>
            </a:r>
            <a:r>
              <a:rPr lang="en-US" altLang="en-US" sz="1600" dirty="0" err="1">
                <a:solidFill>
                  <a:srgbClr val="000000"/>
                </a:solidFill>
                <a:latin typeface="Times New Roman" pitchFamily="18" charset="0"/>
                <a:ea typeface="Calibri" pitchFamily="34" charset="0"/>
                <a:cs typeface="Times New Roman" pitchFamily="18" charset="0"/>
              </a:rPr>
              <a:t>territorit</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në</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nivel</a:t>
            </a:r>
            <a:r>
              <a:rPr lang="en-US" altLang="en-US" sz="1600" dirty="0">
                <a:solidFill>
                  <a:srgbClr val="000000"/>
                </a:solidFill>
                <a:latin typeface="Times New Roman" pitchFamily="18" charset="0"/>
                <a:ea typeface="Calibri" pitchFamily="34" charset="0"/>
                <a:cs typeface="Times New Roman" pitchFamily="18" charset="0"/>
              </a:rPr>
              <a:t> </a:t>
            </a:r>
            <a:r>
              <a:rPr lang="en-US" altLang="en-US" sz="1600" dirty="0" err="1">
                <a:solidFill>
                  <a:srgbClr val="000000"/>
                </a:solidFill>
                <a:latin typeface="Times New Roman" pitchFamily="18" charset="0"/>
                <a:ea typeface="Calibri" pitchFamily="34" charset="0"/>
                <a:cs typeface="Times New Roman" pitchFamily="18" charset="0"/>
              </a:rPr>
              <a:t>qarku</a:t>
            </a:r>
            <a:r>
              <a:rPr lang="en-US" altLang="en-US" sz="1600" dirty="0">
                <a:solidFill>
                  <a:srgbClr val="000000"/>
                </a:solidFill>
                <a:latin typeface="Times New Roman" pitchFamily="18" charset="0"/>
                <a:ea typeface="Calibri" pitchFamily="34" charset="0"/>
                <a:cs typeface="Times New Roman" pitchFamily="18" charset="0"/>
              </a:rPr>
              <a:t>.</a:t>
            </a:r>
          </a:p>
          <a:p>
            <a:pPr algn="ctr">
              <a:buClr>
                <a:srgbClr val="D4CEE4"/>
              </a:buClr>
              <a:buSzPct val="80000"/>
              <a:buFont typeface="Wingdings 3" pitchFamily="18" charset="2"/>
              <a:buNone/>
            </a:pPr>
            <a:endParaRPr lang="en-US" altLang="en-US" sz="1600" b="1" dirty="0">
              <a:solidFill>
                <a:srgbClr val="000000"/>
              </a:solidFill>
              <a:latin typeface="Times New Roman" pitchFamily="18" charset="0"/>
              <a:ea typeface="Calibri" pitchFamily="34" charset="0"/>
              <a:cs typeface="Times New Roman" pitchFamily="18" charset="0"/>
            </a:endParaRPr>
          </a:p>
          <a:p>
            <a:pPr algn="ctr">
              <a:buClr>
                <a:srgbClr val="D4CEE4"/>
              </a:buClr>
              <a:buSzPct val="80000"/>
              <a:buFont typeface="Wingdings 3" pitchFamily="18" charset="2"/>
              <a:buNone/>
            </a:pPr>
            <a:r>
              <a:rPr lang="en-US" altLang="en-US" sz="1600" b="1" dirty="0" err="1">
                <a:solidFill>
                  <a:srgbClr val="000000"/>
                </a:solidFill>
                <a:latin typeface="Times New Roman" pitchFamily="18" charset="0"/>
                <a:ea typeface="Calibri" pitchFamily="34" charset="0"/>
                <a:cs typeface="Times New Roman" pitchFamily="18" charset="0"/>
              </a:rPr>
              <a:t>Më</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poshtë</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po</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paraqesim</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përmbledhjen</a:t>
            </a:r>
            <a:r>
              <a:rPr lang="en-US" altLang="en-US" sz="1600" b="1" dirty="0">
                <a:solidFill>
                  <a:srgbClr val="000000"/>
                </a:solidFill>
                <a:latin typeface="Times New Roman" pitchFamily="18" charset="0"/>
                <a:ea typeface="Calibri" pitchFamily="34" charset="0"/>
                <a:cs typeface="Times New Roman" pitchFamily="18" charset="0"/>
              </a:rPr>
              <a:t> e t</a:t>
            </a:r>
            <a:r>
              <a:rPr lang="az-Cyrl-AZ" altLang="en-US" sz="1600" b="1" dirty="0">
                <a:solidFill>
                  <a:srgbClr val="000000"/>
                </a:solidFill>
                <a:latin typeface="Times New Roman" pitchFamily="18" charset="0"/>
                <a:ea typeface="Calibri" pitchFamily="34" charset="0"/>
                <a:cs typeface="Times New Roman" pitchFamily="18" charset="0"/>
              </a:rPr>
              <a:t>ё </a:t>
            </a:r>
            <a:r>
              <a:rPr lang="en-US" altLang="en-US" sz="1600" b="1" dirty="0" err="1">
                <a:solidFill>
                  <a:srgbClr val="000000"/>
                </a:solidFill>
                <a:latin typeface="Times New Roman" pitchFamily="18" charset="0"/>
                <a:ea typeface="Calibri" pitchFamily="34" charset="0"/>
                <a:cs typeface="Times New Roman" pitchFamily="18" charset="0"/>
              </a:rPr>
              <a:t>gjith</a:t>
            </a:r>
            <a:r>
              <a:rPr lang="az-Cyrl-AZ" altLang="en-US" sz="1600" b="1" dirty="0">
                <a:solidFill>
                  <a:srgbClr val="000000"/>
                </a:solidFill>
                <a:latin typeface="Times New Roman" pitchFamily="18" charset="0"/>
                <a:ea typeface="Calibri" pitchFamily="34" charset="0"/>
                <a:cs typeface="Times New Roman" pitchFamily="18" charset="0"/>
              </a:rPr>
              <a:t>ё </a:t>
            </a:r>
            <a:r>
              <a:rPr lang="en-US" altLang="en-US" sz="1600" b="1" dirty="0" err="1">
                <a:solidFill>
                  <a:srgbClr val="000000"/>
                </a:solidFill>
                <a:latin typeface="Times New Roman" pitchFamily="18" charset="0"/>
                <a:ea typeface="Calibri" pitchFamily="34" charset="0"/>
                <a:cs typeface="Times New Roman" pitchFamily="18" charset="0"/>
              </a:rPr>
              <a:t>aksioneve</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të</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pastrimit</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të</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kryera</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në</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qarkun</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Durrës</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për</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periudh</a:t>
            </a:r>
            <a:r>
              <a:rPr lang="az-Cyrl-AZ" altLang="en-US" sz="1600" b="1" dirty="0">
                <a:solidFill>
                  <a:srgbClr val="000000"/>
                </a:solidFill>
                <a:latin typeface="Times New Roman" pitchFamily="18" charset="0"/>
                <a:ea typeface="Calibri" pitchFamily="34" charset="0"/>
                <a:cs typeface="Times New Roman" pitchFamily="18" charset="0"/>
              </a:rPr>
              <a:t>ё</a:t>
            </a:r>
            <a:r>
              <a:rPr lang="en-US" altLang="en-US" sz="1600" b="1" dirty="0">
                <a:solidFill>
                  <a:srgbClr val="000000"/>
                </a:solidFill>
                <a:latin typeface="Times New Roman" pitchFamily="18" charset="0"/>
                <a:ea typeface="Calibri" pitchFamily="34" charset="0"/>
                <a:cs typeface="Times New Roman" pitchFamily="18" charset="0"/>
              </a:rPr>
              <a:t>n </a:t>
            </a:r>
            <a:r>
              <a:rPr lang="en-US" altLang="en-US" sz="1600" b="1" dirty="0" err="1">
                <a:solidFill>
                  <a:srgbClr val="000000"/>
                </a:solidFill>
                <a:latin typeface="Times New Roman" pitchFamily="18" charset="0"/>
                <a:ea typeface="Calibri" pitchFamily="34" charset="0"/>
                <a:cs typeface="Times New Roman" pitchFamily="18" charset="0"/>
              </a:rPr>
              <a:t>Janar-Dhjetor</a:t>
            </a:r>
            <a:r>
              <a:rPr lang="en-US" altLang="en-US" sz="1600" b="1" dirty="0">
                <a:solidFill>
                  <a:srgbClr val="000000"/>
                </a:solidFill>
                <a:latin typeface="Times New Roman" pitchFamily="18" charset="0"/>
                <a:ea typeface="Calibri" pitchFamily="34" charset="0"/>
                <a:cs typeface="Times New Roman" pitchFamily="18" charset="0"/>
              </a:rPr>
              <a:t> 2025, </a:t>
            </a:r>
            <a:r>
              <a:rPr lang="en-US" altLang="en-US" sz="1600" b="1" dirty="0" err="1">
                <a:solidFill>
                  <a:srgbClr val="000000"/>
                </a:solidFill>
                <a:latin typeface="Times New Roman" pitchFamily="18" charset="0"/>
                <a:ea typeface="Calibri" pitchFamily="34" charset="0"/>
                <a:cs typeface="Times New Roman" pitchFamily="18" charset="0"/>
              </a:rPr>
              <a:t>si</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dhe</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të</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krahasuara</a:t>
            </a:r>
            <a:r>
              <a:rPr lang="en-US" altLang="en-US" sz="1600" b="1" dirty="0">
                <a:solidFill>
                  <a:srgbClr val="000000"/>
                </a:solidFill>
                <a:latin typeface="Times New Roman" pitchFamily="18" charset="0"/>
                <a:ea typeface="Calibri" pitchFamily="34" charset="0"/>
                <a:cs typeface="Times New Roman" pitchFamily="18" charset="0"/>
              </a:rPr>
              <a:t> me </a:t>
            </a:r>
            <a:r>
              <a:rPr lang="en-US" altLang="en-US" sz="1600" b="1" dirty="0" err="1">
                <a:solidFill>
                  <a:srgbClr val="000000"/>
                </a:solidFill>
                <a:latin typeface="Times New Roman" pitchFamily="18" charset="0"/>
                <a:ea typeface="Calibri" pitchFamily="34" charset="0"/>
                <a:cs typeface="Times New Roman" pitchFamily="18" charset="0"/>
              </a:rPr>
              <a:t>vitin</a:t>
            </a:r>
            <a:r>
              <a:rPr lang="en-US" altLang="en-US" sz="1600" b="1" dirty="0">
                <a:solidFill>
                  <a:srgbClr val="000000"/>
                </a:solidFill>
                <a:latin typeface="Times New Roman" pitchFamily="18" charset="0"/>
                <a:ea typeface="Calibri" pitchFamily="34" charset="0"/>
                <a:cs typeface="Times New Roman" pitchFamily="18" charset="0"/>
              </a:rPr>
              <a:t> 2024 </a:t>
            </a:r>
            <a:r>
              <a:rPr lang="en-US" altLang="en-US" sz="1600" b="1" dirty="0" err="1">
                <a:solidFill>
                  <a:srgbClr val="000000"/>
                </a:solidFill>
                <a:latin typeface="Times New Roman" pitchFamily="18" charset="0"/>
                <a:ea typeface="Calibri" pitchFamily="34" charset="0"/>
                <a:cs typeface="Times New Roman" pitchFamily="18" charset="0"/>
              </a:rPr>
              <a:t>paraqitur</a:t>
            </a:r>
            <a:r>
              <a:rPr lang="en-US" altLang="en-US" sz="1600" b="1" dirty="0">
                <a:solidFill>
                  <a:srgbClr val="000000"/>
                </a:solidFill>
                <a:latin typeface="Times New Roman" pitchFamily="18" charset="0"/>
                <a:ea typeface="Calibri" pitchFamily="34" charset="0"/>
                <a:cs typeface="Times New Roman" pitchFamily="18" charset="0"/>
              </a:rPr>
              <a:t> n</a:t>
            </a:r>
            <a:r>
              <a:rPr lang="az-Cyrl-AZ" altLang="en-US" sz="1600" b="1" dirty="0">
                <a:solidFill>
                  <a:srgbClr val="000000"/>
                </a:solidFill>
                <a:latin typeface="Times New Roman" pitchFamily="18" charset="0"/>
                <a:ea typeface="Calibri" pitchFamily="34" charset="0"/>
                <a:cs typeface="Times New Roman" pitchFamily="18" charset="0"/>
              </a:rPr>
              <a:t>ё </a:t>
            </a:r>
            <a:r>
              <a:rPr lang="en-US" altLang="en-US" sz="1600" b="1" dirty="0" err="1">
                <a:solidFill>
                  <a:srgbClr val="000000"/>
                </a:solidFill>
                <a:latin typeface="Times New Roman" pitchFamily="18" charset="0"/>
                <a:ea typeface="Calibri" pitchFamily="34" charset="0"/>
                <a:cs typeface="Times New Roman" pitchFamily="18" charset="0"/>
              </a:rPr>
              <a:t>tabel</a:t>
            </a:r>
            <a:r>
              <a:rPr lang="az-Cyrl-AZ" altLang="en-US" sz="1600" b="1" dirty="0">
                <a:solidFill>
                  <a:srgbClr val="000000"/>
                </a:solidFill>
                <a:latin typeface="Times New Roman" pitchFamily="18" charset="0"/>
                <a:ea typeface="Calibri" pitchFamily="34" charset="0"/>
                <a:cs typeface="Times New Roman" pitchFamily="18" charset="0"/>
              </a:rPr>
              <a:t>ё</a:t>
            </a:r>
            <a:r>
              <a:rPr lang="en-US" altLang="en-US" sz="1600" b="1" dirty="0">
                <a:solidFill>
                  <a:srgbClr val="000000"/>
                </a:solidFill>
                <a:latin typeface="Times New Roman" pitchFamily="18" charset="0"/>
                <a:ea typeface="Calibri" pitchFamily="34" charset="0"/>
                <a:cs typeface="Times New Roman" pitchFamily="18" charset="0"/>
              </a:rPr>
              <a:t>n </a:t>
            </a:r>
            <a:r>
              <a:rPr lang="en-US" altLang="en-US" sz="1600" b="1" dirty="0" err="1">
                <a:solidFill>
                  <a:srgbClr val="000000"/>
                </a:solidFill>
                <a:latin typeface="Times New Roman" pitchFamily="18" charset="0"/>
                <a:ea typeface="Calibri" pitchFamily="34" charset="0"/>
                <a:cs typeface="Times New Roman" pitchFamily="18" charset="0"/>
              </a:rPr>
              <a:t>dhe</a:t>
            </a:r>
            <a:r>
              <a:rPr lang="en-US" altLang="en-US" sz="1600" b="1" dirty="0">
                <a:solidFill>
                  <a:srgbClr val="000000"/>
                </a:solidFill>
                <a:latin typeface="Times New Roman" pitchFamily="18" charset="0"/>
                <a:ea typeface="Calibri" pitchFamily="34" charset="0"/>
                <a:cs typeface="Times New Roman" pitchFamily="18" charset="0"/>
              </a:rPr>
              <a:t> </a:t>
            </a:r>
            <a:r>
              <a:rPr lang="en-US" altLang="en-US" sz="1600" b="1" dirty="0" err="1">
                <a:solidFill>
                  <a:srgbClr val="000000"/>
                </a:solidFill>
                <a:latin typeface="Times New Roman" pitchFamily="18" charset="0"/>
                <a:ea typeface="Calibri" pitchFamily="34" charset="0"/>
                <a:cs typeface="Times New Roman" pitchFamily="18" charset="0"/>
              </a:rPr>
              <a:t>grafikët</a:t>
            </a:r>
            <a:r>
              <a:rPr lang="en-US" altLang="en-US" sz="1600" b="1" dirty="0">
                <a:solidFill>
                  <a:srgbClr val="000000"/>
                </a:solidFill>
                <a:latin typeface="Times New Roman" pitchFamily="18" charset="0"/>
                <a:ea typeface="Calibri" pitchFamily="34" charset="0"/>
                <a:cs typeface="Times New Roman" pitchFamily="18" charset="0"/>
              </a:rPr>
              <a:t> m</a:t>
            </a:r>
            <a:r>
              <a:rPr lang="az-Cyrl-AZ" altLang="en-US" sz="1600" b="1" dirty="0">
                <a:solidFill>
                  <a:srgbClr val="000000"/>
                </a:solidFill>
                <a:latin typeface="Times New Roman" pitchFamily="18" charset="0"/>
                <a:ea typeface="Calibri" pitchFamily="34" charset="0"/>
                <a:cs typeface="Times New Roman" pitchFamily="18" charset="0"/>
              </a:rPr>
              <a:t>ё </a:t>
            </a:r>
            <a:r>
              <a:rPr lang="en-US" altLang="en-US" sz="1600" b="1" dirty="0" err="1">
                <a:solidFill>
                  <a:srgbClr val="000000"/>
                </a:solidFill>
                <a:latin typeface="Times New Roman" pitchFamily="18" charset="0"/>
                <a:ea typeface="Calibri" pitchFamily="34" charset="0"/>
                <a:cs typeface="Times New Roman" pitchFamily="18" charset="0"/>
              </a:rPr>
              <a:t>posht</a:t>
            </a:r>
            <a:r>
              <a:rPr lang="az-Cyrl-AZ" altLang="en-US" sz="1600" b="1" dirty="0">
                <a:solidFill>
                  <a:srgbClr val="000000"/>
                </a:solidFill>
                <a:latin typeface="Times New Roman" pitchFamily="18" charset="0"/>
                <a:ea typeface="Calibri" pitchFamily="34" charset="0"/>
                <a:cs typeface="Times New Roman" pitchFamily="18" charset="0"/>
              </a:rPr>
              <a:t>ё:</a:t>
            </a:r>
            <a:endParaRPr lang="en-US" altLang="en-US" sz="1600" b="1" dirty="0">
              <a:solidFill>
                <a:srgbClr val="000000"/>
              </a:solidFill>
              <a:latin typeface="Times New Roman" pitchFamily="18" charset="0"/>
              <a:ea typeface="Calibri" pitchFamily="34" charset="0"/>
              <a:cs typeface="Times New Roman" pitchFamily="18" charset="0"/>
            </a:endParaRPr>
          </a:p>
        </p:txBody>
      </p:sp>
      <p:sp>
        <p:nvSpPr>
          <p:cNvPr id="27651"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solidFill>
                  <a:srgbClr val="000000"/>
                </a:solidFill>
              </a:rPr>
              <a:t>17</a:t>
            </a:r>
          </a:p>
        </p:txBody>
      </p:sp>
      <p:sp>
        <p:nvSpPr>
          <p:cNvPr id="27652"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graphicFrame>
        <p:nvGraphicFramePr>
          <p:cNvPr id="6" name="Table 5"/>
          <p:cNvGraphicFramePr>
            <a:graphicFrameLocks noGrp="1"/>
          </p:cNvGraphicFramePr>
          <p:nvPr/>
        </p:nvGraphicFramePr>
        <p:xfrm>
          <a:off x="609600" y="4648200"/>
          <a:ext cx="8229600" cy="1373188"/>
        </p:xfrm>
        <a:graphic>
          <a:graphicData uri="http://schemas.openxmlformats.org/drawingml/2006/table">
            <a:tbl>
              <a:tblPr/>
              <a:tblGrid>
                <a:gridCol w="2398713"/>
                <a:gridCol w="1498600"/>
                <a:gridCol w="2127250"/>
                <a:gridCol w="2205037"/>
              </a:tblGrid>
              <a:tr h="708025">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Times New Roman" pitchFamily="18" charset="0"/>
                          <a:cs typeface="Times New Roman" pitchFamily="18" charset="0"/>
                        </a:rPr>
                        <a:t>Qarku</a:t>
                      </a:r>
                      <a:endPar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E2F3"/>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Times New Roman" pitchFamily="18" charset="0"/>
                          <a:cs typeface="Times New Roman" pitchFamily="18" charset="0"/>
                        </a:rPr>
                        <a:t>Hotspote</a:t>
                      </a:r>
                      <a:endPar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E2F3"/>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Times New Roman" pitchFamily="18" charset="0"/>
                          <a:cs typeface="Times New Roman" pitchFamily="18" charset="0"/>
                        </a:rPr>
                        <a:t>Persona tё angazhuar</a:t>
                      </a:r>
                      <a:endPar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E2F3"/>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Times New Roman" pitchFamily="18" charset="0"/>
                          <a:cs typeface="Times New Roman" pitchFamily="18" charset="0"/>
                        </a:rPr>
                        <a:t>Volumi i mbetjeve (ton)</a:t>
                      </a:r>
                      <a:endPar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E2F3"/>
                    </a:solidFill>
                  </a:tcPr>
                </a:tc>
              </a:tr>
              <a:tr h="341313">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Times New Roman" pitchFamily="18" charset="0"/>
                          <a:cs typeface="Times New Roman" pitchFamily="18" charset="0"/>
                        </a:rPr>
                        <a:t>Viti 2024</a:t>
                      </a:r>
                      <a:endPar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E2F3"/>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Times New Roman" pitchFamily="18" charset="0"/>
                          <a:cs typeface="Times New Roman" pitchFamily="18" charset="0"/>
                        </a:rPr>
                        <a:t>315</a:t>
                      </a:r>
                      <a:endPar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Times New Roman" pitchFamily="18" charset="0"/>
                          <a:cs typeface="Times New Roman" pitchFamily="18" charset="0"/>
                        </a:rPr>
                        <a:t>3889</a:t>
                      </a:r>
                      <a:endPar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Times New Roman" pitchFamily="18" charset="0"/>
                          <a:cs typeface="Times New Roman" pitchFamily="18" charset="0"/>
                        </a:rPr>
                        <a:t>1420</a:t>
                      </a:r>
                      <a:endPar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3850">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Times New Roman" pitchFamily="18" charset="0"/>
                          <a:cs typeface="Times New Roman" pitchFamily="18" charset="0"/>
                        </a:rPr>
                        <a:t>Viti 2025</a:t>
                      </a:r>
                      <a:endPar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E2F3"/>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Times New Roman" pitchFamily="18" charset="0"/>
                          <a:cs typeface="Times New Roman" pitchFamily="18" charset="0"/>
                        </a:rPr>
                        <a:t>287</a:t>
                      </a:r>
                      <a:endPar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Times New Roman" pitchFamily="18" charset="0"/>
                          <a:cs typeface="Times New Roman" pitchFamily="18" charset="0"/>
                        </a:rPr>
                        <a:t>3853</a:t>
                      </a:r>
                      <a:endPar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Times New Roman" pitchFamily="18" charset="0"/>
                          <a:cs typeface="Times New Roman" pitchFamily="18" charset="0"/>
                        </a:rPr>
                        <a:t>1365</a:t>
                      </a:r>
                      <a:endPar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60931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solidFill>
                  <a:srgbClr val="000000"/>
                </a:solidFill>
              </a:rPr>
              <a:t>18</a:t>
            </a:r>
          </a:p>
        </p:txBody>
      </p:sp>
      <p:sp>
        <p:nvSpPr>
          <p:cNvPr id="28675"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pic>
        <p:nvPicPr>
          <p:cNvPr id="28676"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312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Char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574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Chart 6"/>
          <p:cNvPicPr>
            <a:picLocks noChangeArrowheads="1"/>
          </p:cNvPicPr>
          <p:nvPr/>
        </p:nvPicPr>
        <p:blipFill>
          <a:blip r:embed="rId4">
            <a:extLst>
              <a:ext uri="{28A0092B-C50C-407E-A947-70E740481C1C}">
                <a14:useLocalDpi xmlns:a14="http://schemas.microsoft.com/office/drawing/2010/main" val="0"/>
              </a:ext>
            </a:extLst>
          </a:blip>
          <a:srcRect l="7648"/>
          <a:stretch>
            <a:fillRect/>
          </a:stretch>
        </p:blipFill>
        <p:spPr bwMode="auto">
          <a:xfrm>
            <a:off x="2986088" y="4497388"/>
            <a:ext cx="3352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Users\ICT\Desktop\Takimet 2025\Aksion Pastrimi ne Bisht-Kamez, 05.06.2025\504002066_1207583378045805_4400631385975149844_n.jpg"/>
          <p:cNvPicPr>
            <a:picLocks noChangeAspect="1" noChangeArrowheads="1"/>
          </p:cNvPicPr>
          <p:nvPr/>
        </p:nvPicPr>
        <p:blipFill>
          <a:blip r:embed="rId5"/>
          <a:srcRect/>
          <a:stretch>
            <a:fillRect/>
          </a:stretch>
        </p:blipFill>
        <p:spPr bwMode="auto">
          <a:xfrm>
            <a:off x="3544888" y="2057400"/>
            <a:ext cx="2511425" cy="2376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C:\Users\ICT\Desktop\Takimet 2025\Aksion pastrimi ne Kepin e Rodonit. 16.12.2025\Screenshot 2025-12-16 at 15.29.11.jpg"/>
          <p:cNvPicPr>
            <a:picLocks noChangeAspect="1" noChangeArrowheads="1"/>
          </p:cNvPicPr>
          <p:nvPr/>
        </p:nvPicPr>
        <p:blipFill>
          <a:blip r:embed="rId6"/>
          <a:srcRect/>
          <a:stretch>
            <a:fillRect/>
          </a:stretch>
        </p:blipFill>
        <p:spPr bwMode="auto">
          <a:xfrm>
            <a:off x="177800" y="4645025"/>
            <a:ext cx="2794000" cy="1911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5" name="Picture 7" descr="C:\Users\ICT\Desktop\Takimet 2025\Aksion Pastrimi Grykederdhja Ishem, dt.25.09.2025\WhatsApp Image 2025-09-26 at 10.03.37 (1).jpeg"/>
          <p:cNvPicPr>
            <a:picLocks noChangeAspect="1" noChangeArrowheads="1"/>
          </p:cNvPicPr>
          <p:nvPr/>
        </p:nvPicPr>
        <p:blipFill>
          <a:blip r:embed="rId7"/>
          <a:srcRect/>
          <a:stretch>
            <a:fillRect/>
          </a:stretch>
        </p:blipFill>
        <p:spPr bwMode="auto">
          <a:xfrm>
            <a:off x="6346825" y="4645025"/>
            <a:ext cx="2720975" cy="2011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835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solidFill>
                  <a:srgbClr val="000000"/>
                </a:solidFill>
              </a:rPr>
              <a:t>19</a:t>
            </a:r>
          </a:p>
        </p:txBody>
      </p:sp>
      <p:sp>
        <p:nvSpPr>
          <p:cNvPr id="29699"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29700" name="Rectangle 4"/>
          <p:cNvSpPr>
            <a:spLocks noChangeArrowheads="1"/>
          </p:cNvSpPr>
          <p:nvPr/>
        </p:nvSpPr>
        <p:spPr bwMode="auto">
          <a:xfrm>
            <a:off x="374650" y="2362200"/>
            <a:ext cx="8693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en-US" sz="1600" b="1"/>
          </a:p>
        </p:txBody>
      </p:sp>
      <p:sp>
        <p:nvSpPr>
          <p:cNvPr id="6" name="Rectangle 5"/>
          <p:cNvSpPr/>
          <p:nvPr/>
        </p:nvSpPr>
        <p:spPr>
          <a:xfrm>
            <a:off x="366713" y="2362200"/>
            <a:ext cx="8694737" cy="3582988"/>
          </a:xfrm>
          <a:prstGeom prst="rect">
            <a:avLst/>
          </a:prstGeom>
        </p:spPr>
        <p:txBody>
          <a:bodyPr>
            <a:spAutoFit/>
          </a:bodyPr>
          <a:lstStyle/>
          <a:p>
            <a:pPr algn="just" fontAlgn="auto">
              <a:lnSpc>
                <a:spcPct val="107000"/>
              </a:lnSpc>
              <a:spcBef>
                <a:spcPts val="0"/>
              </a:spcBef>
              <a:spcAft>
                <a:spcPts val="600"/>
              </a:spcAft>
              <a:defRPr/>
            </a:pPr>
            <a:r>
              <a:rPr lang="en-US" b="1" dirty="0">
                <a:latin typeface="Times New Roman"/>
                <a:ea typeface="Calibri"/>
                <a:cs typeface="Times New Roman"/>
              </a:rPr>
              <a:t>KONKLUZION</a:t>
            </a:r>
          </a:p>
          <a:p>
            <a:pPr algn="just" fontAlgn="auto">
              <a:lnSpc>
                <a:spcPct val="107000"/>
              </a:lnSpc>
              <a:spcBef>
                <a:spcPts val="0"/>
              </a:spcBef>
              <a:spcAft>
                <a:spcPts val="600"/>
              </a:spcAft>
              <a:defRPr/>
            </a:pPr>
            <a:r>
              <a:rPr lang="en-US" kern="100" dirty="0">
                <a:latin typeface="Times New Roman"/>
                <a:ea typeface="Calibri"/>
                <a:cs typeface="Times New Roman"/>
              </a:rPr>
              <a:t>Si </a:t>
            </a:r>
            <a:r>
              <a:rPr lang="en-US" kern="100" dirty="0" err="1">
                <a:latin typeface="Times New Roman"/>
                <a:ea typeface="Calibri"/>
                <a:cs typeface="Times New Roman"/>
              </a:rPr>
              <a:t>në</a:t>
            </a:r>
            <a:r>
              <a:rPr lang="en-US" kern="100" dirty="0">
                <a:latin typeface="Times New Roman"/>
                <a:ea typeface="Calibri"/>
                <a:cs typeface="Times New Roman"/>
              </a:rPr>
              <a:t> </a:t>
            </a:r>
            <a:r>
              <a:rPr lang="en-US" kern="100" dirty="0" err="1">
                <a:latin typeface="Times New Roman"/>
                <a:ea typeface="Calibri"/>
                <a:cs typeface="Times New Roman"/>
              </a:rPr>
              <a:t>vitin</a:t>
            </a:r>
            <a:r>
              <a:rPr lang="en-US" kern="100" dirty="0">
                <a:latin typeface="Times New Roman"/>
                <a:ea typeface="Calibri"/>
                <a:cs typeface="Times New Roman"/>
              </a:rPr>
              <a:t> 2024 </a:t>
            </a:r>
            <a:r>
              <a:rPr lang="en-US" kern="100" dirty="0" err="1">
                <a:latin typeface="Times New Roman"/>
                <a:ea typeface="Calibri"/>
                <a:cs typeface="Times New Roman"/>
              </a:rPr>
              <a:t>ashtu</a:t>
            </a:r>
            <a:r>
              <a:rPr lang="en-US" kern="100" dirty="0">
                <a:latin typeface="Times New Roman"/>
                <a:ea typeface="Calibri"/>
                <a:cs typeface="Times New Roman"/>
              </a:rPr>
              <a:t> </a:t>
            </a:r>
            <a:r>
              <a:rPr lang="en-US" kern="100" dirty="0" err="1">
                <a:latin typeface="Times New Roman"/>
                <a:ea typeface="Calibri"/>
                <a:cs typeface="Times New Roman"/>
              </a:rPr>
              <a:t>dhe</a:t>
            </a:r>
            <a:r>
              <a:rPr lang="en-US" kern="100" dirty="0">
                <a:latin typeface="Times New Roman"/>
                <a:ea typeface="Calibri"/>
                <a:cs typeface="Times New Roman"/>
              </a:rPr>
              <a:t> </a:t>
            </a:r>
            <a:r>
              <a:rPr lang="en-US" kern="100" dirty="0" err="1">
                <a:latin typeface="Times New Roman"/>
                <a:ea typeface="Calibri"/>
                <a:cs typeface="Times New Roman"/>
              </a:rPr>
              <a:t>në</a:t>
            </a:r>
            <a:r>
              <a:rPr lang="en-US" kern="100" dirty="0">
                <a:latin typeface="Times New Roman"/>
                <a:ea typeface="Calibri"/>
                <a:cs typeface="Times New Roman"/>
              </a:rPr>
              <a:t> </a:t>
            </a:r>
            <a:r>
              <a:rPr lang="en-US" kern="100" dirty="0" err="1">
                <a:latin typeface="Times New Roman"/>
                <a:ea typeface="Calibri"/>
                <a:cs typeface="Times New Roman"/>
              </a:rPr>
              <a:t>vitin</a:t>
            </a:r>
            <a:r>
              <a:rPr lang="en-US" kern="100" dirty="0">
                <a:latin typeface="Times New Roman"/>
                <a:ea typeface="Calibri"/>
                <a:cs typeface="Times New Roman"/>
              </a:rPr>
              <a:t> 2025 </a:t>
            </a:r>
            <a:r>
              <a:rPr lang="en-US" kern="100" dirty="0" err="1">
                <a:latin typeface="Times New Roman"/>
                <a:ea typeface="Calibri"/>
                <a:cs typeface="Times New Roman"/>
              </a:rPr>
              <a:t>ka</a:t>
            </a:r>
            <a:r>
              <a:rPr lang="en-US" kern="100" dirty="0">
                <a:latin typeface="Times New Roman"/>
                <a:ea typeface="Calibri"/>
                <a:cs typeface="Times New Roman"/>
              </a:rPr>
              <a:t> </a:t>
            </a:r>
            <a:r>
              <a:rPr lang="en-US" kern="100" dirty="0" err="1">
                <a:latin typeface="Times New Roman"/>
                <a:ea typeface="Calibri"/>
                <a:cs typeface="Times New Roman"/>
              </a:rPr>
              <a:t>patur</a:t>
            </a:r>
            <a:r>
              <a:rPr lang="en-US" kern="100" dirty="0">
                <a:latin typeface="Times New Roman"/>
                <a:ea typeface="Calibri"/>
                <a:cs typeface="Times New Roman"/>
              </a:rPr>
              <a:t> </a:t>
            </a:r>
            <a:r>
              <a:rPr lang="en-US" kern="100" dirty="0" err="1">
                <a:latin typeface="Times New Roman"/>
                <a:ea typeface="Calibri"/>
                <a:cs typeface="Times New Roman"/>
              </a:rPr>
              <a:t>një</a:t>
            </a:r>
            <a:r>
              <a:rPr lang="en-US" kern="100" dirty="0">
                <a:latin typeface="Times New Roman"/>
                <a:ea typeface="Calibri"/>
                <a:cs typeface="Times New Roman"/>
              </a:rPr>
              <a:t> </a:t>
            </a:r>
            <a:r>
              <a:rPr lang="en-US" kern="100" dirty="0" err="1">
                <a:latin typeface="Times New Roman"/>
                <a:ea typeface="Calibri"/>
                <a:cs typeface="Times New Roman"/>
              </a:rPr>
              <a:t>angazhim</a:t>
            </a:r>
            <a:r>
              <a:rPr lang="en-US" kern="100" dirty="0">
                <a:latin typeface="Times New Roman"/>
                <a:ea typeface="Calibri"/>
                <a:cs typeface="Times New Roman"/>
              </a:rPr>
              <a:t> </a:t>
            </a:r>
            <a:r>
              <a:rPr lang="en-US" kern="100" dirty="0" err="1">
                <a:latin typeface="Times New Roman"/>
                <a:ea typeface="Calibri"/>
                <a:cs typeface="Times New Roman"/>
              </a:rPr>
              <a:t>nga</a:t>
            </a:r>
            <a:r>
              <a:rPr lang="en-US" kern="100" dirty="0">
                <a:latin typeface="Times New Roman"/>
                <a:ea typeface="Calibri"/>
                <a:cs typeface="Times New Roman"/>
              </a:rPr>
              <a:t> </a:t>
            </a:r>
            <a:r>
              <a:rPr lang="en-US" kern="100" dirty="0" err="1">
                <a:latin typeface="Times New Roman"/>
                <a:ea typeface="Calibri"/>
                <a:cs typeface="Times New Roman"/>
              </a:rPr>
              <a:t>të</a:t>
            </a:r>
            <a:r>
              <a:rPr lang="en-US" kern="100" dirty="0">
                <a:latin typeface="Times New Roman"/>
                <a:ea typeface="Calibri"/>
                <a:cs typeface="Times New Roman"/>
              </a:rPr>
              <a:t> </a:t>
            </a:r>
            <a:r>
              <a:rPr lang="en-US" kern="100" dirty="0" err="1">
                <a:latin typeface="Times New Roman"/>
                <a:ea typeface="Calibri"/>
                <a:cs typeface="Times New Roman"/>
              </a:rPr>
              <a:t>gjitha</a:t>
            </a:r>
            <a:r>
              <a:rPr lang="en-US" kern="100" dirty="0">
                <a:latin typeface="Times New Roman"/>
                <a:ea typeface="Calibri"/>
                <a:cs typeface="Times New Roman"/>
              </a:rPr>
              <a:t> </a:t>
            </a:r>
            <a:r>
              <a:rPr lang="en-US" kern="100" dirty="0" err="1">
                <a:latin typeface="Times New Roman"/>
                <a:ea typeface="Calibri"/>
                <a:cs typeface="Times New Roman"/>
              </a:rPr>
              <a:t>strukturat</a:t>
            </a:r>
            <a:r>
              <a:rPr lang="en-US" kern="100" dirty="0">
                <a:latin typeface="Times New Roman"/>
                <a:ea typeface="Calibri"/>
                <a:cs typeface="Times New Roman"/>
              </a:rPr>
              <a:t> </a:t>
            </a:r>
            <a:r>
              <a:rPr lang="en-US" kern="100" dirty="0" err="1">
                <a:latin typeface="Times New Roman"/>
                <a:ea typeface="Calibri"/>
                <a:cs typeface="Times New Roman"/>
              </a:rPr>
              <a:t>përgjegjëse</a:t>
            </a:r>
            <a:r>
              <a:rPr lang="en-US" kern="100" dirty="0">
                <a:latin typeface="Times New Roman"/>
                <a:ea typeface="Calibri"/>
                <a:cs typeface="Times New Roman"/>
              </a:rPr>
              <a:t> </a:t>
            </a:r>
            <a:r>
              <a:rPr lang="en-US" kern="100" dirty="0" err="1">
                <a:latin typeface="Times New Roman"/>
                <a:ea typeface="Calibri"/>
                <a:cs typeface="Times New Roman"/>
              </a:rPr>
              <a:t>në</a:t>
            </a:r>
            <a:r>
              <a:rPr lang="en-US" kern="100" dirty="0">
                <a:latin typeface="Times New Roman"/>
                <a:ea typeface="Calibri"/>
                <a:cs typeface="Times New Roman"/>
              </a:rPr>
              <a:t> </a:t>
            </a:r>
            <a:r>
              <a:rPr lang="en-US" kern="100" dirty="0" err="1">
                <a:latin typeface="Times New Roman"/>
                <a:ea typeface="Calibri"/>
                <a:cs typeface="Times New Roman"/>
              </a:rPr>
              <a:t>nivel</a:t>
            </a:r>
            <a:r>
              <a:rPr lang="en-US" kern="100" dirty="0">
                <a:latin typeface="Times New Roman"/>
                <a:ea typeface="Calibri"/>
                <a:cs typeface="Times New Roman"/>
              </a:rPr>
              <a:t> </a:t>
            </a:r>
            <a:r>
              <a:rPr lang="en-US" kern="100" dirty="0" err="1">
                <a:latin typeface="Times New Roman"/>
                <a:ea typeface="Calibri"/>
                <a:cs typeface="Times New Roman"/>
              </a:rPr>
              <a:t>qarku</a:t>
            </a:r>
            <a:r>
              <a:rPr lang="en-US" kern="100" dirty="0">
                <a:latin typeface="Times New Roman"/>
                <a:ea typeface="Calibri"/>
                <a:cs typeface="Times New Roman"/>
              </a:rPr>
              <a:t> </a:t>
            </a:r>
            <a:r>
              <a:rPr lang="en-US" kern="100" dirty="0" err="1">
                <a:latin typeface="Times New Roman"/>
                <a:ea typeface="Calibri"/>
                <a:cs typeface="Times New Roman"/>
              </a:rPr>
              <a:t>të</a:t>
            </a:r>
            <a:r>
              <a:rPr lang="en-US" kern="100" dirty="0">
                <a:latin typeface="Times New Roman"/>
                <a:ea typeface="Calibri"/>
                <a:cs typeface="Times New Roman"/>
              </a:rPr>
              <a:t> </a:t>
            </a:r>
            <a:r>
              <a:rPr lang="en-US" kern="100" dirty="0" err="1">
                <a:latin typeface="Times New Roman"/>
                <a:ea typeface="Calibri"/>
                <a:cs typeface="Times New Roman"/>
              </a:rPr>
              <a:t>cilat</a:t>
            </a:r>
            <a:r>
              <a:rPr lang="en-US" kern="100" dirty="0">
                <a:latin typeface="Times New Roman"/>
                <a:ea typeface="Calibri"/>
                <a:cs typeface="Times New Roman"/>
              </a:rPr>
              <a:t> </a:t>
            </a:r>
            <a:r>
              <a:rPr lang="en-US" kern="100" dirty="0" err="1">
                <a:latin typeface="Times New Roman"/>
                <a:ea typeface="Calibri"/>
                <a:cs typeface="Times New Roman"/>
              </a:rPr>
              <a:t>kanë</a:t>
            </a:r>
            <a:r>
              <a:rPr lang="en-US" kern="100" dirty="0">
                <a:latin typeface="Times New Roman"/>
                <a:ea typeface="Calibri"/>
                <a:cs typeface="Times New Roman"/>
              </a:rPr>
              <a:t> </a:t>
            </a:r>
            <a:r>
              <a:rPr lang="en-US" kern="100" dirty="0" err="1">
                <a:latin typeface="Times New Roman"/>
                <a:ea typeface="Calibri"/>
                <a:cs typeface="Times New Roman"/>
              </a:rPr>
              <a:t>dhënë</a:t>
            </a:r>
            <a:r>
              <a:rPr lang="en-US" kern="100" dirty="0">
                <a:latin typeface="Times New Roman"/>
                <a:ea typeface="Calibri"/>
                <a:cs typeface="Times New Roman"/>
              </a:rPr>
              <a:t> </a:t>
            </a:r>
            <a:r>
              <a:rPr lang="en-US" kern="100" dirty="0" err="1">
                <a:latin typeface="Times New Roman"/>
                <a:ea typeface="Calibri"/>
                <a:cs typeface="Times New Roman"/>
              </a:rPr>
              <a:t>kontributin</a:t>
            </a:r>
            <a:r>
              <a:rPr lang="en-US" kern="100" dirty="0">
                <a:latin typeface="Times New Roman"/>
                <a:ea typeface="Calibri"/>
                <a:cs typeface="Times New Roman"/>
              </a:rPr>
              <a:t> e </a:t>
            </a:r>
            <a:r>
              <a:rPr lang="en-US" kern="100" dirty="0" err="1">
                <a:latin typeface="Times New Roman"/>
                <a:ea typeface="Calibri"/>
                <a:cs typeface="Times New Roman"/>
              </a:rPr>
              <a:t>tyre</a:t>
            </a:r>
            <a:r>
              <a:rPr lang="en-US" kern="100" dirty="0">
                <a:latin typeface="Times New Roman"/>
                <a:ea typeface="Calibri"/>
                <a:cs typeface="Times New Roman"/>
              </a:rPr>
              <a:t> </a:t>
            </a:r>
            <a:r>
              <a:rPr lang="en-US" kern="100" dirty="0" err="1">
                <a:latin typeface="Times New Roman"/>
                <a:ea typeface="Calibri"/>
                <a:cs typeface="Times New Roman"/>
              </a:rPr>
              <a:t>në</a:t>
            </a:r>
            <a:r>
              <a:rPr lang="en-US" kern="100" dirty="0">
                <a:latin typeface="Times New Roman"/>
                <a:ea typeface="Calibri"/>
                <a:cs typeface="Times New Roman"/>
              </a:rPr>
              <a:t> </a:t>
            </a:r>
            <a:r>
              <a:rPr lang="en-US" kern="100" dirty="0" err="1">
                <a:latin typeface="Times New Roman"/>
                <a:ea typeface="Calibri"/>
                <a:cs typeface="Times New Roman"/>
              </a:rPr>
              <a:t>pastrimin</a:t>
            </a:r>
            <a:r>
              <a:rPr lang="en-US" kern="100" dirty="0">
                <a:latin typeface="Times New Roman"/>
                <a:ea typeface="Calibri"/>
                <a:cs typeface="Times New Roman"/>
              </a:rPr>
              <a:t> e </a:t>
            </a:r>
            <a:r>
              <a:rPr lang="en-US" kern="100" dirty="0" err="1">
                <a:latin typeface="Times New Roman"/>
                <a:ea typeface="Calibri"/>
                <a:cs typeface="Times New Roman"/>
              </a:rPr>
              <a:t>territorit</a:t>
            </a:r>
            <a:r>
              <a:rPr lang="en-US" kern="100" dirty="0">
                <a:latin typeface="Times New Roman"/>
                <a:ea typeface="Calibri"/>
                <a:cs typeface="Times New Roman"/>
              </a:rPr>
              <a:t>. </a:t>
            </a:r>
            <a:r>
              <a:rPr lang="en-US" kern="100" dirty="0" err="1">
                <a:latin typeface="Times New Roman"/>
                <a:ea typeface="Calibri"/>
                <a:cs typeface="Times New Roman"/>
              </a:rPr>
              <a:t>Ky</a:t>
            </a:r>
            <a:r>
              <a:rPr lang="en-US" kern="100" dirty="0">
                <a:latin typeface="Times New Roman"/>
                <a:ea typeface="Calibri"/>
                <a:cs typeface="Times New Roman"/>
              </a:rPr>
              <a:t> </a:t>
            </a:r>
            <a:r>
              <a:rPr lang="en-US" kern="100" dirty="0" err="1">
                <a:latin typeface="Times New Roman"/>
                <a:ea typeface="Calibri"/>
                <a:cs typeface="Times New Roman"/>
              </a:rPr>
              <a:t>aksion</a:t>
            </a:r>
            <a:r>
              <a:rPr lang="en-US" kern="100" dirty="0">
                <a:latin typeface="Times New Roman"/>
                <a:ea typeface="Calibri"/>
                <a:cs typeface="Times New Roman"/>
              </a:rPr>
              <a:t> </a:t>
            </a:r>
            <a:r>
              <a:rPr lang="en-US" kern="100" dirty="0" err="1">
                <a:latin typeface="Times New Roman"/>
                <a:ea typeface="Calibri"/>
                <a:cs typeface="Times New Roman"/>
              </a:rPr>
              <a:t>mbarëkombëtar</a:t>
            </a:r>
            <a:r>
              <a:rPr lang="en-US" kern="100" dirty="0">
                <a:latin typeface="Times New Roman"/>
                <a:ea typeface="Calibri"/>
                <a:cs typeface="Times New Roman"/>
              </a:rPr>
              <a:t> </a:t>
            </a:r>
            <a:r>
              <a:rPr lang="en-US" kern="100" dirty="0" err="1">
                <a:latin typeface="Times New Roman"/>
                <a:ea typeface="Calibri"/>
                <a:cs typeface="Times New Roman"/>
              </a:rPr>
              <a:t>pastrimi</a:t>
            </a:r>
            <a:r>
              <a:rPr lang="en-US" kern="100" dirty="0">
                <a:latin typeface="Times New Roman"/>
                <a:ea typeface="Calibri"/>
                <a:cs typeface="Times New Roman"/>
              </a:rPr>
              <a:t> </a:t>
            </a:r>
            <a:r>
              <a:rPr lang="en-US" kern="100" dirty="0" err="1">
                <a:latin typeface="Times New Roman"/>
                <a:ea typeface="Calibri"/>
                <a:cs typeface="Times New Roman"/>
              </a:rPr>
              <a:t>ka</a:t>
            </a:r>
            <a:r>
              <a:rPr lang="en-US" kern="100" dirty="0">
                <a:latin typeface="Times New Roman"/>
                <a:ea typeface="Calibri"/>
                <a:cs typeface="Times New Roman"/>
              </a:rPr>
              <a:t> </a:t>
            </a:r>
            <a:r>
              <a:rPr lang="en-US" kern="100" dirty="0" err="1">
                <a:latin typeface="Times New Roman"/>
                <a:ea typeface="Calibri"/>
                <a:cs typeface="Times New Roman"/>
              </a:rPr>
              <a:t>dhënë</a:t>
            </a:r>
            <a:r>
              <a:rPr lang="en-US" kern="100" dirty="0">
                <a:latin typeface="Times New Roman"/>
                <a:ea typeface="Calibri"/>
                <a:cs typeface="Times New Roman"/>
              </a:rPr>
              <a:t> </a:t>
            </a:r>
            <a:r>
              <a:rPr lang="en-US" kern="100" dirty="0" err="1">
                <a:latin typeface="Times New Roman"/>
                <a:ea typeface="Calibri"/>
                <a:cs typeface="Times New Roman"/>
              </a:rPr>
              <a:t>impaktin</a:t>
            </a:r>
            <a:r>
              <a:rPr lang="en-US" kern="100" dirty="0">
                <a:latin typeface="Times New Roman"/>
                <a:ea typeface="Calibri"/>
                <a:cs typeface="Times New Roman"/>
              </a:rPr>
              <a:t> e </a:t>
            </a:r>
            <a:r>
              <a:rPr lang="en-US" kern="100" dirty="0" err="1">
                <a:latin typeface="Times New Roman"/>
                <a:ea typeface="Calibri"/>
                <a:cs typeface="Times New Roman"/>
              </a:rPr>
              <a:t>tij</a:t>
            </a:r>
            <a:r>
              <a:rPr lang="en-US" kern="100" dirty="0">
                <a:latin typeface="Times New Roman"/>
                <a:ea typeface="Calibri"/>
                <a:cs typeface="Times New Roman"/>
              </a:rPr>
              <a:t> </a:t>
            </a:r>
            <a:r>
              <a:rPr lang="en-US" kern="100" dirty="0" err="1">
                <a:latin typeface="Times New Roman"/>
                <a:ea typeface="Calibri"/>
                <a:cs typeface="Times New Roman"/>
              </a:rPr>
              <a:t>pozitiv</a:t>
            </a:r>
            <a:r>
              <a:rPr lang="en-US" kern="100" dirty="0">
                <a:latin typeface="Times New Roman"/>
                <a:ea typeface="Calibri"/>
                <a:cs typeface="Times New Roman"/>
              </a:rPr>
              <a:t>. </a:t>
            </a:r>
          </a:p>
          <a:p>
            <a:pPr algn="just" fontAlgn="auto">
              <a:lnSpc>
                <a:spcPct val="107000"/>
              </a:lnSpc>
              <a:spcBef>
                <a:spcPts val="0"/>
              </a:spcBef>
              <a:spcAft>
                <a:spcPts val="600"/>
              </a:spcAft>
              <a:defRPr/>
            </a:pPr>
            <a:r>
              <a:rPr lang="en-US" kern="100" dirty="0" err="1">
                <a:latin typeface="Times New Roman"/>
                <a:ea typeface="Calibri"/>
                <a:cs typeface="Times New Roman"/>
              </a:rPr>
              <a:t>Gjykojmë</a:t>
            </a:r>
            <a:r>
              <a:rPr lang="en-US" kern="100" dirty="0">
                <a:latin typeface="Times New Roman"/>
                <a:ea typeface="Calibri"/>
                <a:cs typeface="Times New Roman"/>
              </a:rPr>
              <a:t> </a:t>
            </a:r>
            <a:r>
              <a:rPr lang="en-US" kern="100" dirty="0" err="1">
                <a:latin typeface="Times New Roman"/>
                <a:ea typeface="Calibri"/>
                <a:cs typeface="Times New Roman"/>
              </a:rPr>
              <a:t>që</a:t>
            </a:r>
            <a:r>
              <a:rPr lang="en-US" kern="100" dirty="0">
                <a:latin typeface="Times New Roman"/>
                <a:ea typeface="Calibri"/>
                <a:cs typeface="Times New Roman"/>
              </a:rPr>
              <a:t> </a:t>
            </a:r>
            <a:r>
              <a:rPr lang="en-US" kern="100" dirty="0" err="1">
                <a:latin typeface="Times New Roman"/>
                <a:ea typeface="Calibri"/>
                <a:cs typeface="Times New Roman"/>
              </a:rPr>
              <a:t>përveç</a:t>
            </a:r>
            <a:r>
              <a:rPr lang="en-US" kern="100" dirty="0">
                <a:latin typeface="Times New Roman"/>
                <a:ea typeface="Calibri"/>
                <a:cs typeface="Times New Roman"/>
              </a:rPr>
              <a:t> </a:t>
            </a:r>
            <a:r>
              <a:rPr lang="en-US" kern="100" dirty="0" err="1">
                <a:latin typeface="Times New Roman"/>
                <a:ea typeface="Calibri"/>
                <a:cs typeface="Times New Roman"/>
              </a:rPr>
              <a:t>formave</a:t>
            </a:r>
            <a:r>
              <a:rPr lang="en-US" kern="100" dirty="0">
                <a:latin typeface="Times New Roman"/>
                <a:ea typeface="Calibri"/>
                <a:cs typeface="Times New Roman"/>
              </a:rPr>
              <a:t> </a:t>
            </a:r>
            <a:r>
              <a:rPr lang="en-US" kern="100" dirty="0" err="1">
                <a:latin typeface="Times New Roman"/>
                <a:ea typeface="Calibri"/>
                <a:cs typeface="Times New Roman"/>
              </a:rPr>
              <a:t>të</a:t>
            </a:r>
            <a:r>
              <a:rPr lang="en-US" kern="100" dirty="0">
                <a:latin typeface="Times New Roman"/>
                <a:ea typeface="Calibri"/>
                <a:cs typeface="Times New Roman"/>
              </a:rPr>
              <a:t> </a:t>
            </a:r>
            <a:r>
              <a:rPr lang="en-US" kern="100" dirty="0" err="1">
                <a:latin typeface="Times New Roman"/>
                <a:ea typeface="Calibri"/>
                <a:cs typeface="Times New Roman"/>
              </a:rPr>
              <a:t>tjera</a:t>
            </a:r>
            <a:r>
              <a:rPr lang="en-US" kern="100" dirty="0">
                <a:latin typeface="Times New Roman"/>
                <a:ea typeface="Calibri"/>
                <a:cs typeface="Times New Roman"/>
              </a:rPr>
              <a:t> </a:t>
            </a:r>
            <a:r>
              <a:rPr lang="en-US" kern="100" dirty="0" err="1">
                <a:latin typeface="Times New Roman"/>
                <a:ea typeface="Calibri"/>
                <a:cs typeface="Times New Roman"/>
              </a:rPr>
              <a:t>të</a:t>
            </a:r>
            <a:r>
              <a:rPr lang="en-US" kern="100" dirty="0">
                <a:latin typeface="Times New Roman"/>
                <a:ea typeface="Calibri"/>
                <a:cs typeface="Times New Roman"/>
              </a:rPr>
              <a:t> </a:t>
            </a:r>
            <a:r>
              <a:rPr lang="en-US" kern="100" dirty="0" err="1">
                <a:latin typeface="Times New Roman"/>
                <a:ea typeface="Calibri"/>
                <a:cs typeface="Times New Roman"/>
              </a:rPr>
              <a:t>edukimit</a:t>
            </a:r>
            <a:r>
              <a:rPr lang="en-US" kern="100" dirty="0">
                <a:latin typeface="Times New Roman"/>
                <a:ea typeface="Calibri"/>
                <a:cs typeface="Times New Roman"/>
              </a:rPr>
              <a:t> </a:t>
            </a:r>
            <a:r>
              <a:rPr lang="en-US" kern="100" dirty="0" err="1">
                <a:latin typeface="Times New Roman"/>
                <a:ea typeface="Calibri"/>
                <a:cs typeface="Times New Roman"/>
              </a:rPr>
              <a:t>dhe</a:t>
            </a:r>
            <a:r>
              <a:rPr lang="en-US" kern="100" dirty="0">
                <a:latin typeface="Times New Roman"/>
                <a:ea typeface="Calibri"/>
                <a:cs typeface="Times New Roman"/>
              </a:rPr>
              <a:t> </a:t>
            </a:r>
            <a:r>
              <a:rPr lang="en-US" kern="100" dirty="0" err="1">
                <a:latin typeface="Times New Roman"/>
                <a:ea typeface="Calibri"/>
                <a:cs typeface="Times New Roman"/>
              </a:rPr>
              <a:t>ndërgjegjësimit</a:t>
            </a:r>
            <a:r>
              <a:rPr lang="en-US" kern="100" dirty="0">
                <a:latin typeface="Times New Roman"/>
                <a:ea typeface="Calibri"/>
                <a:cs typeface="Times New Roman"/>
              </a:rPr>
              <a:t>, </a:t>
            </a:r>
            <a:r>
              <a:rPr lang="en-US" kern="100" dirty="0" err="1">
                <a:latin typeface="Times New Roman"/>
                <a:ea typeface="Calibri"/>
                <a:cs typeface="Times New Roman"/>
              </a:rPr>
              <a:t>duhet</a:t>
            </a:r>
            <a:r>
              <a:rPr lang="en-US" kern="100" dirty="0">
                <a:latin typeface="Times New Roman"/>
                <a:ea typeface="Calibri"/>
                <a:cs typeface="Times New Roman"/>
              </a:rPr>
              <a:t> </a:t>
            </a:r>
            <a:r>
              <a:rPr lang="en-US" kern="100" dirty="0" err="1">
                <a:latin typeface="Times New Roman"/>
                <a:ea typeface="Calibri"/>
                <a:cs typeface="Times New Roman"/>
              </a:rPr>
              <a:t>të</a:t>
            </a:r>
            <a:r>
              <a:rPr lang="en-US" kern="100" dirty="0">
                <a:latin typeface="Times New Roman"/>
                <a:ea typeface="Calibri"/>
                <a:cs typeface="Times New Roman"/>
              </a:rPr>
              <a:t> </a:t>
            </a:r>
            <a:r>
              <a:rPr lang="en-US" kern="100" dirty="0" err="1">
                <a:latin typeface="Times New Roman"/>
                <a:ea typeface="Calibri"/>
                <a:cs typeface="Times New Roman"/>
              </a:rPr>
              <a:t>angazhohen</a:t>
            </a:r>
            <a:r>
              <a:rPr lang="en-US" kern="100" dirty="0">
                <a:latin typeface="Times New Roman"/>
                <a:ea typeface="Calibri"/>
                <a:cs typeface="Times New Roman"/>
              </a:rPr>
              <a:t> </a:t>
            </a:r>
            <a:r>
              <a:rPr lang="en-US" kern="100" dirty="0" err="1">
                <a:latin typeface="Times New Roman"/>
                <a:ea typeface="Calibri"/>
                <a:cs typeface="Times New Roman"/>
              </a:rPr>
              <a:t>edhe</a:t>
            </a:r>
            <a:r>
              <a:rPr lang="en-US" kern="100" dirty="0">
                <a:latin typeface="Times New Roman"/>
                <a:ea typeface="Calibri"/>
                <a:cs typeface="Times New Roman"/>
              </a:rPr>
              <a:t> </a:t>
            </a:r>
            <a:r>
              <a:rPr lang="en-US" kern="100" dirty="0" err="1">
                <a:latin typeface="Times New Roman"/>
                <a:ea typeface="Calibri"/>
                <a:cs typeface="Times New Roman"/>
              </a:rPr>
              <a:t>më</a:t>
            </a:r>
            <a:r>
              <a:rPr lang="en-US" kern="100" dirty="0">
                <a:latin typeface="Times New Roman"/>
                <a:ea typeface="Calibri"/>
                <a:cs typeface="Times New Roman"/>
              </a:rPr>
              <a:t> </a:t>
            </a:r>
            <a:r>
              <a:rPr lang="en-US" kern="100" dirty="0" err="1">
                <a:latin typeface="Times New Roman"/>
                <a:ea typeface="Calibri"/>
                <a:cs typeface="Times New Roman"/>
              </a:rPr>
              <a:t>shumë</a:t>
            </a:r>
            <a:r>
              <a:rPr lang="en-US" kern="100" dirty="0">
                <a:latin typeface="Times New Roman"/>
                <a:ea typeface="Calibri"/>
                <a:cs typeface="Times New Roman"/>
              </a:rPr>
              <a:t> </a:t>
            </a:r>
            <a:r>
              <a:rPr lang="en-US" kern="100" dirty="0" err="1">
                <a:latin typeface="Times New Roman"/>
                <a:ea typeface="Calibri"/>
                <a:cs typeface="Times New Roman"/>
              </a:rPr>
              <a:t>struktura</a:t>
            </a:r>
            <a:r>
              <a:rPr lang="en-US" kern="100" dirty="0">
                <a:latin typeface="Times New Roman"/>
                <a:ea typeface="Calibri"/>
                <a:cs typeface="Times New Roman"/>
              </a:rPr>
              <a:t> </a:t>
            </a:r>
            <a:r>
              <a:rPr lang="en-US" kern="100" dirty="0" err="1">
                <a:latin typeface="Times New Roman"/>
                <a:ea typeface="Calibri"/>
                <a:cs typeface="Times New Roman"/>
              </a:rPr>
              <a:t>të</a:t>
            </a:r>
            <a:r>
              <a:rPr lang="en-US" kern="100" dirty="0">
                <a:latin typeface="Times New Roman"/>
                <a:ea typeface="Calibri"/>
                <a:cs typeface="Times New Roman"/>
              </a:rPr>
              <a:t> </a:t>
            </a:r>
            <a:r>
              <a:rPr lang="en-US" kern="100" dirty="0" err="1">
                <a:latin typeface="Times New Roman"/>
                <a:ea typeface="Calibri"/>
                <a:cs typeface="Times New Roman"/>
              </a:rPr>
              <a:t>tjera</a:t>
            </a:r>
            <a:r>
              <a:rPr lang="en-US" kern="100" dirty="0">
                <a:latin typeface="Times New Roman"/>
                <a:ea typeface="Calibri"/>
                <a:cs typeface="Times New Roman"/>
              </a:rPr>
              <a:t> </a:t>
            </a:r>
            <a:r>
              <a:rPr lang="en-US" kern="100" dirty="0" err="1">
                <a:latin typeface="Times New Roman"/>
                <a:ea typeface="Calibri"/>
                <a:cs typeface="Times New Roman"/>
              </a:rPr>
              <a:t>ligjzbatuese</a:t>
            </a:r>
            <a:r>
              <a:rPr lang="en-US" kern="100" dirty="0">
                <a:latin typeface="Times New Roman"/>
                <a:ea typeface="Calibri"/>
                <a:cs typeface="Times New Roman"/>
              </a:rPr>
              <a:t> </a:t>
            </a:r>
            <a:r>
              <a:rPr lang="en-US" kern="100" dirty="0" err="1">
                <a:latin typeface="Times New Roman"/>
                <a:ea typeface="Calibri"/>
                <a:cs typeface="Times New Roman"/>
              </a:rPr>
              <a:t>në</a:t>
            </a:r>
            <a:r>
              <a:rPr lang="en-US" kern="100" dirty="0">
                <a:latin typeface="Times New Roman"/>
                <a:ea typeface="Calibri"/>
                <a:cs typeface="Times New Roman"/>
              </a:rPr>
              <a:t> </a:t>
            </a:r>
            <a:r>
              <a:rPr lang="en-US" kern="100" dirty="0" err="1">
                <a:latin typeface="Times New Roman"/>
                <a:ea typeface="Calibri"/>
                <a:cs typeface="Times New Roman"/>
              </a:rPr>
              <a:t>identifikimin</a:t>
            </a:r>
            <a:r>
              <a:rPr lang="en-US" kern="100" dirty="0">
                <a:latin typeface="Times New Roman"/>
                <a:ea typeface="Calibri"/>
                <a:cs typeface="Times New Roman"/>
              </a:rPr>
              <a:t> </a:t>
            </a:r>
            <a:r>
              <a:rPr lang="en-US" kern="100" dirty="0" err="1">
                <a:latin typeface="Times New Roman"/>
                <a:ea typeface="Calibri"/>
                <a:cs typeface="Times New Roman"/>
              </a:rPr>
              <a:t>dhe</a:t>
            </a:r>
            <a:r>
              <a:rPr lang="en-US" kern="100" dirty="0">
                <a:latin typeface="Times New Roman"/>
                <a:ea typeface="Calibri"/>
                <a:cs typeface="Times New Roman"/>
              </a:rPr>
              <a:t> </a:t>
            </a:r>
            <a:r>
              <a:rPr lang="en-US" kern="100" dirty="0" err="1">
                <a:latin typeface="Times New Roman"/>
                <a:ea typeface="Calibri"/>
                <a:cs typeface="Times New Roman"/>
              </a:rPr>
              <a:t>ndëshkimin</a:t>
            </a:r>
            <a:r>
              <a:rPr lang="en-US" kern="100" dirty="0">
                <a:latin typeface="Times New Roman"/>
                <a:ea typeface="Calibri"/>
                <a:cs typeface="Times New Roman"/>
              </a:rPr>
              <a:t> e </a:t>
            </a:r>
            <a:r>
              <a:rPr lang="en-US" kern="100" dirty="0" err="1">
                <a:latin typeface="Times New Roman"/>
                <a:ea typeface="Calibri"/>
                <a:cs typeface="Times New Roman"/>
              </a:rPr>
              <a:t>individëve</a:t>
            </a:r>
            <a:r>
              <a:rPr lang="en-US" kern="100" dirty="0">
                <a:latin typeface="Times New Roman"/>
                <a:ea typeface="Calibri"/>
                <a:cs typeface="Times New Roman"/>
              </a:rPr>
              <a:t> </a:t>
            </a:r>
            <a:r>
              <a:rPr lang="en-US" kern="100" dirty="0" err="1">
                <a:latin typeface="Times New Roman"/>
                <a:ea typeface="Calibri"/>
                <a:cs typeface="Times New Roman"/>
              </a:rPr>
              <a:t>apo</a:t>
            </a:r>
            <a:r>
              <a:rPr lang="en-US" kern="100" dirty="0">
                <a:latin typeface="Times New Roman"/>
                <a:ea typeface="Calibri"/>
                <a:cs typeface="Times New Roman"/>
              </a:rPr>
              <a:t> </a:t>
            </a:r>
            <a:r>
              <a:rPr lang="en-US" kern="100" dirty="0" err="1">
                <a:latin typeface="Times New Roman"/>
                <a:ea typeface="Calibri"/>
                <a:cs typeface="Times New Roman"/>
              </a:rPr>
              <a:t>subjekteve</a:t>
            </a:r>
            <a:r>
              <a:rPr lang="en-US" kern="100" dirty="0">
                <a:latin typeface="Times New Roman"/>
                <a:ea typeface="Calibri"/>
                <a:cs typeface="Times New Roman"/>
              </a:rPr>
              <a:t> </a:t>
            </a:r>
            <a:r>
              <a:rPr lang="en-US" kern="100" dirty="0" err="1">
                <a:latin typeface="Times New Roman"/>
                <a:ea typeface="Calibri"/>
                <a:cs typeface="Times New Roman"/>
              </a:rPr>
              <a:t>që</a:t>
            </a:r>
            <a:r>
              <a:rPr lang="en-US" kern="100" dirty="0">
                <a:latin typeface="Times New Roman"/>
                <a:ea typeface="Calibri"/>
                <a:cs typeface="Times New Roman"/>
              </a:rPr>
              <a:t> </a:t>
            </a:r>
            <a:r>
              <a:rPr lang="en-US" kern="100" dirty="0" err="1">
                <a:latin typeface="Times New Roman"/>
                <a:ea typeface="Calibri"/>
                <a:cs typeface="Times New Roman"/>
              </a:rPr>
              <a:t>ndotin</a:t>
            </a:r>
            <a:r>
              <a:rPr lang="en-US" kern="100" dirty="0">
                <a:latin typeface="Times New Roman"/>
                <a:ea typeface="Calibri"/>
                <a:cs typeface="Times New Roman"/>
              </a:rPr>
              <a:t> </a:t>
            </a:r>
            <a:r>
              <a:rPr lang="en-US" kern="100" dirty="0" err="1">
                <a:latin typeface="Times New Roman"/>
                <a:ea typeface="Calibri"/>
                <a:cs typeface="Times New Roman"/>
              </a:rPr>
              <a:t>ambjentin</a:t>
            </a:r>
            <a:r>
              <a:rPr lang="en-US" kern="100" dirty="0">
                <a:latin typeface="Times New Roman"/>
                <a:ea typeface="Calibri"/>
                <a:cs typeface="Times New Roman"/>
              </a:rPr>
              <a:t> </a:t>
            </a:r>
            <a:r>
              <a:rPr lang="en-US" kern="100" dirty="0" err="1">
                <a:latin typeface="Times New Roman"/>
                <a:ea typeface="Calibri"/>
                <a:cs typeface="Times New Roman"/>
              </a:rPr>
              <a:t>në</a:t>
            </a:r>
            <a:r>
              <a:rPr lang="en-US" kern="100" dirty="0">
                <a:latin typeface="Times New Roman"/>
                <a:ea typeface="Calibri"/>
                <a:cs typeface="Times New Roman"/>
              </a:rPr>
              <a:t> </a:t>
            </a:r>
            <a:r>
              <a:rPr lang="en-US" kern="100" dirty="0" err="1">
                <a:latin typeface="Times New Roman"/>
                <a:ea typeface="Calibri"/>
                <a:cs typeface="Times New Roman"/>
              </a:rPr>
              <a:t>mënyrë</a:t>
            </a:r>
            <a:r>
              <a:rPr lang="en-US" kern="100" dirty="0">
                <a:latin typeface="Times New Roman"/>
                <a:ea typeface="Calibri"/>
                <a:cs typeface="Times New Roman"/>
              </a:rPr>
              <a:t> </a:t>
            </a:r>
            <a:r>
              <a:rPr lang="en-US" kern="100" dirty="0" err="1">
                <a:latin typeface="Times New Roman"/>
                <a:ea typeface="Calibri"/>
                <a:cs typeface="Times New Roman"/>
              </a:rPr>
              <a:t>të</a:t>
            </a:r>
            <a:r>
              <a:rPr lang="en-US" kern="100" dirty="0">
                <a:latin typeface="Times New Roman"/>
                <a:ea typeface="Calibri"/>
                <a:cs typeface="Times New Roman"/>
              </a:rPr>
              <a:t> </a:t>
            </a:r>
            <a:r>
              <a:rPr lang="en-US" kern="100" dirty="0" err="1">
                <a:latin typeface="Times New Roman"/>
                <a:ea typeface="Calibri"/>
                <a:cs typeface="Times New Roman"/>
              </a:rPr>
              <a:t>paligjshme</a:t>
            </a:r>
            <a:r>
              <a:rPr lang="en-US" kern="100" dirty="0">
                <a:latin typeface="Times New Roman"/>
                <a:ea typeface="Calibri"/>
                <a:cs typeface="Times New Roman"/>
              </a:rPr>
              <a:t> </a:t>
            </a:r>
            <a:r>
              <a:rPr lang="en-US" kern="100" dirty="0" err="1">
                <a:latin typeface="Times New Roman"/>
                <a:ea typeface="Calibri"/>
                <a:cs typeface="Times New Roman"/>
              </a:rPr>
              <a:t>dhe</a:t>
            </a:r>
            <a:r>
              <a:rPr lang="en-US" kern="100" dirty="0">
                <a:latin typeface="Times New Roman"/>
                <a:ea typeface="Calibri"/>
                <a:cs typeface="Times New Roman"/>
              </a:rPr>
              <a:t> </a:t>
            </a:r>
            <a:r>
              <a:rPr lang="en-US" kern="100" dirty="0" err="1">
                <a:latin typeface="Times New Roman"/>
                <a:ea typeface="Calibri"/>
                <a:cs typeface="Times New Roman"/>
              </a:rPr>
              <a:t>padyshim</a:t>
            </a:r>
            <a:r>
              <a:rPr lang="en-US" kern="100" dirty="0">
                <a:latin typeface="Times New Roman"/>
                <a:ea typeface="Calibri"/>
                <a:cs typeface="Times New Roman"/>
              </a:rPr>
              <a:t> </a:t>
            </a:r>
            <a:r>
              <a:rPr lang="en-US" kern="100" dirty="0" err="1">
                <a:latin typeface="Times New Roman"/>
                <a:ea typeface="Calibri"/>
                <a:cs typeface="Times New Roman"/>
              </a:rPr>
              <a:t>që</a:t>
            </a:r>
            <a:r>
              <a:rPr lang="en-US" kern="100" dirty="0">
                <a:latin typeface="Times New Roman"/>
                <a:ea typeface="Calibri"/>
                <a:cs typeface="Times New Roman"/>
              </a:rPr>
              <a:t> do </a:t>
            </a:r>
            <a:r>
              <a:rPr lang="en-US" kern="100" dirty="0" err="1">
                <a:latin typeface="Times New Roman"/>
                <a:ea typeface="Calibri"/>
                <a:cs typeface="Times New Roman"/>
              </a:rPr>
              <a:t>të</a:t>
            </a:r>
            <a:r>
              <a:rPr lang="en-US" kern="100" dirty="0">
                <a:latin typeface="Times New Roman"/>
                <a:ea typeface="Calibri"/>
                <a:cs typeface="Times New Roman"/>
              </a:rPr>
              <a:t> </a:t>
            </a:r>
            <a:r>
              <a:rPr lang="en-US" kern="100" dirty="0" err="1">
                <a:latin typeface="Times New Roman"/>
                <a:ea typeface="Calibri"/>
                <a:cs typeface="Times New Roman"/>
              </a:rPr>
              <a:t>jetë</a:t>
            </a:r>
            <a:r>
              <a:rPr lang="en-US" kern="100" dirty="0">
                <a:latin typeface="Times New Roman"/>
                <a:ea typeface="Calibri"/>
                <a:cs typeface="Times New Roman"/>
              </a:rPr>
              <a:t> </a:t>
            </a:r>
            <a:r>
              <a:rPr lang="en-US" kern="100" dirty="0" err="1">
                <a:latin typeface="Times New Roman"/>
                <a:ea typeface="Calibri"/>
                <a:cs typeface="Times New Roman"/>
              </a:rPr>
              <a:t>prioritet</a:t>
            </a:r>
            <a:r>
              <a:rPr lang="en-US" kern="100" dirty="0">
                <a:latin typeface="Times New Roman"/>
                <a:ea typeface="Calibri"/>
                <a:cs typeface="Times New Roman"/>
              </a:rPr>
              <a:t> i </a:t>
            </a:r>
            <a:r>
              <a:rPr lang="en-US" kern="100" dirty="0" err="1">
                <a:latin typeface="Times New Roman"/>
                <a:ea typeface="Calibri"/>
                <a:cs typeface="Times New Roman"/>
              </a:rPr>
              <a:t>punës</a:t>
            </a:r>
            <a:r>
              <a:rPr lang="en-US" kern="100" dirty="0">
                <a:latin typeface="Times New Roman"/>
                <a:ea typeface="Calibri"/>
                <a:cs typeface="Times New Roman"/>
              </a:rPr>
              <a:t> </a:t>
            </a:r>
            <a:r>
              <a:rPr lang="en-US" kern="100" dirty="0" err="1">
                <a:latin typeface="Times New Roman"/>
                <a:ea typeface="Calibri"/>
                <a:cs typeface="Times New Roman"/>
              </a:rPr>
              <a:t>në</a:t>
            </a:r>
            <a:r>
              <a:rPr lang="en-US" kern="100" dirty="0">
                <a:latin typeface="Times New Roman"/>
                <a:ea typeface="Calibri"/>
                <a:cs typeface="Times New Roman"/>
              </a:rPr>
              <a:t> </a:t>
            </a:r>
            <a:r>
              <a:rPr lang="en-US" kern="100" dirty="0" err="1">
                <a:latin typeface="Times New Roman"/>
                <a:ea typeface="Calibri"/>
                <a:cs typeface="Times New Roman"/>
              </a:rPr>
              <a:t>vijim</a:t>
            </a:r>
            <a:r>
              <a:rPr lang="en-US" kern="100" dirty="0">
                <a:latin typeface="Times New Roman"/>
                <a:ea typeface="Calibri"/>
                <a:cs typeface="Times New Roman"/>
              </a:rPr>
              <a:t>.</a:t>
            </a:r>
            <a:endParaRPr lang="en-US" sz="1600" kern="100" dirty="0">
              <a:latin typeface="Calibri"/>
              <a:ea typeface="Calibri"/>
              <a:cs typeface="Times New Roman"/>
            </a:endParaRPr>
          </a:p>
          <a:p>
            <a:pPr algn="just" fontAlgn="auto">
              <a:lnSpc>
                <a:spcPct val="107000"/>
              </a:lnSpc>
              <a:spcBef>
                <a:spcPts val="0"/>
              </a:spcBef>
              <a:spcAft>
                <a:spcPts val="0"/>
              </a:spcAft>
              <a:defRPr/>
            </a:pPr>
            <a:r>
              <a:rPr lang="en-US" kern="100" dirty="0" err="1">
                <a:latin typeface="Times New Roman"/>
                <a:ea typeface="Calibri"/>
                <a:cs typeface="Times New Roman"/>
              </a:rPr>
              <a:t>Në</a:t>
            </a:r>
            <a:r>
              <a:rPr lang="en-US" kern="100" dirty="0">
                <a:latin typeface="Times New Roman"/>
                <a:ea typeface="Calibri"/>
                <a:cs typeface="Times New Roman"/>
              </a:rPr>
              <a:t> </a:t>
            </a:r>
            <a:r>
              <a:rPr lang="en-US" kern="100" dirty="0" err="1">
                <a:latin typeface="Times New Roman"/>
                <a:ea typeface="Calibri"/>
                <a:cs typeface="Times New Roman"/>
              </a:rPr>
              <a:t>tërësi</a:t>
            </a:r>
            <a:r>
              <a:rPr lang="en-US" kern="100" dirty="0">
                <a:latin typeface="Times New Roman"/>
                <a:ea typeface="Calibri"/>
                <a:cs typeface="Times New Roman"/>
              </a:rPr>
              <a:t>, </a:t>
            </a:r>
            <a:r>
              <a:rPr lang="en-US" kern="100" dirty="0" err="1">
                <a:latin typeface="Times New Roman"/>
                <a:ea typeface="Calibri"/>
                <a:cs typeface="Times New Roman"/>
              </a:rPr>
              <a:t>të</a:t>
            </a:r>
            <a:r>
              <a:rPr lang="en-US" kern="100" dirty="0">
                <a:latin typeface="Times New Roman"/>
                <a:ea typeface="Calibri"/>
                <a:cs typeface="Times New Roman"/>
              </a:rPr>
              <a:t> </a:t>
            </a:r>
            <a:r>
              <a:rPr lang="en-US" kern="100" dirty="0" err="1">
                <a:latin typeface="Times New Roman"/>
                <a:ea typeface="Calibri"/>
                <a:cs typeface="Times New Roman"/>
              </a:rPr>
              <a:t>dhënat</a:t>
            </a:r>
            <a:r>
              <a:rPr lang="en-US" kern="100" dirty="0">
                <a:latin typeface="Times New Roman"/>
                <a:ea typeface="Calibri"/>
                <a:cs typeface="Times New Roman"/>
              </a:rPr>
              <a:t> </a:t>
            </a:r>
            <a:r>
              <a:rPr lang="en-US" kern="100" dirty="0" err="1">
                <a:latin typeface="Times New Roman"/>
                <a:ea typeface="Calibri"/>
                <a:cs typeface="Times New Roman"/>
              </a:rPr>
              <a:t>tregojnë</a:t>
            </a:r>
            <a:r>
              <a:rPr lang="en-US" kern="100" dirty="0">
                <a:latin typeface="Times New Roman"/>
                <a:ea typeface="Calibri"/>
                <a:cs typeface="Times New Roman"/>
              </a:rPr>
              <a:t> se </a:t>
            </a:r>
            <a:r>
              <a:rPr lang="en-US" kern="100" dirty="0" err="1">
                <a:latin typeface="Times New Roman"/>
                <a:ea typeface="Calibri"/>
                <a:cs typeface="Times New Roman"/>
              </a:rPr>
              <a:t>aksionet</a:t>
            </a:r>
            <a:r>
              <a:rPr lang="en-US" kern="100" dirty="0">
                <a:latin typeface="Times New Roman"/>
                <a:ea typeface="Calibri"/>
                <a:cs typeface="Times New Roman"/>
              </a:rPr>
              <a:t> e </a:t>
            </a:r>
            <a:r>
              <a:rPr lang="en-US" kern="100" dirty="0" err="1">
                <a:latin typeface="Times New Roman"/>
                <a:ea typeface="Calibri"/>
                <a:cs typeface="Times New Roman"/>
              </a:rPr>
              <a:t>ndërmarra</a:t>
            </a:r>
            <a:r>
              <a:rPr lang="en-US" kern="100" dirty="0">
                <a:latin typeface="Times New Roman"/>
                <a:ea typeface="Calibri"/>
                <a:cs typeface="Times New Roman"/>
              </a:rPr>
              <a:t> </a:t>
            </a:r>
            <a:r>
              <a:rPr lang="en-US" kern="100" dirty="0" err="1">
                <a:latin typeface="Times New Roman"/>
                <a:ea typeface="Calibri"/>
                <a:cs typeface="Times New Roman"/>
              </a:rPr>
              <a:t>kanë</a:t>
            </a:r>
            <a:r>
              <a:rPr lang="en-US" kern="100" dirty="0">
                <a:latin typeface="Times New Roman"/>
                <a:ea typeface="Calibri"/>
                <a:cs typeface="Times New Roman"/>
              </a:rPr>
              <a:t> </a:t>
            </a:r>
            <a:r>
              <a:rPr lang="en-US" kern="100" dirty="0" err="1">
                <a:latin typeface="Times New Roman"/>
                <a:ea typeface="Calibri"/>
                <a:cs typeface="Times New Roman"/>
              </a:rPr>
              <a:t>dhënë</a:t>
            </a:r>
            <a:r>
              <a:rPr lang="en-US" kern="100" dirty="0">
                <a:latin typeface="Times New Roman"/>
                <a:ea typeface="Calibri"/>
                <a:cs typeface="Times New Roman"/>
              </a:rPr>
              <a:t> </a:t>
            </a:r>
            <a:r>
              <a:rPr lang="en-US" kern="100" dirty="0" err="1">
                <a:latin typeface="Times New Roman"/>
                <a:ea typeface="Calibri"/>
                <a:cs typeface="Times New Roman"/>
              </a:rPr>
              <a:t>rezultate</a:t>
            </a:r>
            <a:r>
              <a:rPr lang="en-US" kern="100" dirty="0">
                <a:latin typeface="Times New Roman"/>
                <a:ea typeface="Calibri"/>
                <a:cs typeface="Times New Roman"/>
              </a:rPr>
              <a:t> </a:t>
            </a:r>
            <a:r>
              <a:rPr lang="en-US" kern="100" dirty="0" err="1">
                <a:latin typeface="Times New Roman"/>
                <a:ea typeface="Calibri"/>
                <a:cs typeface="Times New Roman"/>
              </a:rPr>
              <a:t>konkrete</a:t>
            </a:r>
            <a:r>
              <a:rPr lang="en-US" kern="100" dirty="0">
                <a:latin typeface="Times New Roman"/>
                <a:ea typeface="Calibri"/>
                <a:cs typeface="Times New Roman"/>
              </a:rPr>
              <a:t> </a:t>
            </a:r>
            <a:r>
              <a:rPr lang="en-US" kern="100" dirty="0" err="1">
                <a:latin typeface="Times New Roman"/>
                <a:ea typeface="Calibri"/>
                <a:cs typeface="Times New Roman"/>
              </a:rPr>
              <a:t>në</a:t>
            </a:r>
            <a:r>
              <a:rPr lang="en-US" kern="100" dirty="0">
                <a:latin typeface="Times New Roman"/>
                <a:ea typeface="Calibri"/>
                <a:cs typeface="Times New Roman"/>
              </a:rPr>
              <a:t> </a:t>
            </a:r>
            <a:r>
              <a:rPr lang="en-US" kern="100" dirty="0" err="1">
                <a:latin typeface="Times New Roman"/>
                <a:ea typeface="Calibri"/>
                <a:cs typeface="Times New Roman"/>
              </a:rPr>
              <a:t>përmirësimin</a:t>
            </a:r>
            <a:r>
              <a:rPr lang="en-US" kern="100" dirty="0">
                <a:latin typeface="Times New Roman"/>
                <a:ea typeface="Calibri"/>
                <a:cs typeface="Times New Roman"/>
              </a:rPr>
              <a:t> e </a:t>
            </a:r>
            <a:r>
              <a:rPr lang="en-US" kern="100" dirty="0" err="1">
                <a:latin typeface="Times New Roman"/>
                <a:ea typeface="Calibri"/>
                <a:cs typeface="Times New Roman"/>
              </a:rPr>
              <a:t>cilësisë</a:t>
            </a:r>
            <a:r>
              <a:rPr lang="en-US" kern="100" dirty="0">
                <a:latin typeface="Times New Roman"/>
                <a:ea typeface="Calibri"/>
                <a:cs typeface="Times New Roman"/>
              </a:rPr>
              <a:t> </a:t>
            </a:r>
            <a:r>
              <a:rPr lang="en-US" kern="100" dirty="0" err="1">
                <a:latin typeface="Times New Roman"/>
                <a:ea typeface="Calibri"/>
                <a:cs typeface="Times New Roman"/>
              </a:rPr>
              <a:t>mjedisore</a:t>
            </a:r>
            <a:r>
              <a:rPr lang="en-US" kern="100" dirty="0">
                <a:latin typeface="Times New Roman"/>
                <a:ea typeface="Calibri"/>
                <a:cs typeface="Times New Roman"/>
              </a:rPr>
              <a:t> </a:t>
            </a:r>
            <a:r>
              <a:rPr lang="en-US" kern="100" dirty="0" err="1">
                <a:latin typeface="Times New Roman"/>
                <a:ea typeface="Calibri"/>
                <a:cs typeface="Times New Roman"/>
              </a:rPr>
              <a:t>të</a:t>
            </a:r>
            <a:r>
              <a:rPr lang="en-US" kern="100" dirty="0">
                <a:latin typeface="Times New Roman"/>
                <a:ea typeface="Calibri"/>
                <a:cs typeface="Times New Roman"/>
              </a:rPr>
              <a:t> </a:t>
            </a:r>
            <a:r>
              <a:rPr lang="en-US" kern="100" dirty="0" err="1">
                <a:latin typeface="Times New Roman"/>
                <a:ea typeface="Calibri"/>
                <a:cs typeface="Times New Roman"/>
              </a:rPr>
              <a:t>territorit</a:t>
            </a:r>
            <a:r>
              <a:rPr lang="en-US" kern="100" dirty="0">
                <a:latin typeface="Times New Roman"/>
                <a:ea typeface="Calibri"/>
                <a:cs typeface="Times New Roman"/>
              </a:rPr>
              <a:t>, </a:t>
            </a:r>
            <a:r>
              <a:rPr lang="en-US" kern="100" dirty="0" err="1">
                <a:latin typeface="Times New Roman"/>
                <a:ea typeface="Calibri"/>
                <a:cs typeface="Times New Roman"/>
              </a:rPr>
              <a:t>ndërkohë</a:t>
            </a:r>
            <a:r>
              <a:rPr lang="en-US" kern="100" dirty="0">
                <a:latin typeface="Times New Roman"/>
                <a:ea typeface="Calibri"/>
                <a:cs typeface="Times New Roman"/>
              </a:rPr>
              <a:t> </a:t>
            </a:r>
            <a:r>
              <a:rPr lang="en-US" kern="100" dirty="0" err="1">
                <a:latin typeface="Times New Roman"/>
                <a:ea typeface="Calibri"/>
                <a:cs typeface="Times New Roman"/>
              </a:rPr>
              <a:t>që</a:t>
            </a:r>
            <a:r>
              <a:rPr lang="en-US" kern="100" dirty="0">
                <a:latin typeface="Times New Roman"/>
                <a:ea typeface="Calibri"/>
                <a:cs typeface="Times New Roman"/>
              </a:rPr>
              <a:t> </a:t>
            </a:r>
            <a:r>
              <a:rPr lang="en-US" kern="100" dirty="0" err="1">
                <a:latin typeface="Times New Roman"/>
                <a:ea typeface="Calibri"/>
                <a:cs typeface="Times New Roman"/>
              </a:rPr>
              <a:t>angazhimi</a:t>
            </a:r>
            <a:r>
              <a:rPr lang="en-US" kern="100" dirty="0">
                <a:latin typeface="Times New Roman"/>
                <a:ea typeface="Calibri"/>
                <a:cs typeface="Times New Roman"/>
              </a:rPr>
              <a:t> </a:t>
            </a:r>
            <a:r>
              <a:rPr lang="en-US" kern="100" dirty="0" err="1">
                <a:latin typeface="Times New Roman"/>
                <a:ea typeface="Calibri"/>
                <a:cs typeface="Times New Roman"/>
              </a:rPr>
              <a:t>njerëzor</a:t>
            </a:r>
            <a:r>
              <a:rPr lang="en-US" kern="100" dirty="0">
                <a:latin typeface="Times New Roman"/>
                <a:ea typeface="Calibri"/>
                <a:cs typeface="Times New Roman"/>
              </a:rPr>
              <a:t> </a:t>
            </a:r>
            <a:r>
              <a:rPr lang="en-US" kern="100" dirty="0" err="1">
                <a:latin typeface="Times New Roman"/>
                <a:ea typeface="Calibri"/>
                <a:cs typeface="Times New Roman"/>
              </a:rPr>
              <a:t>dhe</a:t>
            </a:r>
            <a:r>
              <a:rPr lang="en-US" kern="100" dirty="0">
                <a:latin typeface="Times New Roman"/>
                <a:ea typeface="Calibri"/>
                <a:cs typeface="Times New Roman"/>
              </a:rPr>
              <a:t> </a:t>
            </a:r>
            <a:r>
              <a:rPr lang="en-US" kern="100" dirty="0" err="1">
                <a:latin typeface="Times New Roman"/>
                <a:ea typeface="Calibri"/>
                <a:cs typeface="Times New Roman"/>
              </a:rPr>
              <a:t>institucional</a:t>
            </a:r>
            <a:r>
              <a:rPr lang="en-US" kern="100" dirty="0">
                <a:latin typeface="Times New Roman"/>
                <a:ea typeface="Calibri"/>
                <a:cs typeface="Times New Roman"/>
              </a:rPr>
              <a:t> </a:t>
            </a:r>
            <a:r>
              <a:rPr lang="en-US" kern="100" dirty="0" err="1">
                <a:latin typeface="Times New Roman"/>
                <a:ea typeface="Calibri"/>
                <a:cs typeface="Times New Roman"/>
              </a:rPr>
              <a:t>ka</a:t>
            </a:r>
            <a:r>
              <a:rPr lang="en-US" kern="100" dirty="0">
                <a:latin typeface="Times New Roman"/>
                <a:ea typeface="Calibri"/>
                <a:cs typeface="Times New Roman"/>
              </a:rPr>
              <a:t> </a:t>
            </a:r>
            <a:r>
              <a:rPr lang="en-US" kern="100" dirty="0" err="1">
                <a:latin typeface="Times New Roman"/>
                <a:ea typeface="Calibri"/>
                <a:cs typeface="Times New Roman"/>
              </a:rPr>
              <a:t>mbetur</a:t>
            </a:r>
            <a:r>
              <a:rPr lang="en-US" kern="100" dirty="0">
                <a:latin typeface="Times New Roman"/>
                <a:ea typeface="Calibri"/>
                <a:cs typeface="Times New Roman"/>
              </a:rPr>
              <a:t> </a:t>
            </a:r>
            <a:r>
              <a:rPr lang="en-US" kern="100" dirty="0" err="1">
                <a:latin typeface="Times New Roman"/>
                <a:ea typeface="Calibri"/>
                <a:cs typeface="Times New Roman"/>
              </a:rPr>
              <a:t>në</a:t>
            </a:r>
            <a:r>
              <a:rPr lang="en-US" kern="100" dirty="0">
                <a:latin typeface="Times New Roman"/>
                <a:ea typeface="Calibri"/>
                <a:cs typeface="Times New Roman"/>
              </a:rPr>
              <a:t> </a:t>
            </a:r>
            <a:r>
              <a:rPr lang="en-US" kern="100" dirty="0" err="1">
                <a:latin typeface="Times New Roman"/>
                <a:ea typeface="Calibri"/>
                <a:cs typeface="Times New Roman"/>
              </a:rPr>
              <a:t>nivele</a:t>
            </a:r>
            <a:r>
              <a:rPr lang="en-US" kern="100" dirty="0">
                <a:latin typeface="Times New Roman"/>
                <a:ea typeface="Calibri"/>
                <a:cs typeface="Times New Roman"/>
              </a:rPr>
              <a:t> </a:t>
            </a:r>
            <a:r>
              <a:rPr lang="en-US" kern="100" dirty="0" err="1">
                <a:latin typeface="Times New Roman"/>
                <a:ea typeface="Calibri"/>
                <a:cs typeface="Times New Roman"/>
              </a:rPr>
              <a:t>të</a:t>
            </a:r>
            <a:r>
              <a:rPr lang="en-US" kern="100" dirty="0">
                <a:latin typeface="Times New Roman"/>
                <a:ea typeface="Calibri"/>
                <a:cs typeface="Times New Roman"/>
              </a:rPr>
              <a:t> </a:t>
            </a:r>
            <a:r>
              <a:rPr lang="en-US" kern="100" dirty="0" err="1">
                <a:latin typeface="Times New Roman"/>
                <a:ea typeface="Calibri"/>
                <a:cs typeface="Times New Roman"/>
              </a:rPr>
              <a:t>larta</a:t>
            </a:r>
            <a:r>
              <a:rPr lang="en-US" kern="100" dirty="0">
                <a:latin typeface="Times New Roman"/>
                <a:ea typeface="Calibri"/>
                <a:cs typeface="Times New Roman"/>
              </a:rPr>
              <a:t> </a:t>
            </a:r>
            <a:r>
              <a:rPr lang="en-US" kern="100" dirty="0" err="1">
                <a:latin typeface="Times New Roman"/>
                <a:ea typeface="Calibri"/>
                <a:cs typeface="Times New Roman"/>
              </a:rPr>
              <a:t>dhe</a:t>
            </a:r>
            <a:r>
              <a:rPr lang="en-US" kern="100" dirty="0">
                <a:latin typeface="Times New Roman"/>
                <a:ea typeface="Calibri"/>
                <a:cs typeface="Times New Roman"/>
              </a:rPr>
              <a:t> </a:t>
            </a:r>
            <a:r>
              <a:rPr lang="en-US" kern="100" dirty="0" err="1">
                <a:latin typeface="Times New Roman"/>
                <a:ea typeface="Calibri"/>
                <a:cs typeface="Times New Roman"/>
              </a:rPr>
              <a:t>të</a:t>
            </a:r>
            <a:r>
              <a:rPr lang="en-US" kern="100" dirty="0">
                <a:latin typeface="Times New Roman"/>
                <a:ea typeface="Calibri"/>
                <a:cs typeface="Times New Roman"/>
              </a:rPr>
              <a:t> </a:t>
            </a:r>
            <a:r>
              <a:rPr lang="en-US" kern="100" dirty="0" err="1">
                <a:latin typeface="Times New Roman"/>
                <a:ea typeface="Calibri"/>
                <a:cs typeface="Times New Roman"/>
              </a:rPr>
              <a:t>qëndrueshme</a:t>
            </a:r>
            <a:r>
              <a:rPr lang="en-US" kern="100" dirty="0">
                <a:latin typeface="Times New Roman"/>
                <a:ea typeface="Calibri"/>
                <a:cs typeface="Times New Roman"/>
              </a:rPr>
              <a:t>.</a:t>
            </a:r>
            <a:endParaRPr lang="en-US" sz="1600" kern="100" dirty="0">
              <a:latin typeface="Calibri"/>
              <a:ea typeface="Calibri"/>
              <a:cs typeface="Times New Roman"/>
            </a:endParaRPr>
          </a:p>
        </p:txBody>
      </p:sp>
    </p:spTree>
    <p:extLst>
      <p:ext uri="{BB962C8B-B14F-4D97-AF65-F5344CB8AC3E}">
        <p14:creationId xmlns:p14="http://schemas.microsoft.com/office/powerpoint/2010/main" val="2869457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2667000" cy="1371600"/>
          </a:xfrm>
        </p:spPr>
        <p:txBody>
          <a:bodyPr/>
          <a:lstStyle/>
          <a:p>
            <a:r>
              <a:rPr lang="en-US" dirty="0"/>
              <a:t/>
            </a:r>
            <a:br>
              <a:rPr lang="en-US" dirty="0"/>
            </a:br>
            <a:r>
              <a:rPr lang="en-US" sz="2800" b="1" dirty="0">
                <a:latin typeface="Times New Roman" pitchFamily="18" charset="0"/>
                <a:cs typeface="Times New Roman" pitchFamily="18" charset="0"/>
              </a:rPr>
              <a:t>PËRMBAJTJA</a:t>
            </a:r>
            <a:r>
              <a:rPr lang="en-US" dirty="0"/>
              <a:t/>
            </a:r>
            <a:br>
              <a:rPr lang="en-US" dirty="0"/>
            </a:br>
            <a:endParaRPr lang="en-US" dirty="0"/>
          </a:p>
        </p:txBody>
      </p:sp>
      <p:sp>
        <p:nvSpPr>
          <p:cNvPr id="3" name="Text Placeholder 2"/>
          <p:cNvSpPr>
            <a:spLocks noGrp="1"/>
          </p:cNvSpPr>
          <p:nvPr>
            <p:ph type="body" idx="1"/>
          </p:nvPr>
        </p:nvSpPr>
        <p:spPr>
          <a:xfrm>
            <a:off x="4876800" y="1600200"/>
            <a:ext cx="4114800" cy="3962400"/>
          </a:xfrm>
        </p:spPr>
        <p:txBody>
          <a:bodyPr>
            <a:normAutofit/>
          </a:bodyPr>
          <a:lstStyle/>
          <a:p>
            <a:pPr marL="171450" indent="-171450" algn="just">
              <a:buFont typeface="Wingdings" pitchFamily="2" charset="2"/>
              <a:buChar char="q"/>
            </a:pPr>
            <a:r>
              <a:rPr lang="en-US" sz="1200" cap="none" dirty="0">
                <a:solidFill>
                  <a:schemeClr val="tx1"/>
                </a:solidFill>
                <a:latin typeface="Times New Roman" pitchFamily="18" charset="0"/>
                <a:cs typeface="Times New Roman" pitchFamily="18" charset="0"/>
              </a:rPr>
              <a:t>MARRËDHËNIET E PREFEKTIT TË QARKUT ME ADMINISTRATËN QËNDRORE</a:t>
            </a:r>
          </a:p>
          <a:p>
            <a:pPr marL="171450" indent="-171450" algn="just">
              <a:buFont typeface="Wingdings" pitchFamily="2" charset="2"/>
              <a:buChar char="q"/>
            </a:pPr>
            <a:r>
              <a:rPr lang="en-US" sz="1200" dirty="0">
                <a:solidFill>
                  <a:schemeClr val="tx1"/>
                </a:solidFill>
                <a:latin typeface="Times New Roman" pitchFamily="18" charset="0"/>
                <a:cs typeface="Times New Roman" pitchFamily="18" charset="0"/>
              </a:rPr>
              <a:t>MARRËDHËNIET E PREFEKTIT TË QARKUT ME INSTITUCIONET QËNDRORE NË NIVEL VENDOR DHE BASHKITË</a:t>
            </a:r>
            <a:endParaRPr lang="en-US" sz="1200" cap="none" dirty="0">
              <a:solidFill>
                <a:schemeClr val="tx1"/>
              </a:solidFill>
              <a:latin typeface="Times New Roman" pitchFamily="18" charset="0"/>
              <a:cs typeface="Times New Roman" pitchFamily="18" charset="0"/>
            </a:endParaRPr>
          </a:p>
          <a:p>
            <a:pPr marL="171450" indent="-171450" algn="just">
              <a:buFont typeface="Wingdings" pitchFamily="2" charset="2"/>
              <a:buChar char="q"/>
            </a:pPr>
            <a:r>
              <a:rPr lang="sq-AL" sz="1200" cap="none" dirty="0">
                <a:solidFill>
                  <a:schemeClr val="tx1"/>
                </a:solidFill>
                <a:latin typeface="Times New Roman" pitchFamily="18" charset="0"/>
                <a:cs typeface="Times New Roman" pitchFamily="18" charset="0"/>
              </a:rPr>
              <a:t>DREJTIMI </a:t>
            </a:r>
            <a:r>
              <a:rPr lang="en-US" sz="1200" cap="none" dirty="0">
                <a:solidFill>
                  <a:schemeClr val="tx1"/>
                </a:solidFill>
                <a:latin typeface="Times New Roman" pitchFamily="18" charset="0"/>
                <a:cs typeface="Times New Roman" pitchFamily="18" charset="0"/>
              </a:rPr>
              <a:t>I</a:t>
            </a:r>
            <a:r>
              <a:rPr lang="sq-AL" sz="1200" cap="none" dirty="0">
                <a:solidFill>
                  <a:schemeClr val="tx1"/>
                </a:solidFill>
                <a:latin typeface="Times New Roman" pitchFamily="18" charset="0"/>
                <a:cs typeface="Times New Roman" pitchFamily="18" charset="0"/>
              </a:rPr>
              <a:t> TASK-</a:t>
            </a:r>
            <a:r>
              <a:rPr lang="en-US" sz="1200" cap="none" dirty="0">
                <a:solidFill>
                  <a:schemeClr val="tx1"/>
                </a:solidFill>
                <a:latin typeface="Times New Roman" pitchFamily="18" charset="0"/>
                <a:cs typeface="Times New Roman" pitchFamily="18" charset="0"/>
              </a:rPr>
              <a:t>F</a:t>
            </a:r>
            <a:r>
              <a:rPr lang="sq-AL" sz="1200" cap="none" dirty="0">
                <a:solidFill>
                  <a:schemeClr val="tx1"/>
                </a:solidFill>
                <a:latin typeface="Times New Roman" pitchFamily="18" charset="0"/>
                <a:cs typeface="Times New Roman" pitchFamily="18" charset="0"/>
              </a:rPr>
              <a:t>ORCAVE, KOMITETEVE </a:t>
            </a:r>
            <a:r>
              <a:rPr lang="en-US" sz="1200" cap="none" dirty="0">
                <a:solidFill>
                  <a:schemeClr val="tx1"/>
                </a:solidFill>
                <a:latin typeface="Times New Roman" pitchFamily="18" charset="0"/>
                <a:cs typeface="Times New Roman" pitchFamily="18" charset="0"/>
              </a:rPr>
              <a:t>P</a:t>
            </a:r>
            <a:r>
              <a:rPr lang="sq-AL" sz="1200" cap="none" dirty="0">
                <a:solidFill>
                  <a:schemeClr val="tx1"/>
                </a:solidFill>
                <a:latin typeface="Times New Roman" pitchFamily="18" charset="0"/>
                <a:cs typeface="Times New Roman" pitchFamily="18" charset="0"/>
              </a:rPr>
              <a:t>ËR </a:t>
            </a:r>
            <a:r>
              <a:rPr lang="en-US" sz="1200" cap="none" dirty="0">
                <a:solidFill>
                  <a:schemeClr val="tx1"/>
                </a:solidFill>
                <a:latin typeface="Times New Roman" pitchFamily="18" charset="0"/>
                <a:cs typeface="Times New Roman" pitchFamily="18" charset="0"/>
              </a:rPr>
              <a:t>Ç</a:t>
            </a:r>
            <a:r>
              <a:rPr lang="sq-AL" sz="1200" cap="none" dirty="0">
                <a:solidFill>
                  <a:schemeClr val="tx1"/>
                </a:solidFill>
                <a:latin typeface="Times New Roman" pitchFamily="18" charset="0"/>
                <a:cs typeface="Times New Roman" pitchFamily="18" charset="0"/>
              </a:rPr>
              <a:t>ËSHTJE </a:t>
            </a:r>
            <a:r>
              <a:rPr lang="en-US" sz="1200" cap="none" dirty="0">
                <a:solidFill>
                  <a:schemeClr val="tx1"/>
                </a:solidFill>
                <a:latin typeface="Times New Roman" pitchFamily="18" charset="0"/>
                <a:cs typeface="Times New Roman" pitchFamily="18" charset="0"/>
              </a:rPr>
              <a:t>T</a:t>
            </a:r>
            <a:r>
              <a:rPr lang="sq-AL" sz="1200" cap="none" dirty="0">
                <a:solidFill>
                  <a:schemeClr val="tx1"/>
                </a:solidFill>
                <a:latin typeface="Times New Roman" pitchFamily="18" charset="0"/>
                <a:cs typeface="Times New Roman" pitchFamily="18" charset="0"/>
              </a:rPr>
              <a:t>Ë </a:t>
            </a:r>
            <a:r>
              <a:rPr lang="en-US" sz="1200" cap="none" dirty="0">
                <a:solidFill>
                  <a:schemeClr val="tx1"/>
                </a:solidFill>
                <a:latin typeface="Times New Roman" pitchFamily="18" charset="0"/>
                <a:cs typeface="Times New Roman" pitchFamily="18" charset="0"/>
              </a:rPr>
              <a:t>C</a:t>
            </a:r>
            <a:r>
              <a:rPr lang="sq-AL" sz="1200" cap="none" dirty="0">
                <a:solidFill>
                  <a:schemeClr val="tx1"/>
                </a:solidFill>
                <a:latin typeface="Times New Roman" pitchFamily="18" charset="0"/>
                <a:cs typeface="Times New Roman" pitchFamily="18" charset="0"/>
              </a:rPr>
              <a:t>AKTUARA</a:t>
            </a:r>
            <a:endParaRPr lang="en-US" sz="1200" cap="none" dirty="0">
              <a:solidFill>
                <a:schemeClr val="tx1"/>
              </a:solidFill>
              <a:latin typeface="Times New Roman" pitchFamily="18" charset="0"/>
              <a:cs typeface="Times New Roman" pitchFamily="18" charset="0"/>
            </a:endParaRPr>
          </a:p>
          <a:p>
            <a:pPr marL="171450" indent="-171450" algn="just">
              <a:buFont typeface="Wingdings" pitchFamily="2" charset="2"/>
              <a:buChar char="q"/>
            </a:pPr>
            <a:r>
              <a:rPr lang="en-US" sz="1200" cap="none" dirty="0">
                <a:solidFill>
                  <a:schemeClr val="tx1"/>
                </a:solidFill>
                <a:latin typeface="Times New Roman" pitchFamily="18" charset="0"/>
                <a:cs typeface="Times New Roman" pitchFamily="18" charset="0"/>
              </a:rPr>
              <a:t>MBROJTJA</a:t>
            </a:r>
            <a:r>
              <a:rPr lang="sq-AL" sz="1200" cap="none" dirty="0">
                <a:solidFill>
                  <a:schemeClr val="tx1"/>
                </a:solidFill>
                <a:latin typeface="Times New Roman" pitchFamily="18" charset="0"/>
                <a:cs typeface="Times New Roman" pitchFamily="18" charset="0"/>
              </a:rPr>
              <a:t> CIVILE</a:t>
            </a:r>
            <a:endParaRPr lang="en-US" sz="1200" cap="none" dirty="0">
              <a:solidFill>
                <a:schemeClr val="tx1"/>
              </a:solidFill>
              <a:latin typeface="Times New Roman" pitchFamily="18" charset="0"/>
              <a:cs typeface="Times New Roman" pitchFamily="18" charset="0"/>
            </a:endParaRPr>
          </a:p>
          <a:p>
            <a:pPr marL="171450" indent="-171450" algn="just">
              <a:buFont typeface="Wingdings" pitchFamily="2" charset="2"/>
              <a:buChar char="q"/>
            </a:pPr>
            <a:r>
              <a:rPr lang="sq-AL" sz="1200" cap="none" dirty="0">
                <a:solidFill>
                  <a:schemeClr val="tx1"/>
                </a:solidFill>
                <a:latin typeface="Times New Roman" pitchFamily="18" charset="0"/>
                <a:cs typeface="Times New Roman" pitchFamily="18" charset="0"/>
              </a:rPr>
              <a:t>FUNKSIONET </a:t>
            </a:r>
            <a:r>
              <a:rPr lang="en-US" sz="1200" cap="none" dirty="0">
                <a:solidFill>
                  <a:schemeClr val="tx1"/>
                </a:solidFill>
                <a:latin typeface="Times New Roman" pitchFamily="18" charset="0"/>
                <a:cs typeface="Times New Roman" pitchFamily="18" charset="0"/>
              </a:rPr>
              <a:t>E</a:t>
            </a:r>
            <a:r>
              <a:rPr lang="sq-AL" sz="1200" cap="none" dirty="0">
                <a:solidFill>
                  <a:schemeClr val="tx1"/>
                </a:solidFill>
                <a:latin typeface="Times New Roman" pitchFamily="18" charset="0"/>
                <a:cs typeface="Times New Roman" pitchFamily="18" charset="0"/>
              </a:rPr>
              <a:t> DELEGUARA</a:t>
            </a:r>
            <a:endParaRPr lang="en-US" sz="1200" cap="none" dirty="0">
              <a:solidFill>
                <a:schemeClr val="tx1"/>
              </a:solidFill>
              <a:latin typeface="Times New Roman" pitchFamily="18" charset="0"/>
              <a:cs typeface="Times New Roman" pitchFamily="18" charset="0"/>
            </a:endParaRPr>
          </a:p>
          <a:p>
            <a:pPr marL="171450" indent="-171450" algn="just">
              <a:buFont typeface="Wingdings" pitchFamily="2" charset="2"/>
              <a:buChar char="q"/>
            </a:pPr>
            <a:r>
              <a:rPr lang="en-US" sz="1200" cap="none" dirty="0">
                <a:solidFill>
                  <a:schemeClr val="tx1"/>
                </a:solidFill>
                <a:latin typeface="Times New Roman" pitchFamily="18" charset="0"/>
                <a:cs typeface="Times New Roman" pitchFamily="18" charset="0"/>
              </a:rPr>
              <a:t>VERIFIKIMI I LIGJSHMËRISË SË AKTEVE TË ORGANEVE TË VETËQEVERISJES VENDORE</a:t>
            </a:r>
          </a:p>
          <a:p>
            <a:pPr marL="171450" indent="-171450" algn="just">
              <a:buFont typeface="Wingdings" pitchFamily="2" charset="2"/>
              <a:buChar char="q"/>
            </a:pPr>
            <a:r>
              <a:rPr lang="en-US" sz="1200" dirty="0">
                <a:solidFill>
                  <a:schemeClr val="tx1"/>
                </a:solidFill>
                <a:latin typeface="Times New Roman" pitchFamily="18" charset="0"/>
                <a:cs typeface="Times New Roman" pitchFamily="18" charset="0"/>
              </a:rPr>
              <a:t>SEKTORI FINANCË DHE SHËRBIME MBËSHTETËSE</a:t>
            </a:r>
            <a:endParaRPr lang="en-US" sz="1200" cap="none" dirty="0">
              <a:solidFill>
                <a:schemeClr val="tx1"/>
              </a:solidFill>
              <a:latin typeface="Times New Roman" pitchFamily="18" charset="0"/>
              <a:cs typeface="Times New Roman" pitchFamily="18" charset="0"/>
            </a:endParaRPr>
          </a:p>
          <a:p>
            <a:pPr marL="171450" indent="-171450" algn="just">
              <a:buFont typeface="Wingdings" pitchFamily="2" charset="2"/>
              <a:buChar char="q"/>
            </a:pPr>
            <a:r>
              <a:rPr lang="en-US" sz="1200" cap="none" dirty="0">
                <a:solidFill>
                  <a:schemeClr val="tx1"/>
                </a:solidFill>
                <a:latin typeface="Times New Roman" pitchFamily="18" charset="0"/>
                <a:cs typeface="Times New Roman" pitchFamily="18" charset="0"/>
              </a:rPr>
              <a:t>DETYRAT DHE PRIORITETET PËR VITIN 2025</a:t>
            </a:r>
            <a:r>
              <a:rPr lang="sq-AL" sz="1200" b="1" cap="none" dirty="0">
                <a:solidFill>
                  <a:schemeClr val="tx1"/>
                </a:solidFill>
                <a:latin typeface="Times New Roman" pitchFamily="18" charset="0"/>
                <a:cs typeface="Times New Roman" pitchFamily="18" charset="0"/>
              </a:rPr>
              <a:t> </a:t>
            </a:r>
            <a:endParaRPr lang="en-US" sz="1200" cap="none"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chemeClr val="tx1"/>
                </a:solidFill>
              </a:rPr>
              <a:pPr/>
              <a:t>2</a:t>
            </a:fld>
            <a:endParaRPr lang="en-US" b="1" dirty="0">
              <a:solidFill>
                <a:schemeClr val="tx1"/>
              </a:solidFill>
            </a:endParaRPr>
          </a:p>
        </p:txBody>
      </p:sp>
    </p:spTree>
    <p:extLst>
      <p:ext uri="{BB962C8B-B14F-4D97-AF65-F5344CB8AC3E}">
        <p14:creationId xmlns:p14="http://schemas.microsoft.com/office/powerpoint/2010/main" val="3712065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solidFill>
                  <a:srgbClr val="000000"/>
                </a:solidFill>
              </a:rPr>
              <a:t>20</a:t>
            </a:r>
          </a:p>
        </p:txBody>
      </p:sp>
      <p:sp>
        <p:nvSpPr>
          <p:cNvPr id="30723"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30724" name="Rectangle 4"/>
          <p:cNvSpPr>
            <a:spLocks noChangeArrowheads="1"/>
          </p:cNvSpPr>
          <p:nvPr/>
        </p:nvSpPr>
        <p:spPr bwMode="auto">
          <a:xfrm>
            <a:off x="152400" y="2341563"/>
            <a:ext cx="8915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07000"/>
              </a:lnSpc>
              <a:spcAft>
                <a:spcPts val="600"/>
              </a:spcAft>
            </a:pPr>
            <a:r>
              <a:rPr lang="en-US" altLang="en-US" sz="1600" b="1" dirty="0" err="1">
                <a:latin typeface="Times New Roman" pitchFamily="18" charset="0"/>
                <a:ea typeface="Calibri" pitchFamily="34" charset="0"/>
                <a:cs typeface="Times New Roman" pitchFamily="18" charset="0"/>
              </a:rPr>
              <a:t>Çështjet</a:t>
            </a:r>
            <a:r>
              <a:rPr lang="en-US" altLang="en-US" sz="1600" b="1" dirty="0">
                <a:latin typeface="Times New Roman" pitchFamily="18" charset="0"/>
                <a:ea typeface="Calibri" pitchFamily="34" charset="0"/>
                <a:cs typeface="Times New Roman" pitchFamily="18" charset="0"/>
              </a:rPr>
              <a:t> </a:t>
            </a:r>
            <a:r>
              <a:rPr lang="en-US" altLang="en-US" sz="1600" b="1" dirty="0" err="1">
                <a:latin typeface="Times New Roman" pitchFamily="18" charset="0"/>
                <a:ea typeface="Calibri" pitchFamily="34" charset="0"/>
                <a:cs typeface="Times New Roman" pitchFamily="18" charset="0"/>
              </a:rPr>
              <a:t>kryesore</a:t>
            </a:r>
            <a:r>
              <a:rPr lang="en-US" altLang="en-US" sz="1600" b="1" dirty="0">
                <a:latin typeface="Times New Roman" pitchFamily="18" charset="0"/>
                <a:ea typeface="Calibri" pitchFamily="34" charset="0"/>
                <a:cs typeface="Times New Roman" pitchFamily="18" charset="0"/>
              </a:rPr>
              <a:t> </a:t>
            </a:r>
            <a:r>
              <a:rPr lang="en-US" altLang="en-US" sz="1600" b="1" dirty="0" err="1">
                <a:latin typeface="Times New Roman" pitchFamily="18" charset="0"/>
                <a:ea typeface="Calibri" pitchFamily="34" charset="0"/>
                <a:cs typeface="Times New Roman" pitchFamily="18" charset="0"/>
              </a:rPr>
              <a:t>në</a:t>
            </a:r>
            <a:r>
              <a:rPr lang="en-US" altLang="en-US" sz="1600" b="1" dirty="0">
                <a:latin typeface="Times New Roman" pitchFamily="18" charset="0"/>
                <a:ea typeface="Calibri" pitchFamily="34" charset="0"/>
                <a:cs typeface="Times New Roman" pitchFamily="18" charset="0"/>
              </a:rPr>
              <a:t> </a:t>
            </a:r>
            <a:r>
              <a:rPr lang="en-US" altLang="en-US" sz="1600" b="1" dirty="0" err="1">
                <a:latin typeface="Times New Roman" pitchFamily="18" charset="0"/>
                <a:ea typeface="Calibri" pitchFamily="34" charset="0"/>
                <a:cs typeface="Times New Roman" pitchFamily="18" charset="0"/>
              </a:rPr>
              <a:t>drejtim</a:t>
            </a:r>
            <a:r>
              <a:rPr lang="en-US" altLang="en-US" sz="1600" b="1" dirty="0">
                <a:latin typeface="Times New Roman" pitchFamily="18" charset="0"/>
                <a:ea typeface="Calibri" pitchFamily="34" charset="0"/>
                <a:cs typeface="Times New Roman" pitchFamily="18" charset="0"/>
              </a:rPr>
              <a:t> </a:t>
            </a:r>
            <a:r>
              <a:rPr lang="en-US" altLang="en-US" sz="1600" b="1" dirty="0" err="1">
                <a:latin typeface="Times New Roman" pitchFamily="18" charset="0"/>
                <a:ea typeface="Calibri" pitchFamily="34" charset="0"/>
                <a:cs typeface="Times New Roman" pitchFamily="18" charset="0"/>
              </a:rPr>
              <a:t>të</a:t>
            </a:r>
            <a:r>
              <a:rPr lang="en-US" altLang="en-US" sz="1600" b="1" dirty="0">
                <a:latin typeface="Times New Roman" pitchFamily="18" charset="0"/>
                <a:ea typeface="Calibri" pitchFamily="34" charset="0"/>
                <a:cs typeface="Times New Roman" pitchFamily="18" charset="0"/>
              </a:rPr>
              <a:t> </a:t>
            </a:r>
            <a:r>
              <a:rPr lang="en-US" altLang="en-US" sz="1600" b="1" dirty="0" err="1">
                <a:latin typeface="Times New Roman" pitchFamily="18" charset="0"/>
                <a:ea typeface="Calibri" pitchFamily="34" charset="0"/>
                <a:cs typeface="Times New Roman" pitchFamily="18" charset="0"/>
              </a:rPr>
              <a:t>pastrimit</a:t>
            </a:r>
            <a:r>
              <a:rPr lang="en-US" altLang="en-US" sz="1600" b="1" dirty="0">
                <a:latin typeface="Times New Roman" pitchFamily="18" charset="0"/>
                <a:ea typeface="Calibri" pitchFamily="34" charset="0"/>
                <a:cs typeface="Times New Roman" pitchFamily="18" charset="0"/>
              </a:rPr>
              <a:t> </a:t>
            </a:r>
            <a:r>
              <a:rPr lang="en-US" altLang="en-US" sz="1600" b="1" dirty="0" err="1">
                <a:latin typeface="Times New Roman" pitchFamily="18" charset="0"/>
                <a:ea typeface="Calibri" pitchFamily="34" charset="0"/>
                <a:cs typeface="Times New Roman" pitchFamily="18" charset="0"/>
              </a:rPr>
              <a:t>të</a:t>
            </a:r>
            <a:r>
              <a:rPr lang="en-US" altLang="en-US" sz="1600" b="1" dirty="0">
                <a:latin typeface="Times New Roman" pitchFamily="18" charset="0"/>
                <a:ea typeface="Calibri" pitchFamily="34" charset="0"/>
                <a:cs typeface="Times New Roman" pitchFamily="18" charset="0"/>
              </a:rPr>
              <a:t> </a:t>
            </a:r>
            <a:r>
              <a:rPr lang="en-US" altLang="en-US" sz="1600" b="1" dirty="0" err="1">
                <a:latin typeface="Times New Roman" pitchFamily="18" charset="0"/>
                <a:ea typeface="Calibri" pitchFamily="34" charset="0"/>
                <a:cs typeface="Times New Roman" pitchFamily="18" charset="0"/>
              </a:rPr>
              <a:t>territorit</a:t>
            </a:r>
            <a:r>
              <a:rPr lang="en-US" altLang="en-US" sz="1600" b="1" dirty="0">
                <a:latin typeface="Times New Roman" pitchFamily="18" charset="0"/>
                <a:ea typeface="Calibri" pitchFamily="34" charset="0"/>
                <a:cs typeface="Times New Roman" pitchFamily="18" charset="0"/>
              </a:rPr>
              <a:t> </a:t>
            </a:r>
            <a:r>
              <a:rPr lang="en-US" altLang="en-US" sz="1600" b="1" dirty="0" err="1">
                <a:latin typeface="Times New Roman" pitchFamily="18" charset="0"/>
                <a:ea typeface="Calibri" pitchFamily="34" charset="0"/>
                <a:cs typeface="Times New Roman" pitchFamily="18" charset="0"/>
              </a:rPr>
              <a:t>tё</a:t>
            </a:r>
            <a:r>
              <a:rPr lang="en-US" altLang="en-US" sz="1600" b="1" dirty="0">
                <a:latin typeface="Times New Roman" pitchFamily="18" charset="0"/>
                <a:ea typeface="Calibri" pitchFamily="34" charset="0"/>
                <a:cs typeface="Times New Roman" pitchFamily="18" charset="0"/>
              </a:rPr>
              <a:t> </a:t>
            </a:r>
            <a:r>
              <a:rPr lang="en-US" altLang="en-US" sz="1600" b="1" dirty="0" err="1">
                <a:latin typeface="Times New Roman" pitchFamily="18" charset="0"/>
                <a:ea typeface="Calibri" pitchFamily="34" charset="0"/>
                <a:cs typeface="Times New Roman" pitchFamily="18" charset="0"/>
              </a:rPr>
              <a:t>evidentuara</a:t>
            </a:r>
            <a:r>
              <a:rPr lang="en-US" altLang="en-US" sz="1600" b="1" dirty="0">
                <a:latin typeface="Times New Roman" pitchFamily="18" charset="0"/>
                <a:ea typeface="Calibri" pitchFamily="34" charset="0"/>
                <a:cs typeface="Times New Roman" pitchFamily="18" charset="0"/>
              </a:rPr>
              <a:t> </a:t>
            </a:r>
            <a:r>
              <a:rPr lang="en-US" altLang="en-US" sz="1600" b="1" dirty="0" err="1">
                <a:latin typeface="Times New Roman" pitchFamily="18" charset="0"/>
                <a:ea typeface="Calibri" pitchFamily="34" charset="0"/>
                <a:cs typeface="Times New Roman" pitchFamily="18" charset="0"/>
              </a:rPr>
              <a:t>gjatё</a:t>
            </a:r>
            <a:r>
              <a:rPr lang="en-US" altLang="en-US" sz="1600" b="1" dirty="0">
                <a:latin typeface="Times New Roman" pitchFamily="18" charset="0"/>
                <a:ea typeface="Calibri" pitchFamily="34" charset="0"/>
                <a:cs typeface="Times New Roman" pitchFamily="18" charset="0"/>
              </a:rPr>
              <a:t> </a:t>
            </a:r>
            <a:r>
              <a:rPr lang="en-US" altLang="en-US" sz="1600" b="1" dirty="0" err="1">
                <a:latin typeface="Times New Roman" pitchFamily="18" charset="0"/>
                <a:ea typeface="Calibri" pitchFamily="34" charset="0"/>
                <a:cs typeface="Times New Roman" pitchFamily="18" charset="0"/>
              </a:rPr>
              <a:t>vitit</a:t>
            </a:r>
            <a:r>
              <a:rPr lang="en-US" altLang="en-US" sz="1600" b="1" dirty="0">
                <a:latin typeface="Times New Roman" pitchFamily="18" charset="0"/>
                <a:ea typeface="Calibri" pitchFamily="34" charset="0"/>
                <a:cs typeface="Times New Roman" pitchFamily="18" charset="0"/>
              </a:rPr>
              <a:t> 2025 </a:t>
            </a:r>
            <a:r>
              <a:rPr lang="en-US" altLang="en-US" sz="1600" b="1" dirty="0" err="1">
                <a:latin typeface="Times New Roman" pitchFamily="18" charset="0"/>
                <a:ea typeface="Calibri" pitchFamily="34" charset="0"/>
                <a:cs typeface="Times New Roman" pitchFamily="18" charset="0"/>
              </a:rPr>
              <a:t>nga</a:t>
            </a:r>
            <a:r>
              <a:rPr lang="en-US" altLang="en-US" sz="1600" b="1" dirty="0">
                <a:latin typeface="Times New Roman" pitchFamily="18" charset="0"/>
                <a:ea typeface="Calibri" pitchFamily="34" charset="0"/>
                <a:cs typeface="Times New Roman" pitchFamily="18" charset="0"/>
              </a:rPr>
              <a:t> </a:t>
            </a:r>
            <a:r>
              <a:rPr lang="en-US" altLang="en-US" sz="1600" b="1" dirty="0" err="1">
                <a:latin typeface="Times New Roman" pitchFamily="18" charset="0"/>
                <a:ea typeface="Calibri" pitchFamily="34" charset="0"/>
                <a:cs typeface="Times New Roman" pitchFamily="18" charset="0"/>
              </a:rPr>
              <a:t>Institucioni</a:t>
            </a:r>
            <a:r>
              <a:rPr lang="en-US" altLang="en-US" sz="1600" b="1" dirty="0">
                <a:latin typeface="Times New Roman" pitchFamily="18" charset="0"/>
                <a:ea typeface="Calibri" pitchFamily="34" charset="0"/>
                <a:cs typeface="Times New Roman" pitchFamily="18" charset="0"/>
              </a:rPr>
              <a:t> i </a:t>
            </a:r>
            <a:r>
              <a:rPr lang="en-US" altLang="en-US" sz="1600" b="1" dirty="0" err="1">
                <a:latin typeface="Times New Roman" pitchFamily="18" charset="0"/>
                <a:ea typeface="Calibri" pitchFamily="34" charset="0"/>
                <a:cs typeface="Times New Roman" pitchFamily="18" charset="0"/>
              </a:rPr>
              <a:t>Prefektit</a:t>
            </a:r>
            <a:r>
              <a:rPr lang="en-US" altLang="en-US" sz="1600" b="1" dirty="0">
                <a:latin typeface="Times New Roman" pitchFamily="18" charset="0"/>
                <a:ea typeface="Calibri" pitchFamily="34" charset="0"/>
                <a:cs typeface="Times New Roman" pitchFamily="18" charset="0"/>
              </a:rPr>
              <a:t> </a:t>
            </a:r>
            <a:endParaRPr lang="en-US" altLang="en-US" sz="1400" dirty="0">
              <a:latin typeface="Calibri" pitchFamily="34" charset="0"/>
              <a:ea typeface="Calibri" pitchFamily="34" charset="0"/>
              <a:cs typeface="Times New Roman" pitchFamily="18" charset="0"/>
            </a:endParaRPr>
          </a:p>
        </p:txBody>
      </p:sp>
      <p:sp>
        <p:nvSpPr>
          <p:cNvPr id="6" name="Rectangle 5"/>
          <p:cNvSpPr/>
          <p:nvPr/>
        </p:nvSpPr>
        <p:spPr>
          <a:xfrm>
            <a:off x="190500" y="2960688"/>
            <a:ext cx="8839200" cy="3748087"/>
          </a:xfrm>
          <a:prstGeom prst="rect">
            <a:avLst/>
          </a:prstGeom>
        </p:spPr>
        <p:txBody>
          <a:bodyPr>
            <a:spAutoFit/>
          </a:bodyPr>
          <a:lstStyle/>
          <a:p>
            <a:pPr marL="285750" indent="-285750" algn="just" fontAlgn="auto">
              <a:lnSpc>
                <a:spcPct val="107000"/>
              </a:lnSpc>
              <a:spcBef>
                <a:spcPts val="0"/>
              </a:spcBef>
              <a:spcAft>
                <a:spcPts val="600"/>
              </a:spcAft>
              <a:buFont typeface="Wingdings" panose="05000000000000000000" pitchFamily="2" charset="2"/>
              <a:buChar char="Ø"/>
              <a:tabLst>
                <a:tab pos="0" algn="l"/>
              </a:tabLst>
              <a:defRPr/>
            </a:pPr>
            <a:r>
              <a:rPr lang="en-US" sz="1600" kern="100" dirty="0" err="1">
                <a:latin typeface="Times New Roman" pitchFamily="18" charset="0"/>
                <a:ea typeface="Calibri"/>
                <a:cs typeface="Times New Roman" pitchFamily="18" charset="0"/>
              </a:rPr>
              <a:t>Në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Bashkitë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Durrës</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Shijak</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dhe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Krujë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vijon</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të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mungojë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një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venddepozitim</a:t>
            </a:r>
            <a:r>
              <a:rPr lang="en-US" sz="1600" kern="100" dirty="0">
                <a:latin typeface="Times New Roman" pitchFamily="18" charset="0"/>
                <a:ea typeface="Calibri"/>
                <a:cs typeface="Times New Roman" pitchFamily="18" charset="0"/>
              </a:rPr>
              <a:t> i </a:t>
            </a:r>
            <a:r>
              <a:rPr lang="en-US" sz="1600" kern="100" dirty="0" err="1">
                <a:latin typeface="Times New Roman" pitchFamily="18" charset="0"/>
                <a:ea typeface="Calibri"/>
                <a:cs typeface="Times New Roman" pitchFamily="18" charset="0"/>
              </a:rPr>
              <a:t>miratuar</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sipas</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kritereve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ligjore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për</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mbetjet</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inerte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si</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dhe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një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venddepozitim</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specifik</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për</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leshterikun</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në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Bashkinë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Durrës</a:t>
            </a:r>
            <a:r>
              <a:rPr lang="en-US" sz="1600" kern="100" dirty="0">
                <a:latin typeface="Times New Roman" pitchFamily="18" charset="0"/>
                <a:ea typeface="Calibri"/>
                <a:cs typeface="Times New Roman" pitchFamily="18" charset="0"/>
              </a:rPr>
              <a:t>.</a:t>
            </a:r>
          </a:p>
          <a:p>
            <a:pPr marL="285750" indent="-285750" algn="just" fontAlgn="auto">
              <a:lnSpc>
                <a:spcPct val="107000"/>
              </a:lnSpc>
              <a:spcBef>
                <a:spcPts val="0"/>
              </a:spcBef>
              <a:spcAft>
                <a:spcPts val="600"/>
              </a:spcAft>
              <a:buFont typeface="Wingdings" panose="05000000000000000000" pitchFamily="2" charset="2"/>
              <a:buChar char="Ø"/>
              <a:tabLst>
                <a:tab pos="0" algn="l"/>
              </a:tabLst>
              <a:defRPr/>
            </a:pPr>
            <a:r>
              <a:rPr lang="en-US" sz="1600" kern="100" dirty="0" err="1">
                <a:latin typeface="Times New Roman" pitchFamily="18" charset="0"/>
                <a:ea typeface="Times New Roman"/>
                <a:cs typeface="Times New Roman" pitchFamily="18" charset="0"/>
              </a:rPr>
              <a:t>Mungesa</a:t>
            </a:r>
            <a:r>
              <a:rPr lang="en-US" sz="1600" kern="100" dirty="0">
                <a:latin typeface="Times New Roman" pitchFamily="18" charset="0"/>
                <a:ea typeface="Times New Roman"/>
                <a:cs typeface="Times New Roman" pitchFamily="18" charset="0"/>
              </a:rPr>
              <a:t> e </a:t>
            </a:r>
            <a:r>
              <a:rPr lang="en-US" sz="1600" kern="100" dirty="0" err="1">
                <a:latin typeface="Times New Roman" pitchFamily="18" charset="0"/>
                <a:ea typeface="Times New Roman"/>
                <a:cs typeface="Times New Roman" pitchFamily="18" charset="0"/>
              </a:rPr>
              <a:t>impianteve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mjaftueshme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për</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trajtimin</a:t>
            </a:r>
            <a:r>
              <a:rPr lang="en-US" sz="1600" kern="100" dirty="0">
                <a:latin typeface="Times New Roman" pitchFamily="18" charset="0"/>
                <a:ea typeface="Times New Roman"/>
                <a:cs typeface="Times New Roman" pitchFamily="18" charset="0"/>
              </a:rPr>
              <a:t> e </a:t>
            </a:r>
            <a:r>
              <a:rPr lang="en-US" sz="1600" kern="100" dirty="0" err="1">
                <a:latin typeface="Times New Roman" pitchFamily="18" charset="0"/>
                <a:ea typeface="Times New Roman"/>
                <a:cs typeface="Times New Roman" pitchFamily="18" charset="0"/>
              </a:rPr>
              <a:t>mbetjeve</a:t>
            </a:r>
            <a:r>
              <a:rPr lang="en-US" sz="1600" kern="100" dirty="0">
                <a:latin typeface="Times New Roman" pitchFamily="18" charset="0"/>
                <a:ea typeface="Times New Roman"/>
                <a:cs typeface="Times New Roman" pitchFamily="18" charset="0"/>
              </a:rPr>
              <a:t> urbane </a:t>
            </a:r>
            <a:r>
              <a:rPr lang="en-US" sz="1600" kern="100" dirty="0" err="1">
                <a:latin typeface="Times New Roman" pitchFamily="18" charset="0"/>
                <a:ea typeface="Times New Roman"/>
                <a:cs typeface="Times New Roman" pitchFamily="18" charset="0"/>
              </a:rPr>
              <a:t>dhe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bujqësore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impiante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riciklimi</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kompostimi</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vendgrumbullime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standardizuara</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si</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dhe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mungesa</a:t>
            </a:r>
            <a:r>
              <a:rPr lang="en-US" sz="1600" kern="100" dirty="0">
                <a:latin typeface="Times New Roman" pitchFamily="18" charset="0"/>
                <a:ea typeface="Times New Roman"/>
                <a:cs typeface="Times New Roman" pitchFamily="18" charset="0"/>
              </a:rPr>
              <a:t> e </a:t>
            </a:r>
            <a:r>
              <a:rPr lang="en-US" sz="1600" kern="100" dirty="0" err="1">
                <a:latin typeface="Times New Roman" pitchFamily="18" charset="0"/>
                <a:ea typeface="Times New Roman"/>
                <a:cs typeface="Times New Roman" pitchFamily="18" charset="0"/>
              </a:rPr>
              <a:t>ndarjes</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burim</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plastikë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letër</a:t>
            </a:r>
            <a:r>
              <a:rPr lang="en-US" sz="1600" kern="100" dirty="0">
                <a:latin typeface="Times New Roman" pitchFamily="18" charset="0"/>
                <a:ea typeface="Times New Roman"/>
                <a:cs typeface="Times New Roman" pitchFamily="18" charset="0"/>
              </a:rPr>
              <a:t>, metal, </a:t>
            </a:r>
            <a:r>
              <a:rPr lang="en-US" sz="1600" kern="100" dirty="0" err="1">
                <a:latin typeface="Times New Roman" pitchFamily="18" charset="0"/>
                <a:ea typeface="Times New Roman"/>
                <a:cs typeface="Times New Roman" pitchFamily="18" charset="0"/>
              </a:rPr>
              <a:t>qelq</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organike</a:t>
            </a:r>
            <a:r>
              <a:rPr lang="en-US" sz="1600" kern="100" dirty="0">
                <a:latin typeface="Times New Roman" pitchFamily="18" charset="0"/>
                <a:ea typeface="Times New Roman"/>
                <a:cs typeface="Times New Roman" pitchFamily="18" charset="0"/>
              </a:rPr>
              <a:t>). </a:t>
            </a:r>
          </a:p>
          <a:p>
            <a:pPr marL="285750" indent="-285750" algn="just" fontAlgn="auto">
              <a:lnSpc>
                <a:spcPct val="107000"/>
              </a:lnSpc>
              <a:spcBef>
                <a:spcPts val="0"/>
              </a:spcBef>
              <a:spcAft>
                <a:spcPts val="600"/>
              </a:spcAft>
              <a:buFont typeface="Wingdings" panose="05000000000000000000" pitchFamily="2" charset="2"/>
              <a:buChar char="Ø"/>
              <a:tabLst>
                <a:tab pos="0" algn="l"/>
              </a:tabLst>
              <a:defRPr/>
            </a:pPr>
            <a:r>
              <a:rPr lang="en-US" sz="1600" kern="100" dirty="0" err="1">
                <a:latin typeface="Times New Roman" pitchFamily="18" charset="0"/>
                <a:ea typeface="Times New Roman"/>
                <a:cs typeface="Times New Roman" pitchFamily="18" charset="0"/>
              </a:rPr>
              <a:t>Edhe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pse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vazhdimisht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merret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pjesë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aksione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pastrimi</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kuadër</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ditëve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specifike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drejtim</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mbrojtjes</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mjedisit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kjo</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gjë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është</a:t>
            </a:r>
            <a:r>
              <a:rPr lang="en-US" sz="1600" kern="100" dirty="0">
                <a:latin typeface="Times New Roman" pitchFamily="18" charset="0"/>
                <a:ea typeface="Times New Roman"/>
                <a:cs typeface="Times New Roman" pitchFamily="18" charset="0"/>
              </a:rPr>
              <a:t> e </a:t>
            </a:r>
            <a:r>
              <a:rPr lang="en-US" sz="1600" kern="100" dirty="0" err="1">
                <a:latin typeface="Times New Roman" pitchFamily="18" charset="0"/>
                <a:ea typeface="Times New Roman"/>
                <a:cs typeface="Times New Roman" pitchFamily="18" charset="0"/>
              </a:rPr>
              <a:t>pamjaftueshme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dhe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mbetet</a:t>
            </a:r>
            <a:r>
              <a:rPr lang="en-US" sz="1600" kern="100" dirty="0">
                <a:latin typeface="Times New Roman" pitchFamily="18" charset="0"/>
                <a:ea typeface="Times New Roman"/>
                <a:cs typeface="Times New Roman" pitchFamily="18" charset="0"/>
              </a:rPr>
              <a:t> e </a:t>
            </a:r>
            <a:r>
              <a:rPr lang="en-US" sz="1600" kern="100" dirty="0" err="1">
                <a:latin typeface="Times New Roman" pitchFamily="18" charset="0"/>
                <a:ea typeface="Times New Roman"/>
                <a:cs typeface="Times New Roman" pitchFamily="18" charset="0"/>
              </a:rPr>
              <a:t>nevojshme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rritet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tej</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ndërgjegjësimi</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për</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ndarjen</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burim</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mbetjeve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riciklueshme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si</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dhe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mos</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hedhjen</a:t>
            </a:r>
            <a:r>
              <a:rPr lang="en-US" sz="1600" kern="100" dirty="0">
                <a:latin typeface="Times New Roman" pitchFamily="18" charset="0"/>
                <a:ea typeface="Times New Roman"/>
                <a:cs typeface="Times New Roman" pitchFamily="18" charset="0"/>
              </a:rPr>
              <a:t> e </a:t>
            </a:r>
            <a:r>
              <a:rPr lang="en-US" sz="1600" kern="100" dirty="0" err="1">
                <a:latin typeface="Times New Roman" pitchFamily="18" charset="0"/>
                <a:ea typeface="Times New Roman"/>
                <a:cs typeface="Times New Roman" pitchFamily="18" charset="0"/>
              </a:rPr>
              <a:t>tyre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vende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paautorizuara</a:t>
            </a:r>
            <a:r>
              <a:rPr lang="en-US" sz="1600" kern="100" dirty="0">
                <a:latin typeface="Times New Roman" pitchFamily="18" charset="0"/>
                <a:ea typeface="Times New Roman"/>
                <a:cs typeface="Times New Roman" pitchFamily="18" charset="0"/>
              </a:rPr>
              <a:t>, duke </a:t>
            </a:r>
            <a:r>
              <a:rPr lang="en-US" sz="1600" kern="100" dirty="0" err="1">
                <a:latin typeface="Times New Roman" pitchFamily="18" charset="0"/>
                <a:ea typeface="Times New Roman"/>
                <a:cs typeface="Times New Roman" pitchFamily="18" charset="0"/>
              </a:rPr>
              <a:t>ndikuar</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drejtpërdrejt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prishjen</a:t>
            </a:r>
            <a:r>
              <a:rPr lang="en-US" sz="1600" kern="100" dirty="0">
                <a:latin typeface="Times New Roman" pitchFamily="18" charset="0"/>
                <a:ea typeface="Times New Roman"/>
                <a:cs typeface="Times New Roman" pitchFamily="18" charset="0"/>
              </a:rPr>
              <a:t> e </a:t>
            </a:r>
            <a:r>
              <a:rPr lang="en-US" sz="1600" kern="100" dirty="0" err="1">
                <a:latin typeface="Times New Roman" pitchFamily="18" charset="0"/>
                <a:ea typeface="Times New Roman"/>
                <a:cs typeface="Times New Roman" pitchFamily="18" charset="0"/>
              </a:rPr>
              <a:t>imazhit</a:t>
            </a:r>
            <a:r>
              <a:rPr lang="en-US" sz="1600" kern="100" dirty="0">
                <a:latin typeface="Times New Roman" pitchFamily="18" charset="0"/>
                <a:ea typeface="Times New Roman"/>
                <a:cs typeface="Times New Roman" pitchFamily="18" charset="0"/>
              </a:rPr>
              <a:t> urban </a:t>
            </a:r>
            <a:r>
              <a:rPr lang="en-US" sz="1600" kern="100" dirty="0" err="1">
                <a:latin typeface="Times New Roman" pitchFamily="18" charset="0"/>
                <a:ea typeface="Times New Roman"/>
                <a:cs typeface="Times New Roman" pitchFamily="18" charset="0"/>
              </a:rPr>
              <a:t>dhe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turistik</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territorit</a:t>
            </a:r>
            <a:r>
              <a:rPr lang="en-US" sz="1600" kern="100" dirty="0">
                <a:latin typeface="Times New Roman" pitchFamily="18" charset="0"/>
                <a:ea typeface="Times New Roman"/>
                <a:cs typeface="Times New Roman" pitchFamily="18" charset="0"/>
              </a:rPr>
              <a:t>.</a:t>
            </a:r>
            <a:endParaRPr lang="en-US" sz="1600" kern="100" dirty="0">
              <a:latin typeface="Times New Roman" pitchFamily="18" charset="0"/>
              <a:ea typeface="Calibri"/>
              <a:cs typeface="Times New Roman" pitchFamily="18" charset="0"/>
            </a:endParaRPr>
          </a:p>
          <a:p>
            <a:pPr marL="342900" indent="-342900" algn="just" fontAlgn="auto">
              <a:lnSpc>
                <a:spcPct val="107000"/>
              </a:lnSpc>
              <a:spcBef>
                <a:spcPts val="0"/>
              </a:spcBef>
              <a:spcAft>
                <a:spcPts val="600"/>
              </a:spcAft>
              <a:buFont typeface="Wingdings" panose="05000000000000000000" pitchFamily="2" charset="2"/>
              <a:buChar char="Ø"/>
              <a:tabLst>
                <a:tab pos="0" algn="l"/>
                <a:tab pos="228600" algn="l"/>
                <a:tab pos="514350" algn="l"/>
              </a:tabLst>
              <a:defRPr/>
            </a:pPr>
            <a:r>
              <a:rPr lang="en-US" sz="1600" kern="100" dirty="0" err="1">
                <a:latin typeface="Times New Roman" pitchFamily="18" charset="0"/>
                <a:ea typeface="Times New Roman"/>
                <a:cs typeface="Times New Roman" pitchFamily="18" charset="0"/>
              </a:rPr>
              <a:t>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disa</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raste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mosidentifikimi</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dhe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për</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rrjedhojë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mungesa</a:t>
            </a:r>
            <a:r>
              <a:rPr lang="en-US" sz="1600" kern="100" dirty="0">
                <a:latin typeface="Times New Roman" pitchFamily="18" charset="0"/>
                <a:ea typeface="Times New Roman"/>
                <a:cs typeface="Times New Roman" pitchFamily="18" charset="0"/>
              </a:rPr>
              <a:t> e </a:t>
            </a:r>
            <a:r>
              <a:rPr lang="en-US" sz="1600" kern="100" dirty="0" err="1">
                <a:latin typeface="Times New Roman" pitchFamily="18" charset="0"/>
                <a:ea typeface="Times New Roman"/>
                <a:cs typeface="Times New Roman" pitchFamily="18" charset="0"/>
              </a:rPr>
              <a:t>masave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ndëshkuese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për</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subjektet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apo</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individët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që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ndotin</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mjedisin</a:t>
            </a:r>
            <a:r>
              <a:rPr lang="en-US" sz="1600" kern="100" dirty="0">
                <a:latin typeface="Times New Roman" pitchFamily="18" charset="0"/>
                <a:ea typeface="Times New Roman"/>
                <a:cs typeface="Times New Roman" pitchFamily="18" charset="0"/>
              </a:rPr>
              <a:t>,</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Times New Roman"/>
                <a:cs typeface="Times New Roman" pitchFamily="18" charset="0"/>
              </a:rPr>
              <a:t>mbetet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një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problematikë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kryesore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Mos</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identifikimi</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dhe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sanksionimi</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i</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individit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apo</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subjektit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nxit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përsëritjen</a:t>
            </a:r>
            <a:r>
              <a:rPr lang="en-US" sz="1600" kern="100" dirty="0">
                <a:latin typeface="Times New Roman" pitchFamily="18" charset="0"/>
                <a:ea typeface="Times New Roman"/>
                <a:cs typeface="Times New Roman" pitchFamily="18" charset="0"/>
              </a:rPr>
              <a:t> e </a:t>
            </a:r>
            <a:r>
              <a:rPr lang="en-US" sz="1600" kern="100" dirty="0" err="1">
                <a:latin typeface="Times New Roman" pitchFamily="18" charset="0"/>
                <a:ea typeface="Times New Roman"/>
                <a:cs typeface="Times New Roman" pitchFamily="18" charset="0"/>
              </a:rPr>
              <a:t>shkeljeve</a:t>
            </a:r>
            <a:r>
              <a:rPr lang="en-US" sz="1600" kern="100" dirty="0">
                <a:latin typeface="Times New Roman" pitchFamily="18" charset="0"/>
                <a:ea typeface="Times New Roman"/>
                <a:cs typeface="Times New Roman" pitchFamily="18" charset="0"/>
              </a:rPr>
              <a:t> duke </a:t>
            </a:r>
            <a:r>
              <a:rPr lang="en-US" sz="1600" kern="100" dirty="0" err="1">
                <a:latin typeface="Times New Roman" pitchFamily="18" charset="0"/>
                <a:ea typeface="Times New Roman"/>
                <a:cs typeface="Times New Roman" pitchFamily="18" charset="0"/>
              </a:rPr>
              <a:t>dëmtuar</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përpjekjet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institucionale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për</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mbrojtjen</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dhe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pastrimin</a:t>
            </a:r>
            <a:r>
              <a:rPr lang="en-US" sz="1600" kern="100" dirty="0">
                <a:latin typeface="Times New Roman" pitchFamily="18" charset="0"/>
                <a:ea typeface="Times New Roman"/>
                <a:cs typeface="Times New Roman" pitchFamily="18" charset="0"/>
              </a:rPr>
              <a:t> e </a:t>
            </a:r>
            <a:r>
              <a:rPr lang="en-US" sz="1600" kern="100" dirty="0" err="1">
                <a:latin typeface="Times New Roman" pitchFamily="18" charset="0"/>
                <a:ea typeface="Times New Roman"/>
                <a:cs typeface="Times New Roman" pitchFamily="18" charset="0"/>
              </a:rPr>
              <a:t>mjedisit</a:t>
            </a:r>
            <a:r>
              <a:rPr lang="en-US" sz="1600" kern="100" dirty="0">
                <a:latin typeface="Times New Roman" pitchFamily="18" charset="0"/>
                <a:ea typeface="Times New Roman"/>
                <a:cs typeface="Times New Roman" pitchFamily="18" charset="0"/>
              </a:rPr>
              <a:t>.</a:t>
            </a:r>
            <a:endParaRPr lang="en-US" sz="1600" kern="1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246405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152400" y="2362200"/>
            <a:ext cx="5562600" cy="4343400"/>
          </a:xfrm>
        </p:spPr>
        <p:txBody>
          <a:bodyPr/>
          <a:lstStyle/>
          <a:p>
            <a:pPr marL="0" indent="0" algn="just">
              <a:spcBef>
                <a:spcPts val="0"/>
              </a:spcBef>
              <a:buFont typeface="Wingdings 3" pitchFamily="18" charset="2"/>
              <a:buNone/>
              <a:defRPr/>
            </a:pPr>
            <a:r>
              <a:rPr lang="en-US" sz="1400" b="1" dirty="0" smtClean="0">
                <a:solidFill>
                  <a:schemeClr val="tx1"/>
                </a:solidFill>
                <a:latin typeface="Times New Roman" panose="02020603050405020304" pitchFamily="18" charset="0"/>
                <a:ea typeface="Segoe UI Symbol" panose="020B0502040204020203" pitchFamily="34" charset="0"/>
                <a:cs typeface="Times New Roman" panose="02020603050405020304" pitchFamily="18" charset="0"/>
              </a:rPr>
              <a:t>NDALIMI I PËRDORIMIT, HEDHJES NË TREG, PRODHIMIT, IMPORTIMIT APO FUTJES NË TERRITORIN E REPUBLIKËS SË SHQIPËRISË TË QESEVE PLASTIKE MBAJTËSE, SI DHE QESEVE PLASTIKE MBAJTËSE TË OXO-DEGRADUESHME APO OXO-BIODEGRADUESHME</a:t>
            </a:r>
          </a:p>
          <a:p>
            <a:pPr marL="0" indent="0" algn="just">
              <a:spcBef>
                <a:spcPts val="0"/>
              </a:spcBef>
              <a:buFont typeface="Wingdings 3" pitchFamily="18" charset="2"/>
              <a:buNone/>
              <a:defRPr/>
            </a:pPr>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Ø"/>
              <a:defRPr/>
            </a:pP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kuadër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bashkëpunimit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koordinimit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punës</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zbatim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akteve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ligjore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dala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mbrojtje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mjedisit</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Prefekti</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Qarkut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ndjekur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monitoruar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punën</a:t>
            </a:r>
            <a:r>
              <a:rPr lang="en-US" sz="1400" dirty="0">
                <a:solidFill>
                  <a:schemeClr val="tx1"/>
                </a:solidFill>
                <a:latin typeface="Times New Roman" panose="02020603050405020304" pitchFamily="18" charset="0"/>
                <a:cs typeface="Times New Roman" panose="02020603050405020304" pitchFamily="18" charset="0"/>
              </a:rPr>
              <a:t> e </a:t>
            </a:r>
            <a:r>
              <a:rPr lang="en-US" sz="1400" dirty="0" err="1">
                <a:solidFill>
                  <a:schemeClr val="tx1"/>
                </a:solidFill>
                <a:latin typeface="Times New Roman" panose="02020603050405020304" pitchFamily="18" charset="0"/>
                <a:cs typeface="Times New Roman" panose="02020603050405020304" pitchFamily="18" charset="0"/>
              </a:rPr>
              <a:t>bërë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nga</a:t>
            </a:r>
            <a:r>
              <a:rPr lang="en-US" sz="1400" dirty="0">
                <a:solidFill>
                  <a:schemeClr val="tx1"/>
                </a:solidFill>
                <a:latin typeface="Times New Roman" panose="02020603050405020304" pitchFamily="18" charset="0"/>
                <a:cs typeface="Times New Roman" panose="02020603050405020304" pitchFamily="18" charset="0"/>
              </a:rPr>
              <a:t> Task-</a:t>
            </a:r>
            <a:r>
              <a:rPr lang="en-US" sz="1400" dirty="0" err="1">
                <a:solidFill>
                  <a:schemeClr val="tx1"/>
                </a:solidFill>
                <a:latin typeface="Times New Roman" panose="02020603050405020304" pitchFamily="18" charset="0"/>
                <a:cs typeface="Times New Roman" panose="02020603050405020304" pitchFamily="18" charset="0"/>
              </a:rPr>
              <a:t>Forca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për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qeset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plastike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ku</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janë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kërkuar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informacione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periodike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nga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anëtarët</a:t>
            </a:r>
            <a:r>
              <a:rPr lang="en-US" sz="1400" dirty="0">
                <a:solidFill>
                  <a:schemeClr val="tx1"/>
                </a:solidFill>
                <a:latin typeface="Times New Roman" panose="02020603050405020304" pitchFamily="18" charset="0"/>
                <a:cs typeface="Times New Roman" panose="02020603050405020304" pitchFamily="18" charset="0"/>
              </a:rPr>
              <a:t> e Task </a:t>
            </a:r>
            <a:r>
              <a:rPr lang="en-US" sz="1400" dirty="0" err="1">
                <a:solidFill>
                  <a:schemeClr val="tx1"/>
                </a:solidFill>
                <a:latin typeface="Times New Roman" panose="02020603050405020304" pitchFamily="18" charset="0"/>
                <a:cs typeface="Times New Roman" panose="02020603050405020304" pitchFamily="18" charset="0"/>
              </a:rPr>
              <a:t>Forcës</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mbi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masat</a:t>
            </a:r>
            <a:r>
              <a:rPr lang="en-US" sz="1400" dirty="0">
                <a:solidFill>
                  <a:schemeClr val="tx1"/>
                </a:solidFill>
                <a:latin typeface="Times New Roman" panose="02020603050405020304" pitchFamily="18" charset="0"/>
                <a:cs typeface="Times New Roman" panose="02020603050405020304" pitchFamily="18" charset="0"/>
              </a:rPr>
              <a:t> e </a:t>
            </a:r>
            <a:r>
              <a:rPr lang="en-US" sz="1400" dirty="0" err="1">
                <a:solidFill>
                  <a:schemeClr val="tx1"/>
                </a:solidFill>
                <a:latin typeface="Times New Roman" panose="02020603050405020304" pitchFamily="18" charset="0"/>
                <a:cs typeface="Times New Roman" panose="02020603050405020304" pitchFamily="18" charset="0"/>
              </a:rPr>
              <a:t>ndërmarra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zbatim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detyrimeve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akteve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ligjore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nënligjore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rezultatet</a:t>
            </a:r>
            <a:r>
              <a:rPr lang="en-US" sz="1400" dirty="0">
                <a:solidFill>
                  <a:schemeClr val="tx1"/>
                </a:solidFill>
                <a:latin typeface="Times New Roman" panose="02020603050405020304" pitchFamily="18" charset="0"/>
                <a:cs typeface="Times New Roman" panose="02020603050405020304" pitchFamily="18" charset="0"/>
              </a:rPr>
              <a:t> e </a:t>
            </a:r>
            <a:r>
              <a:rPr lang="en-US" sz="1400" dirty="0" err="1">
                <a:solidFill>
                  <a:schemeClr val="tx1"/>
                </a:solidFill>
                <a:latin typeface="Times New Roman" panose="02020603050405020304" pitchFamily="18" charset="0"/>
                <a:cs typeface="Times New Roman" panose="02020603050405020304" pitchFamily="18" charset="0"/>
              </a:rPr>
              <a:t>punës</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tyre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problematikat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mund</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kenë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hasur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zbatimin</a:t>
            </a:r>
            <a:r>
              <a:rPr lang="en-US" sz="1400" dirty="0">
                <a:solidFill>
                  <a:schemeClr val="tx1"/>
                </a:solidFill>
                <a:latin typeface="Times New Roman" panose="02020603050405020304" pitchFamily="18" charset="0"/>
                <a:cs typeface="Times New Roman" panose="02020603050405020304" pitchFamily="18" charset="0"/>
              </a:rPr>
              <a:t> e </a:t>
            </a:r>
            <a:r>
              <a:rPr lang="en-US" sz="1400" dirty="0" err="1">
                <a:solidFill>
                  <a:schemeClr val="tx1"/>
                </a:solidFill>
                <a:latin typeface="Times New Roman" panose="02020603050405020304" pitchFamily="18" charset="0"/>
                <a:cs typeface="Times New Roman" panose="02020603050405020304" pitchFamily="18" charset="0"/>
              </a:rPr>
              <a:t>kompetencave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detyrimeve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ligjore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për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këtë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qëllim</a:t>
            </a:r>
            <a:r>
              <a:rPr lang="en-US" sz="1400" dirty="0" smtClean="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defRPr/>
            </a:pPr>
            <a:r>
              <a:rPr lang="it-IT" sz="1400" dirty="0">
                <a:solidFill>
                  <a:schemeClr val="tx1"/>
                </a:solidFill>
                <a:latin typeface="Times New Roman" pitchFamily="18" charset="0"/>
                <a:cs typeface="Times New Roman" panose="02020603050405020304" pitchFamily="18" charset="0"/>
              </a:rPr>
              <a:t>Gjatë këtij viti, strukturat përgjegjëse pjesë përbërëse të Task-Forcës kanë zhvilluar kontrolle dhe monitorime periodike në territorin e Qarkut Durrës, në tregje, subjekte tregtare dhe subjekte prodhuese</a:t>
            </a:r>
            <a:r>
              <a:rPr lang="it-IT" sz="1400" dirty="0" smtClean="0">
                <a:solidFill>
                  <a:schemeClr val="tx1"/>
                </a:solidFill>
                <a:latin typeface="Times New Roman" pitchFamily="18" charset="0"/>
                <a:cs typeface="Times New Roman" panose="02020603050405020304" pitchFamily="18" charset="0"/>
              </a:rPr>
              <a:t>. </a:t>
            </a:r>
            <a:endParaRPr lang="en-US" sz="1400" dirty="0">
              <a:solidFill>
                <a:schemeClr val="tx1"/>
              </a:solidFill>
              <a:latin typeface="Times New Roman" panose="02020603050405020304" pitchFamily="18" charset="0"/>
              <a:cs typeface="Times New Roman" panose="02020603050405020304" pitchFamily="18" charset="0"/>
            </a:endParaRPr>
          </a:p>
        </p:txBody>
      </p:sp>
      <p:pic>
        <p:nvPicPr>
          <p:cNvPr id="31747" name="Picture 4" descr="C:\Users\ICT\Desktop\qeset-e16541741948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5338" y="3276600"/>
            <a:ext cx="3033712"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21</a:t>
            </a:r>
          </a:p>
        </p:txBody>
      </p:sp>
      <p:sp>
        <p:nvSpPr>
          <p:cNvPr id="31749"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Tree>
    <p:extLst>
      <p:ext uri="{BB962C8B-B14F-4D97-AF65-F5344CB8AC3E}">
        <p14:creationId xmlns:p14="http://schemas.microsoft.com/office/powerpoint/2010/main" val="1214136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extLst>
          </p:cNvPr>
          <p:cNvSpPr>
            <a:spLocks noGrp="1"/>
          </p:cNvSpPr>
          <p:nvPr>
            <p:ph idx="1"/>
          </p:nvPr>
        </p:nvSpPr>
        <p:spPr>
          <a:xfrm>
            <a:off x="457200" y="2133600"/>
            <a:ext cx="8077200" cy="4343400"/>
          </a:xfrm>
        </p:spPr>
        <p:txBody>
          <a:bodyPr/>
          <a:lstStyle/>
          <a:p>
            <a:pPr marL="0" indent="0" algn="just">
              <a:spcBef>
                <a:spcPct val="0"/>
              </a:spcBef>
              <a:buFont typeface="Wingdings 3" pitchFamily="18" charset="2"/>
              <a:buNone/>
              <a:defRPr/>
            </a:pPr>
            <a:r>
              <a:rPr lang="it-IT" sz="1600" b="1" dirty="0" smtClean="0">
                <a:solidFill>
                  <a:schemeClr val="tx1"/>
                </a:solidFill>
                <a:latin typeface="Times New Roman" pitchFamily="18" charset="0"/>
                <a:cs typeface="Times New Roman" panose="02020603050405020304" pitchFamily="18" charset="0"/>
              </a:rPr>
              <a:t>KONSTATIME</a:t>
            </a:r>
            <a:endParaRPr lang="it-IT" sz="1500" dirty="0" smtClean="0">
              <a:solidFill>
                <a:schemeClr val="tx1"/>
              </a:solidFill>
              <a:latin typeface="Times New Roman" pitchFamily="18" charset="0"/>
              <a:cs typeface="Times New Roman" panose="02020603050405020304" pitchFamily="18" charset="0"/>
            </a:endParaRPr>
          </a:p>
          <a:p>
            <a:pPr algn="just">
              <a:spcBef>
                <a:spcPct val="0"/>
              </a:spcBef>
              <a:buFont typeface="Wingdings" panose="05000000000000000000" pitchFamily="2" charset="2"/>
              <a:buChar char="Ø"/>
              <a:defRPr/>
            </a:pPr>
            <a:r>
              <a:rPr lang="it-IT" sz="1400" dirty="0" smtClean="0">
                <a:solidFill>
                  <a:schemeClr val="tx1"/>
                </a:solidFill>
                <a:latin typeface="Times New Roman" pitchFamily="18" charset="0"/>
                <a:cs typeface="Times New Roman" panose="02020603050405020304" pitchFamily="18" charset="0"/>
              </a:rPr>
              <a:t>Nga </a:t>
            </a:r>
            <a:r>
              <a:rPr lang="it-IT" sz="1400" dirty="0">
                <a:solidFill>
                  <a:schemeClr val="tx1"/>
                </a:solidFill>
                <a:latin typeface="Times New Roman" pitchFamily="18" charset="0"/>
                <a:cs typeface="Times New Roman" panose="02020603050405020304" pitchFamily="18" charset="0"/>
              </a:rPr>
              <a:t>informacionet e </a:t>
            </a:r>
            <a:r>
              <a:rPr lang="it-IT" sz="1400" dirty="0" smtClean="0">
                <a:solidFill>
                  <a:schemeClr val="tx1"/>
                </a:solidFill>
                <a:latin typeface="Times New Roman" pitchFamily="18" charset="0"/>
                <a:cs typeface="Times New Roman" panose="02020603050405020304" pitchFamily="18" charset="0"/>
              </a:rPr>
              <a:t>ardhura nga anëtarët e Task-Forcës </a:t>
            </a:r>
            <a:r>
              <a:rPr lang="it-IT" sz="1400" dirty="0">
                <a:solidFill>
                  <a:schemeClr val="tx1"/>
                </a:solidFill>
                <a:latin typeface="Times New Roman" pitchFamily="18" charset="0"/>
                <a:cs typeface="Times New Roman" panose="02020603050405020304" pitchFamily="18" charset="0"/>
              </a:rPr>
              <a:t>rezulton se gjatë inspektimeve dhe monitorimeve të kryera nuk janë konstatuar raste të përdorimit, prodhimit, hedhjes në treg apo importimit të qeseve plastike mbajtëse në kundërshtim me legjislacionin në fuqi. </a:t>
            </a:r>
            <a:endParaRPr lang="it-IT" sz="1400" dirty="0" smtClean="0">
              <a:solidFill>
                <a:schemeClr val="tx1"/>
              </a:solidFill>
              <a:latin typeface="Times New Roman" pitchFamily="18" charset="0"/>
              <a:cs typeface="Times New Roman" panose="02020603050405020304" pitchFamily="18" charset="0"/>
            </a:endParaRPr>
          </a:p>
          <a:p>
            <a:pPr algn="just">
              <a:spcBef>
                <a:spcPct val="0"/>
              </a:spcBef>
              <a:buFont typeface="Wingdings" panose="05000000000000000000" pitchFamily="2" charset="2"/>
              <a:buChar char="Ø"/>
              <a:defRPr/>
            </a:pPr>
            <a:r>
              <a:rPr lang="it-IT" sz="1400" dirty="0" smtClean="0">
                <a:solidFill>
                  <a:schemeClr val="tx1"/>
                </a:solidFill>
                <a:latin typeface="Times New Roman" pitchFamily="18" charset="0"/>
                <a:cs typeface="Times New Roman" panose="02020603050405020304" pitchFamily="18" charset="0"/>
              </a:rPr>
              <a:t>Është </a:t>
            </a:r>
            <a:r>
              <a:rPr lang="it-IT" sz="1400" dirty="0">
                <a:solidFill>
                  <a:schemeClr val="tx1"/>
                </a:solidFill>
                <a:latin typeface="Times New Roman" pitchFamily="18" charset="0"/>
                <a:cs typeface="Times New Roman" panose="02020603050405020304" pitchFamily="18" charset="0"/>
              </a:rPr>
              <a:t>rritur ndërgjegjësimi midis qytetarëve apo njësive tregtare për përdorimin e qeseve plastike njëpërdorimshe të cilat përmbushin specifikimet ligjore</a:t>
            </a:r>
            <a:r>
              <a:rPr lang="it-IT" sz="1400" dirty="0" smtClean="0">
                <a:solidFill>
                  <a:schemeClr val="tx1"/>
                </a:solidFill>
                <a:latin typeface="Times New Roman" pitchFamily="18" charset="0"/>
                <a:cs typeface="Times New Roman" panose="02020603050405020304" pitchFamily="18" charset="0"/>
              </a:rPr>
              <a:t>.</a:t>
            </a:r>
            <a:endParaRPr lang="en-US" sz="1400" dirty="0" smtClean="0">
              <a:solidFill>
                <a:schemeClr val="tx1"/>
              </a:solidFill>
              <a:latin typeface="Times New Roman" pitchFamily="18" charset="0"/>
              <a:cs typeface="Times New Roman" panose="02020603050405020304" pitchFamily="18" charset="0"/>
            </a:endParaRPr>
          </a:p>
          <a:p>
            <a:pPr algn="just">
              <a:spcBef>
                <a:spcPct val="0"/>
              </a:spcBef>
              <a:buFont typeface="Wingdings" panose="05000000000000000000" pitchFamily="2" charset="2"/>
              <a:buChar char="Ø"/>
              <a:defRPr/>
            </a:pPr>
            <a:r>
              <a:rPr lang="en-US" sz="1400" dirty="0" err="1" smtClean="0">
                <a:solidFill>
                  <a:schemeClr val="tx1"/>
                </a:solidFill>
                <a:latin typeface="Times New Roman" pitchFamily="18" charset="0"/>
                <a:cs typeface="Times New Roman" panose="02020603050405020304" pitchFamily="18" charset="0"/>
              </a:rPr>
              <a:t>Gjatë</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vitit</a:t>
            </a:r>
            <a:r>
              <a:rPr lang="en-US" sz="1400" dirty="0" smtClean="0">
                <a:solidFill>
                  <a:schemeClr val="tx1"/>
                </a:solidFill>
                <a:latin typeface="Times New Roman" pitchFamily="18" charset="0"/>
                <a:cs typeface="Times New Roman" panose="02020603050405020304" pitchFamily="18" charset="0"/>
              </a:rPr>
              <a:t> 2025 </a:t>
            </a:r>
            <a:r>
              <a:rPr lang="en-US" sz="1400" dirty="0" err="1">
                <a:solidFill>
                  <a:schemeClr val="tx1"/>
                </a:solidFill>
                <a:latin typeface="Times New Roman" pitchFamily="18" charset="0"/>
                <a:cs typeface="Times New Roman" panose="02020603050405020304" pitchFamily="18" charset="0"/>
              </a:rPr>
              <a:t>sipas</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raportimeve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nuk</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janë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evidentuar</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raste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shkeljeje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ligjit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apo</a:t>
            </a:r>
            <a:r>
              <a:rPr lang="en-US" sz="1400" dirty="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gjobëvënie</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nga</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strukturat</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përgjegjëse</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edhe</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pse</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në</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raste</a:t>
            </a:r>
            <a:r>
              <a:rPr lang="en-US" sz="1400" dirty="0" smtClean="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sporadike</a:t>
            </a:r>
            <a:r>
              <a:rPr lang="en-US" sz="1400" dirty="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konstatohet</a:t>
            </a:r>
            <a:r>
              <a:rPr lang="en-US" sz="1400" dirty="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përdorim</a:t>
            </a:r>
            <a:r>
              <a:rPr lang="en-US" sz="1400" dirty="0" smtClean="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qeseve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plastike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kundërshtim</a:t>
            </a:r>
            <a:r>
              <a:rPr lang="en-US" sz="1400" dirty="0">
                <a:solidFill>
                  <a:schemeClr val="tx1"/>
                </a:solidFill>
                <a:latin typeface="Times New Roman" pitchFamily="18" charset="0"/>
                <a:cs typeface="Times New Roman" panose="02020603050405020304" pitchFamily="18" charset="0"/>
              </a:rPr>
              <a:t> me </a:t>
            </a:r>
            <a:r>
              <a:rPr lang="en-US" sz="1400" dirty="0" err="1">
                <a:solidFill>
                  <a:schemeClr val="tx1"/>
                </a:solidFill>
                <a:latin typeface="Times New Roman" pitchFamily="18" charset="0"/>
                <a:cs typeface="Times New Roman" panose="02020603050405020304" pitchFamily="18" charset="0"/>
              </a:rPr>
              <a:t>ligjin</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fuqi</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kryesisht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tregjet</a:t>
            </a:r>
            <a:r>
              <a:rPr lang="en-US" sz="1400" dirty="0">
                <a:solidFill>
                  <a:schemeClr val="tx1"/>
                </a:solidFill>
                <a:latin typeface="Times New Roman" pitchFamily="18" charset="0"/>
                <a:cs typeface="Times New Roman" panose="02020603050405020304" pitchFamily="18" charset="0"/>
              </a:rPr>
              <a:t> agro-</a:t>
            </a:r>
            <a:r>
              <a:rPr lang="en-US" sz="1400" dirty="0" err="1">
                <a:solidFill>
                  <a:schemeClr val="tx1"/>
                </a:solidFill>
                <a:latin typeface="Times New Roman" pitchFamily="18" charset="0"/>
                <a:cs typeface="Times New Roman" panose="02020603050405020304" pitchFamily="18" charset="0"/>
              </a:rPr>
              <a:t>ushqimore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dhe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ato</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industriale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si</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dhe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dyqanet</a:t>
            </a:r>
            <a:r>
              <a:rPr lang="en-US" sz="1400" dirty="0">
                <a:solidFill>
                  <a:schemeClr val="tx1"/>
                </a:solidFill>
                <a:latin typeface="Times New Roman" pitchFamily="18" charset="0"/>
                <a:cs typeface="Times New Roman" panose="02020603050405020304" pitchFamily="18" charset="0"/>
              </a:rPr>
              <a:t> e </a:t>
            </a:r>
            <a:r>
              <a:rPr lang="en-US" sz="1400" dirty="0" err="1">
                <a:solidFill>
                  <a:schemeClr val="tx1"/>
                </a:solidFill>
                <a:latin typeface="Times New Roman" pitchFamily="18" charset="0"/>
                <a:cs typeface="Times New Roman" panose="02020603050405020304" pitchFamily="18" charset="0"/>
              </a:rPr>
              <a:t>lagjeve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zonat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periferike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qytetit</a:t>
            </a:r>
            <a:r>
              <a:rPr lang="en-US" sz="1400" dirty="0" smtClean="0">
                <a:solidFill>
                  <a:schemeClr val="tx1"/>
                </a:solidFill>
                <a:latin typeface="Times New Roman" pitchFamily="18" charset="0"/>
                <a:cs typeface="Times New Roman" panose="02020603050405020304" pitchFamily="18" charset="0"/>
              </a:rPr>
              <a:t>.</a:t>
            </a:r>
          </a:p>
          <a:p>
            <a:pPr algn="just">
              <a:spcBef>
                <a:spcPct val="0"/>
              </a:spcBef>
              <a:buFont typeface="Wingdings" pitchFamily="2" charset="2"/>
              <a:buChar char="§"/>
              <a:defRPr/>
            </a:pPr>
            <a:endParaRPr lang="en-US" sz="1400" dirty="0">
              <a:solidFill>
                <a:schemeClr val="tx1"/>
              </a:solidFill>
              <a:latin typeface="Times New Roman" pitchFamily="18" charset="0"/>
              <a:cs typeface="Times New Roman" panose="02020603050405020304" pitchFamily="18" charset="0"/>
            </a:endParaRPr>
          </a:p>
          <a:p>
            <a:pPr marL="0" indent="0" algn="just">
              <a:spcBef>
                <a:spcPct val="0"/>
              </a:spcBef>
              <a:buFont typeface="Wingdings 3" pitchFamily="18" charset="2"/>
              <a:buNone/>
              <a:defRPr/>
            </a:pPr>
            <a:r>
              <a:rPr lang="en-US" sz="1400" dirty="0" smtClean="0">
                <a:solidFill>
                  <a:schemeClr val="tx1"/>
                </a:solidFill>
                <a:latin typeface="Times New Roman" pitchFamily="18" charset="0"/>
                <a:cs typeface="Times New Roman" panose="02020603050405020304" pitchFamily="18" charset="0"/>
              </a:rPr>
              <a:t>                            </a:t>
            </a:r>
            <a:r>
              <a:rPr lang="en-US" sz="1400" b="1" dirty="0" err="1" smtClean="0">
                <a:solidFill>
                  <a:schemeClr val="tx1"/>
                </a:solidFill>
                <a:latin typeface="Times New Roman" pitchFamily="18" charset="0"/>
                <a:cs typeface="Times New Roman" panose="02020603050405020304" pitchFamily="18" charset="0"/>
              </a:rPr>
              <a:t>Inspektimet</a:t>
            </a:r>
            <a:r>
              <a:rPr lang="en-US" sz="1400" b="1" dirty="0" smtClean="0">
                <a:solidFill>
                  <a:schemeClr val="tx1"/>
                </a:solidFill>
                <a:latin typeface="Times New Roman" pitchFamily="18" charset="0"/>
                <a:cs typeface="Times New Roman" panose="02020603050405020304" pitchFamily="18" charset="0"/>
              </a:rPr>
              <a:t> e </a:t>
            </a:r>
            <a:r>
              <a:rPr lang="en-US" sz="1400" b="1" dirty="0" err="1" smtClean="0">
                <a:solidFill>
                  <a:schemeClr val="tx1"/>
                </a:solidFill>
                <a:latin typeface="Times New Roman" pitchFamily="18" charset="0"/>
                <a:cs typeface="Times New Roman" panose="02020603050405020304" pitchFamily="18" charset="0"/>
              </a:rPr>
              <a:t>kryera</a:t>
            </a:r>
            <a:r>
              <a:rPr lang="en-US" sz="1400" b="1" dirty="0" smtClean="0">
                <a:solidFill>
                  <a:schemeClr val="tx1"/>
                </a:solidFill>
                <a:latin typeface="Times New Roman" pitchFamily="18" charset="0"/>
                <a:cs typeface="Times New Roman" panose="02020603050405020304" pitchFamily="18" charset="0"/>
              </a:rPr>
              <a:t> </a:t>
            </a:r>
            <a:r>
              <a:rPr lang="en-US" sz="1400" b="1" dirty="0" err="1" smtClean="0">
                <a:solidFill>
                  <a:schemeClr val="tx1"/>
                </a:solidFill>
                <a:latin typeface="Times New Roman" pitchFamily="18" charset="0"/>
                <a:cs typeface="Times New Roman" panose="02020603050405020304" pitchFamily="18" charset="0"/>
              </a:rPr>
              <a:t>nga</a:t>
            </a:r>
            <a:r>
              <a:rPr lang="en-US" sz="1400" b="1" dirty="0">
                <a:solidFill>
                  <a:schemeClr val="tx1"/>
                </a:solidFill>
                <a:latin typeface="Times New Roman" pitchFamily="18" charset="0"/>
                <a:cs typeface="Times New Roman" panose="02020603050405020304" pitchFamily="18" charset="0"/>
              </a:rPr>
              <a:t> </a:t>
            </a:r>
            <a:r>
              <a:rPr lang="en-US" sz="1400" b="1" dirty="0" err="1">
                <a:solidFill>
                  <a:schemeClr val="tx1"/>
                </a:solidFill>
                <a:latin typeface="Times New Roman" pitchFamily="18" charset="0"/>
                <a:cs typeface="Times New Roman" panose="02020603050405020304" pitchFamily="18" charset="0"/>
              </a:rPr>
              <a:t>Agjencia</a:t>
            </a:r>
            <a:r>
              <a:rPr lang="en-US" sz="1400" b="1" dirty="0">
                <a:solidFill>
                  <a:schemeClr val="tx1"/>
                </a:solidFill>
                <a:latin typeface="Times New Roman" pitchFamily="18" charset="0"/>
                <a:cs typeface="Times New Roman" panose="02020603050405020304" pitchFamily="18" charset="0"/>
              </a:rPr>
              <a:t> </a:t>
            </a:r>
            <a:r>
              <a:rPr lang="en-US" sz="1400" b="1" dirty="0" err="1">
                <a:solidFill>
                  <a:schemeClr val="tx1"/>
                </a:solidFill>
                <a:latin typeface="Times New Roman" pitchFamily="18" charset="0"/>
                <a:cs typeface="Times New Roman" panose="02020603050405020304" pitchFamily="18" charset="0"/>
              </a:rPr>
              <a:t>Rajonale</a:t>
            </a:r>
            <a:r>
              <a:rPr lang="en-US" sz="1400" b="1" dirty="0">
                <a:solidFill>
                  <a:schemeClr val="tx1"/>
                </a:solidFill>
                <a:latin typeface="Times New Roman" pitchFamily="18" charset="0"/>
                <a:cs typeface="Times New Roman" panose="02020603050405020304" pitchFamily="18" charset="0"/>
              </a:rPr>
              <a:t> e </a:t>
            </a:r>
            <a:r>
              <a:rPr lang="en-US" sz="1400" b="1" dirty="0" err="1">
                <a:solidFill>
                  <a:schemeClr val="tx1"/>
                </a:solidFill>
                <a:latin typeface="Times New Roman" pitchFamily="18" charset="0"/>
                <a:cs typeface="Times New Roman" panose="02020603050405020304" pitchFamily="18" charset="0"/>
              </a:rPr>
              <a:t>Mjedisit</a:t>
            </a:r>
            <a:r>
              <a:rPr lang="en-US" sz="1400" b="1" dirty="0">
                <a:solidFill>
                  <a:schemeClr val="tx1"/>
                </a:solidFill>
                <a:latin typeface="Times New Roman" pitchFamily="18" charset="0"/>
                <a:cs typeface="Times New Roman" panose="02020603050405020304" pitchFamily="18" charset="0"/>
              </a:rPr>
              <a:t> </a:t>
            </a:r>
            <a:r>
              <a:rPr lang="en-US" sz="1400" b="1" dirty="0" err="1">
                <a:solidFill>
                  <a:schemeClr val="tx1"/>
                </a:solidFill>
                <a:latin typeface="Times New Roman" pitchFamily="18" charset="0"/>
                <a:cs typeface="Times New Roman" panose="02020603050405020304" pitchFamily="18" charset="0"/>
              </a:rPr>
              <a:t>Tiranë</a:t>
            </a:r>
            <a:r>
              <a:rPr lang="en-US" sz="1400" b="1" dirty="0">
                <a:solidFill>
                  <a:schemeClr val="tx1"/>
                </a:solidFill>
                <a:latin typeface="Times New Roman" pitchFamily="18" charset="0"/>
                <a:cs typeface="Times New Roman" panose="02020603050405020304" pitchFamily="18" charset="0"/>
              </a:rPr>
              <a:t>/</a:t>
            </a:r>
            <a:r>
              <a:rPr lang="en-US" sz="1400" b="1" dirty="0" err="1">
                <a:solidFill>
                  <a:schemeClr val="tx1"/>
                </a:solidFill>
                <a:latin typeface="Times New Roman" pitchFamily="18" charset="0"/>
                <a:cs typeface="Times New Roman" panose="02020603050405020304" pitchFamily="18" charset="0"/>
              </a:rPr>
              <a:t>Durrës</a:t>
            </a:r>
            <a:r>
              <a:rPr lang="en-US" sz="1400" b="1" dirty="0">
                <a:solidFill>
                  <a:schemeClr val="tx1"/>
                </a:solidFill>
                <a:latin typeface="Times New Roman" pitchFamily="18" charset="0"/>
                <a:cs typeface="Times New Roman" panose="02020603050405020304" pitchFamily="18" charset="0"/>
              </a:rPr>
              <a:t>/</a:t>
            </a:r>
            <a:r>
              <a:rPr lang="en-US" sz="1400" b="1" dirty="0" err="1">
                <a:solidFill>
                  <a:schemeClr val="tx1"/>
                </a:solidFill>
                <a:latin typeface="Times New Roman" pitchFamily="18" charset="0"/>
                <a:cs typeface="Times New Roman" panose="02020603050405020304" pitchFamily="18" charset="0"/>
              </a:rPr>
              <a:t>Dibër</a:t>
            </a:r>
            <a:endParaRPr lang="en-US" sz="1400" b="1" dirty="0">
              <a:solidFill>
                <a:schemeClr val="tx1"/>
              </a:solidFill>
              <a:latin typeface="Times New Roman" pitchFamily="18" charset="0"/>
              <a:cs typeface="Times New Roman" panose="02020603050405020304" pitchFamily="18" charset="0"/>
            </a:endParaRPr>
          </a:p>
        </p:txBody>
      </p:sp>
      <p:sp>
        <p:nvSpPr>
          <p:cNvPr id="32771"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22</a:t>
            </a:r>
          </a:p>
        </p:txBody>
      </p:sp>
      <p:sp>
        <p:nvSpPr>
          <p:cNvPr id="32772"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graphicFrame>
        <p:nvGraphicFramePr>
          <p:cNvPr id="7" name="Table 6"/>
          <p:cNvGraphicFramePr>
            <a:graphicFrameLocks noGrp="1"/>
          </p:cNvGraphicFramePr>
          <p:nvPr/>
        </p:nvGraphicFramePr>
        <p:xfrm>
          <a:off x="533400" y="4953000"/>
          <a:ext cx="8229600" cy="1676401"/>
        </p:xfrm>
        <a:graphic>
          <a:graphicData uri="http://schemas.openxmlformats.org/drawingml/2006/table">
            <a:tbl>
              <a:tblPr/>
              <a:tblGrid>
                <a:gridCol w="1208088"/>
                <a:gridCol w="1435100"/>
                <a:gridCol w="2490787"/>
                <a:gridCol w="1585913"/>
                <a:gridCol w="1509712"/>
              </a:tblGrid>
              <a:tr h="517525">
                <a:tc rowSpan="3">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15000"/>
                        </a:lnSpc>
                        <a:spcBef>
                          <a:spcPts val="375"/>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Times New Roman" pitchFamily="18" charset="0"/>
                          <a:cs typeface="Times New Roman" pitchFamily="18" charset="0"/>
                        </a:rPr>
                        <a:t>QARKU DURRËS </a:t>
                      </a:r>
                    </a:p>
                  </a:txBody>
                  <a:tcPr marL="93992" marR="939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Times New Roman" pitchFamily="18" charset="0"/>
                          <a:cs typeface="Times New Roman" pitchFamily="18" charset="0"/>
                        </a:rPr>
                        <a:t>PERIUDHA E INSPEKTIMIT </a:t>
                      </a:r>
                    </a:p>
                  </a:txBody>
                  <a:tcPr marL="93992" marR="939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Times New Roman" pitchFamily="18" charset="0"/>
                          <a:cs typeface="Times New Roman" pitchFamily="18" charset="0"/>
                        </a:rPr>
                        <a:t>NUMRI I INSPEKTIMEVE              (PRODHUES) </a:t>
                      </a:r>
                    </a:p>
                  </a:txBody>
                  <a:tcPr marL="93992" marR="939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Times New Roman" pitchFamily="18" charset="0"/>
                          <a:cs typeface="Times New Roman" pitchFamily="18" charset="0"/>
                        </a:rPr>
                        <a:t>MASA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Times New Roman" pitchFamily="18" charset="0"/>
                          <a:cs typeface="Times New Roman" pitchFamily="18" charset="0"/>
                        </a:rPr>
                        <a:t> ADMINISTRATIVE </a:t>
                      </a:r>
                    </a:p>
                  </a:txBody>
                  <a:tcPr marL="93992" marR="939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Times New Roman" pitchFamily="18" charset="0"/>
                          <a:cs typeface="Times New Roman" pitchFamily="18" charset="0"/>
                        </a:rPr>
                        <a:t>SASI QESE TË BLLOKUARA </a:t>
                      </a:r>
                    </a:p>
                  </a:txBody>
                  <a:tcPr marL="93992" marR="939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9438">
                <a:tc vMerge="1">
                  <a:txBody>
                    <a:bodyPr/>
                    <a:lstStyle/>
                    <a:p>
                      <a:endParaRPr lang="en-US"/>
                    </a:p>
                  </a:txBody>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itchFamily="18" charset="0"/>
                          <a:cs typeface="Times New Roman" pitchFamily="18" charset="0"/>
                        </a:rPr>
                        <a:t>VITI 2024</a:t>
                      </a:r>
                    </a:p>
                  </a:txBody>
                  <a:tcPr marL="93992" marR="93992"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DF5"/>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itchFamily="18" charset="0"/>
                          <a:cs typeface="Times New Roman" pitchFamily="18" charset="0"/>
                        </a:rPr>
                        <a:t>8 subjekte (të kontrolluara nga 3 herë secila) </a:t>
                      </a:r>
                    </a:p>
                  </a:txBody>
                  <a:tcPr marL="93992" marR="939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DF5"/>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itchFamily="18" charset="0"/>
                          <a:cs typeface="Times New Roman" pitchFamily="18" charset="0"/>
                        </a:rPr>
                        <a:t>nuk ka </a:t>
                      </a:r>
                    </a:p>
                  </a:txBody>
                  <a:tcPr marL="93992" marR="939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DF5"/>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alt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9399" marR="9399" marT="9399" marB="93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DF5"/>
                    </a:solidFill>
                  </a:tcPr>
                </a:tc>
              </a:tr>
              <a:tr h="579438">
                <a:tc vMerge="1">
                  <a:txBody>
                    <a:bodyPr/>
                    <a:lstStyle/>
                    <a:p>
                      <a:endParaRPr lang="en-US"/>
                    </a:p>
                  </a:txBody>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15000"/>
                        </a:lnSpc>
                        <a:spcBef>
                          <a:spcPts val="375"/>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itchFamily="18" charset="0"/>
                          <a:cs typeface="Times New Roman" pitchFamily="18" charset="0"/>
                        </a:rPr>
                        <a:t>VITI 2025 </a:t>
                      </a:r>
                    </a:p>
                  </a:txBody>
                  <a:tcPr marL="93992" marR="93992"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6FA"/>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15000"/>
                        </a:lnSpc>
                        <a:spcBef>
                          <a:spcPts val="375"/>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itchFamily="18" charset="0"/>
                          <a:cs typeface="Times New Roman" pitchFamily="18" charset="0"/>
                        </a:rPr>
                        <a:t>3 subjekte (të kontrolluara nga 2-3 herë secila) </a:t>
                      </a:r>
                    </a:p>
                  </a:txBody>
                  <a:tcPr marL="93992" marR="939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6FA"/>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15000"/>
                        </a:lnSpc>
                        <a:spcBef>
                          <a:spcPts val="375"/>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itchFamily="18" charset="0"/>
                          <a:cs typeface="Times New Roman" pitchFamily="18" charset="0"/>
                        </a:rPr>
                        <a:t>nuk ka </a:t>
                      </a:r>
                    </a:p>
                  </a:txBody>
                  <a:tcPr marL="93992" marR="9399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6FA"/>
                    </a:solidFill>
                  </a:tcPr>
                </a:tc>
                <a:tc>
                  <a:txBody>
                    <a:bodyPr/>
                    <a:lstStyle>
                      <a:lvl1pPr defTabSz="457200" eaLnBrk="0" hangingPunct="0">
                        <a:spcBef>
                          <a:spcPts val="1000"/>
                        </a:spcBef>
                        <a:buClr>
                          <a:schemeClr val="accent1"/>
                        </a:buClr>
                        <a:buSzPct val="80000"/>
                        <a:buFont typeface="Wingdings 3" pitchFamily="18" charset="2"/>
                        <a:defRPr sz="2800">
                          <a:solidFill>
                            <a:srgbClr val="404040"/>
                          </a:solidFill>
                          <a:latin typeface="Century Gothic" pitchFamily="34" charset="0"/>
                        </a:defRPr>
                      </a:lvl1pPr>
                      <a:lvl2pPr marL="742950" indent="-285750" defTabSz="457200" eaLnBrk="0" hangingPunct="0">
                        <a:spcBef>
                          <a:spcPts val="1000"/>
                        </a:spcBef>
                        <a:buClr>
                          <a:schemeClr val="accent1"/>
                        </a:buClr>
                        <a:buSzPct val="80000"/>
                        <a:buFont typeface="Wingdings 3" pitchFamily="18" charset="2"/>
                        <a:defRPr sz="1400">
                          <a:solidFill>
                            <a:srgbClr val="404040"/>
                          </a:solidFill>
                          <a:latin typeface="Century Gothic" pitchFamily="34" charset="0"/>
                        </a:defRPr>
                      </a:lvl2pPr>
                      <a:lvl3pPr marL="1143000" indent="-228600" defTabSz="457200" eaLnBrk="0" hangingPunct="0">
                        <a:spcBef>
                          <a:spcPts val="1000"/>
                        </a:spcBef>
                        <a:buClr>
                          <a:schemeClr val="accent1"/>
                        </a:buClr>
                        <a:buSzPct val="80000"/>
                        <a:buFont typeface="Wingdings 3" pitchFamily="18" charset="2"/>
                        <a:defRPr sz="1200">
                          <a:solidFill>
                            <a:srgbClr val="404040"/>
                          </a:solidFill>
                          <a:latin typeface="Century Gothic" pitchFamily="34" charset="0"/>
                        </a:defRPr>
                      </a:lvl3pPr>
                      <a:lvl4pPr marL="16002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4pPr>
                      <a:lvl5pPr marL="2057400" indent="-228600" defTabSz="457200" eaLnBrk="0" hangingPunct="0">
                        <a:spcBef>
                          <a:spcPts val="1000"/>
                        </a:spcBef>
                        <a:buClr>
                          <a:schemeClr val="accent1"/>
                        </a:buClr>
                        <a:buSzPct val="80000"/>
                        <a:buFont typeface="Wingdings 3" pitchFamily="18" charset="2"/>
                        <a:defRPr sz="10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defRPr sz="1000">
                          <a:solidFill>
                            <a:srgbClr val="404040"/>
                          </a:solidFill>
                          <a:latin typeface="Century Gothic"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alt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9399" marR="9399" marT="9399" marB="93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6FA"/>
                    </a:solidFill>
                  </a:tcPr>
                </a:tc>
              </a:tr>
            </a:tbl>
          </a:graphicData>
        </a:graphic>
      </p:graphicFrame>
    </p:spTree>
    <p:extLst>
      <p:ext uri="{BB962C8B-B14F-4D97-AF65-F5344CB8AC3E}">
        <p14:creationId xmlns:p14="http://schemas.microsoft.com/office/powerpoint/2010/main" val="2278037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extLst>
          </p:cNvPr>
          <p:cNvSpPr>
            <a:spLocks noGrp="1"/>
          </p:cNvSpPr>
          <p:nvPr>
            <p:ph idx="1"/>
          </p:nvPr>
        </p:nvSpPr>
        <p:spPr>
          <a:xfrm>
            <a:off x="457200" y="2514600"/>
            <a:ext cx="8077200" cy="3962400"/>
          </a:xfrm>
        </p:spPr>
        <p:txBody>
          <a:bodyPr/>
          <a:lstStyle/>
          <a:p>
            <a:pPr marL="0" indent="0" algn="just">
              <a:spcBef>
                <a:spcPct val="0"/>
              </a:spcBef>
              <a:buFont typeface="Wingdings 3" pitchFamily="18" charset="2"/>
              <a:buNone/>
              <a:defRPr/>
            </a:pPr>
            <a:r>
              <a:rPr lang="it-IT" sz="1600" b="1" dirty="0" smtClean="0">
                <a:solidFill>
                  <a:schemeClr val="tx1"/>
                </a:solidFill>
                <a:latin typeface="Times New Roman" pitchFamily="18" charset="0"/>
                <a:cs typeface="Times New Roman" panose="02020603050405020304" pitchFamily="18" charset="0"/>
              </a:rPr>
              <a:t>REKOMANDIME</a:t>
            </a:r>
          </a:p>
          <a:p>
            <a:pPr marL="0" indent="0" algn="just">
              <a:spcBef>
                <a:spcPct val="0"/>
              </a:spcBef>
              <a:buFont typeface="Wingdings 3" pitchFamily="18" charset="2"/>
              <a:buNone/>
              <a:defRPr/>
            </a:pPr>
            <a:endParaRPr lang="it-IT" sz="1500" dirty="0" smtClean="0">
              <a:solidFill>
                <a:schemeClr val="tx1"/>
              </a:solidFill>
              <a:latin typeface="Times New Roman" pitchFamily="18" charset="0"/>
              <a:cs typeface="Times New Roman" panose="02020603050405020304" pitchFamily="18" charset="0"/>
            </a:endParaRPr>
          </a:p>
          <a:p>
            <a:pPr algn="just">
              <a:spcBef>
                <a:spcPct val="0"/>
              </a:spcBef>
              <a:buFont typeface="Wingdings" panose="05000000000000000000" pitchFamily="2" charset="2"/>
              <a:buChar char="Ø"/>
              <a:defRPr/>
            </a:pPr>
            <a:r>
              <a:rPr lang="en-US" sz="1400" dirty="0" err="1">
                <a:solidFill>
                  <a:schemeClr val="tx1"/>
                </a:solidFill>
                <a:latin typeface="Times New Roman" pitchFamily="18" charset="0"/>
                <a:cs typeface="Times New Roman" panose="02020603050405020304" pitchFamily="18" charset="0"/>
              </a:rPr>
              <a:t>G</a:t>
            </a:r>
            <a:r>
              <a:rPr lang="en-US" sz="1400" dirty="0" err="1" smtClean="0">
                <a:solidFill>
                  <a:schemeClr val="tx1"/>
                </a:solidFill>
                <a:latin typeface="Times New Roman" pitchFamily="18" charset="0"/>
                <a:cs typeface="Times New Roman" panose="02020603050405020304" pitchFamily="18" charset="0"/>
              </a:rPr>
              <a:t>jykojmë</a:t>
            </a:r>
            <a:r>
              <a:rPr lang="en-US" sz="1400" dirty="0" smtClean="0">
                <a:solidFill>
                  <a:schemeClr val="tx1"/>
                </a:solidFill>
                <a:latin typeface="Times New Roman" pitchFamily="18" charset="0"/>
                <a:cs typeface="Times New Roman" panose="02020603050405020304" pitchFamily="18" charset="0"/>
              </a:rPr>
              <a:t> </a:t>
            </a:r>
            <a:r>
              <a:rPr lang="en-US" sz="1400" dirty="0">
                <a:solidFill>
                  <a:schemeClr val="tx1"/>
                </a:solidFill>
                <a:latin typeface="Times New Roman" pitchFamily="18" charset="0"/>
                <a:cs typeface="Times New Roman" panose="02020603050405020304" pitchFamily="18" charset="0"/>
              </a:rPr>
              <a:t>se </a:t>
            </a:r>
            <a:r>
              <a:rPr lang="en-US" sz="1400" dirty="0" err="1">
                <a:solidFill>
                  <a:schemeClr val="tx1"/>
                </a:solidFill>
                <a:latin typeface="Times New Roman" pitchFamily="18" charset="0"/>
                <a:cs typeface="Times New Roman" panose="02020603050405020304" pitchFamily="18" charset="0"/>
              </a:rPr>
              <a:t>lind</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nevoja</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që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strukturat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anëtare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Task-</a:t>
            </a:r>
            <a:r>
              <a:rPr lang="en-US" sz="1400" dirty="0" err="1">
                <a:solidFill>
                  <a:schemeClr val="tx1"/>
                </a:solidFill>
                <a:latin typeface="Times New Roman" pitchFamily="18" charset="0"/>
                <a:cs typeface="Times New Roman" panose="02020603050405020304" pitchFamily="18" charset="0"/>
              </a:rPr>
              <a:t>Forcës</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hartojnë</a:t>
            </a:r>
            <a:r>
              <a:rPr lang="en-US" sz="1400" dirty="0">
                <a:solidFill>
                  <a:schemeClr val="tx1"/>
                </a:solidFill>
                <a:latin typeface="Times New Roman" pitchFamily="18" charset="0"/>
                <a:cs typeface="Times New Roman" panose="02020603050405020304" pitchFamily="18" charset="0"/>
              </a:rPr>
              <a:t> plane </a:t>
            </a:r>
            <a:r>
              <a:rPr lang="en-US" sz="1400" dirty="0" err="1">
                <a:solidFill>
                  <a:schemeClr val="tx1"/>
                </a:solidFill>
                <a:latin typeface="Times New Roman" pitchFamily="18" charset="0"/>
                <a:cs typeface="Times New Roman" panose="02020603050405020304" pitchFamily="18" charset="0"/>
              </a:rPr>
              <a:t>konkrete</a:t>
            </a:r>
            <a:r>
              <a:rPr lang="en-US" sz="1400" dirty="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veprimi</a:t>
            </a:r>
            <a:r>
              <a:rPr lang="en-US" sz="1400" dirty="0" smtClean="0">
                <a:solidFill>
                  <a:schemeClr val="tx1"/>
                </a:solidFill>
                <a:latin typeface="Times New Roman" pitchFamily="18" charset="0"/>
                <a:cs typeface="Times New Roman" panose="02020603050405020304" pitchFamily="18" charset="0"/>
              </a:rPr>
              <a:t>.</a:t>
            </a:r>
          </a:p>
          <a:p>
            <a:pPr algn="just">
              <a:spcBef>
                <a:spcPct val="0"/>
              </a:spcBef>
              <a:buFont typeface="Wingdings" panose="05000000000000000000" pitchFamily="2" charset="2"/>
              <a:buChar char="Ø"/>
              <a:defRPr/>
            </a:pPr>
            <a:endParaRPr lang="en-US" sz="1400" dirty="0" smtClean="0">
              <a:solidFill>
                <a:schemeClr val="tx1"/>
              </a:solidFill>
              <a:latin typeface="Times New Roman" pitchFamily="18" charset="0"/>
              <a:cs typeface="Times New Roman" panose="02020603050405020304" pitchFamily="18" charset="0"/>
            </a:endParaRPr>
          </a:p>
          <a:p>
            <a:pPr algn="just">
              <a:spcBef>
                <a:spcPct val="0"/>
              </a:spcBef>
              <a:buFont typeface="Wingdings" panose="05000000000000000000" pitchFamily="2" charset="2"/>
              <a:buChar char="Ø"/>
              <a:defRPr/>
            </a:pPr>
            <a:r>
              <a:rPr lang="en-US" sz="1400" dirty="0" err="1" smtClean="0">
                <a:solidFill>
                  <a:schemeClr val="tx1"/>
                </a:solidFill>
                <a:latin typeface="Times New Roman" pitchFamily="18" charset="0"/>
                <a:cs typeface="Times New Roman" panose="02020603050405020304" pitchFamily="18" charset="0"/>
              </a:rPr>
              <a:t>Në</a:t>
            </a:r>
            <a:r>
              <a:rPr lang="en-US" sz="1400" dirty="0" smtClean="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rregulloren</a:t>
            </a:r>
            <a:r>
              <a:rPr lang="en-US" sz="1400" dirty="0">
                <a:solidFill>
                  <a:schemeClr val="tx1"/>
                </a:solidFill>
                <a:latin typeface="Times New Roman" pitchFamily="18" charset="0"/>
                <a:cs typeface="Times New Roman" panose="02020603050405020304" pitchFamily="18" charset="0"/>
              </a:rPr>
              <a:t> e </a:t>
            </a:r>
            <a:r>
              <a:rPr lang="en-US" sz="1400" dirty="0" err="1">
                <a:solidFill>
                  <a:schemeClr val="tx1"/>
                </a:solidFill>
                <a:latin typeface="Times New Roman" pitchFamily="18" charset="0"/>
                <a:cs typeface="Times New Roman" panose="02020603050405020304" pitchFamily="18" charset="0"/>
              </a:rPr>
              <a:t>funksionimit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tregjeve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agroushqimorë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dhe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industrialë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Bashkive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shtohet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si</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pikë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për</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tu</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zbatuar</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dhe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mospërdorimi</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i</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qeseve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cilat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nuk</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janë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konform</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ligjit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Nr</a:t>
            </a:r>
            <a:r>
              <a:rPr lang="en-US" sz="1400" dirty="0">
                <a:solidFill>
                  <a:schemeClr val="tx1"/>
                </a:solidFill>
                <a:latin typeface="Times New Roman" pitchFamily="18" charset="0"/>
                <a:cs typeface="Times New Roman" panose="02020603050405020304" pitchFamily="18" charset="0"/>
              </a:rPr>
              <a:t>. 28/2022 “</a:t>
            </a:r>
            <a:r>
              <a:rPr lang="en-US" sz="1400" dirty="0" err="1">
                <a:solidFill>
                  <a:schemeClr val="tx1"/>
                </a:solidFill>
                <a:latin typeface="Times New Roman" pitchFamily="18" charset="0"/>
                <a:cs typeface="Times New Roman" panose="02020603050405020304" pitchFamily="18" charset="0"/>
              </a:rPr>
              <a:t>Për</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disa</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shtesa</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dhe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ndryshime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ligjin</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nr</a:t>
            </a:r>
            <a:r>
              <a:rPr lang="en-US" sz="1400" dirty="0">
                <a:solidFill>
                  <a:schemeClr val="tx1"/>
                </a:solidFill>
                <a:latin typeface="Times New Roman" pitchFamily="18" charset="0"/>
                <a:cs typeface="Times New Roman" panose="02020603050405020304" pitchFamily="18" charset="0"/>
              </a:rPr>
              <a:t>. 10463”, </a:t>
            </a:r>
            <a:r>
              <a:rPr lang="en-US" sz="1400" dirty="0" err="1">
                <a:solidFill>
                  <a:schemeClr val="tx1"/>
                </a:solidFill>
                <a:latin typeface="Times New Roman" pitchFamily="18" charset="0"/>
                <a:cs typeface="Times New Roman" panose="02020603050405020304" pitchFamily="18" charset="0"/>
              </a:rPr>
              <a:t>datë</a:t>
            </a:r>
            <a:r>
              <a:rPr lang="en-US" sz="1400" dirty="0">
                <a:solidFill>
                  <a:schemeClr val="tx1"/>
                </a:solidFill>
                <a:latin typeface="Times New Roman" pitchFamily="18" charset="0"/>
                <a:cs typeface="Times New Roman" panose="02020603050405020304" pitchFamily="18" charset="0"/>
              </a:rPr>
              <a:t> 22.9.2011, “</a:t>
            </a:r>
            <a:r>
              <a:rPr lang="en-US" sz="1400" dirty="0" err="1">
                <a:solidFill>
                  <a:schemeClr val="tx1"/>
                </a:solidFill>
                <a:latin typeface="Times New Roman" pitchFamily="18" charset="0"/>
                <a:cs typeface="Times New Roman" panose="02020603050405020304" pitchFamily="18" charset="0"/>
              </a:rPr>
              <a:t>Për</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menaxhimin</a:t>
            </a:r>
            <a:r>
              <a:rPr lang="en-US" sz="1400" dirty="0">
                <a:solidFill>
                  <a:schemeClr val="tx1"/>
                </a:solidFill>
                <a:latin typeface="Times New Roman" pitchFamily="18" charset="0"/>
                <a:cs typeface="Times New Roman" panose="02020603050405020304" pitchFamily="18" charset="0"/>
              </a:rPr>
              <a:t> e </a:t>
            </a:r>
            <a:r>
              <a:rPr lang="en-US" sz="1400" dirty="0" err="1">
                <a:solidFill>
                  <a:schemeClr val="tx1"/>
                </a:solidFill>
                <a:latin typeface="Times New Roman" pitchFamily="18" charset="0"/>
                <a:cs typeface="Times New Roman" panose="02020603050405020304" pitchFamily="18" charset="0"/>
              </a:rPr>
              <a:t>integruar</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mbetjeve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ndryshuar</a:t>
            </a:r>
            <a:r>
              <a:rPr lang="en-US" sz="1400" dirty="0">
                <a:solidFill>
                  <a:schemeClr val="tx1"/>
                </a:solidFill>
                <a:latin typeface="Times New Roman" pitchFamily="18" charset="0"/>
                <a:cs typeface="Times New Roman" panose="02020603050405020304" pitchFamily="18" charset="0"/>
              </a:rPr>
              <a:t>. </a:t>
            </a:r>
            <a:endParaRPr lang="en-US" sz="1400" dirty="0" smtClean="0">
              <a:solidFill>
                <a:schemeClr val="tx1"/>
              </a:solidFill>
              <a:latin typeface="Times New Roman" pitchFamily="18" charset="0"/>
              <a:cs typeface="Times New Roman" panose="02020603050405020304" pitchFamily="18" charset="0"/>
            </a:endParaRPr>
          </a:p>
          <a:p>
            <a:pPr algn="just">
              <a:spcBef>
                <a:spcPct val="0"/>
              </a:spcBef>
              <a:buFont typeface="Wingdings" panose="05000000000000000000" pitchFamily="2" charset="2"/>
              <a:buChar char="Ø"/>
              <a:defRPr/>
            </a:pPr>
            <a:endParaRPr lang="en-US" sz="1400" dirty="0" smtClean="0">
              <a:solidFill>
                <a:schemeClr val="tx1"/>
              </a:solidFill>
              <a:latin typeface="Times New Roman" pitchFamily="18" charset="0"/>
              <a:cs typeface="Times New Roman" panose="02020603050405020304" pitchFamily="18" charset="0"/>
            </a:endParaRPr>
          </a:p>
          <a:p>
            <a:pPr algn="just">
              <a:spcBef>
                <a:spcPct val="0"/>
              </a:spcBef>
              <a:buFont typeface="Wingdings" panose="05000000000000000000" pitchFamily="2" charset="2"/>
              <a:buChar char="Ø"/>
              <a:defRPr/>
            </a:pPr>
            <a:r>
              <a:rPr lang="en-US" sz="1400" dirty="0" err="1" smtClean="0">
                <a:solidFill>
                  <a:schemeClr val="tx1"/>
                </a:solidFill>
                <a:latin typeface="Times New Roman" pitchFamily="18" charset="0"/>
                <a:cs typeface="Times New Roman" panose="02020603050405020304" pitchFamily="18" charset="0"/>
              </a:rPr>
              <a:t>Administratorët</a:t>
            </a:r>
            <a:r>
              <a:rPr lang="en-US" sz="1400" dirty="0" smtClean="0">
                <a:solidFill>
                  <a:schemeClr val="tx1"/>
                </a:solidFill>
                <a:latin typeface="Times New Roman" pitchFamily="18" charset="0"/>
                <a:cs typeface="Times New Roman" panose="02020603050405020304" pitchFamily="18" charset="0"/>
              </a:rPr>
              <a:t> e </a:t>
            </a:r>
            <a:r>
              <a:rPr lang="en-US" sz="1400" dirty="0" err="1" smtClean="0">
                <a:solidFill>
                  <a:schemeClr val="tx1"/>
                </a:solidFill>
                <a:latin typeface="Times New Roman" pitchFamily="18" charset="0"/>
                <a:cs typeface="Times New Roman" panose="02020603050405020304" pitchFamily="18" charset="0"/>
              </a:rPr>
              <a:t>tregjeve</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luajnë</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një</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rol</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të</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rëndësishëm</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në</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ndalimin</a:t>
            </a:r>
            <a:r>
              <a:rPr lang="en-US" sz="1400" dirty="0" smtClean="0">
                <a:solidFill>
                  <a:schemeClr val="tx1"/>
                </a:solidFill>
                <a:latin typeface="Times New Roman" pitchFamily="18" charset="0"/>
                <a:cs typeface="Times New Roman" panose="02020603050405020304" pitchFamily="18" charset="0"/>
              </a:rPr>
              <a:t> e </a:t>
            </a:r>
            <a:r>
              <a:rPr lang="en-US" sz="1400" dirty="0" err="1" smtClean="0">
                <a:solidFill>
                  <a:schemeClr val="tx1"/>
                </a:solidFill>
                <a:latin typeface="Times New Roman" pitchFamily="18" charset="0"/>
                <a:cs typeface="Times New Roman" panose="02020603050405020304" pitchFamily="18" charset="0"/>
              </a:rPr>
              <a:t>përdorimit</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dhe</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tregëtimit</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të</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qeseve</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në</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këto</a:t>
            </a:r>
            <a:r>
              <a:rPr lang="en-US" sz="1400" dirty="0" smtClean="0">
                <a:solidFill>
                  <a:schemeClr val="tx1"/>
                </a:solidFill>
                <a:latin typeface="Times New Roman" pitchFamily="18" charset="0"/>
                <a:cs typeface="Times New Roman" panose="02020603050405020304" pitchFamily="18" charset="0"/>
              </a:rPr>
              <a:t> </a:t>
            </a:r>
            <a:r>
              <a:rPr lang="en-US" sz="1400" dirty="0" err="1" smtClean="0">
                <a:solidFill>
                  <a:schemeClr val="tx1"/>
                </a:solidFill>
                <a:latin typeface="Times New Roman" pitchFamily="18" charset="0"/>
                <a:cs typeface="Times New Roman" panose="02020603050405020304" pitchFamily="18" charset="0"/>
              </a:rPr>
              <a:t>tregje</a:t>
            </a:r>
            <a:r>
              <a:rPr lang="en-US" sz="1400" dirty="0" smtClean="0">
                <a:solidFill>
                  <a:schemeClr val="tx1"/>
                </a:solidFill>
                <a:latin typeface="Times New Roman" pitchFamily="18" charset="0"/>
                <a:cs typeface="Times New Roman" panose="02020603050405020304" pitchFamily="18" charset="0"/>
              </a:rPr>
              <a:t>. </a:t>
            </a:r>
          </a:p>
          <a:p>
            <a:pPr algn="just">
              <a:spcBef>
                <a:spcPct val="0"/>
              </a:spcBef>
              <a:buFont typeface="Wingdings" panose="05000000000000000000" pitchFamily="2" charset="2"/>
              <a:buChar char="Ø"/>
              <a:defRPr/>
            </a:pPr>
            <a:endParaRPr lang="en-US" sz="1400" dirty="0" smtClean="0">
              <a:solidFill>
                <a:schemeClr val="tx1"/>
              </a:solidFill>
              <a:latin typeface="Times New Roman" pitchFamily="18" charset="0"/>
              <a:cs typeface="Times New Roman" panose="02020603050405020304" pitchFamily="18" charset="0"/>
            </a:endParaRPr>
          </a:p>
          <a:p>
            <a:pPr algn="just">
              <a:spcBef>
                <a:spcPct val="0"/>
              </a:spcBef>
              <a:buFont typeface="Wingdings" panose="05000000000000000000" pitchFamily="2" charset="2"/>
              <a:buChar char="Ø"/>
              <a:defRPr/>
            </a:pPr>
            <a:r>
              <a:rPr lang="en-US" sz="1400" dirty="0" err="1" smtClean="0">
                <a:solidFill>
                  <a:schemeClr val="tx1"/>
                </a:solidFill>
                <a:latin typeface="Times New Roman" pitchFamily="18" charset="0"/>
                <a:cs typeface="Times New Roman" panose="02020603050405020304" pitchFamily="18" charset="0"/>
              </a:rPr>
              <a:t>Duhet</a:t>
            </a:r>
            <a:r>
              <a:rPr lang="en-US" sz="1400" dirty="0" smtClean="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t’i</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jepet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kompetencë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Policisë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Bashkiake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vendosja</a:t>
            </a:r>
            <a:r>
              <a:rPr lang="en-US" sz="1400" dirty="0">
                <a:solidFill>
                  <a:schemeClr val="tx1"/>
                </a:solidFill>
                <a:latin typeface="Times New Roman" pitchFamily="18" charset="0"/>
                <a:cs typeface="Times New Roman" panose="02020603050405020304" pitchFamily="18" charset="0"/>
              </a:rPr>
              <a:t> e </a:t>
            </a:r>
            <a:r>
              <a:rPr lang="en-US" sz="1400" dirty="0" err="1">
                <a:solidFill>
                  <a:schemeClr val="tx1"/>
                </a:solidFill>
                <a:latin typeface="Times New Roman" pitchFamily="18" charset="0"/>
                <a:cs typeface="Times New Roman" panose="02020603050405020304" pitchFamily="18" charset="0"/>
              </a:rPr>
              <a:t>gjobave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rast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konstatimi</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përdorimit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qeseve</a:t>
            </a:r>
            <a:r>
              <a:rPr lang="en-US" sz="1400" dirty="0">
                <a:solidFill>
                  <a:schemeClr val="tx1"/>
                </a:solidFill>
                <a:latin typeface="Times New Roman" pitchFamily="18" charset="0"/>
                <a:cs typeface="Times New Roman" panose="02020603050405020304" pitchFamily="18" charset="0"/>
              </a:rPr>
              <a:t> jo </a:t>
            </a:r>
            <a:r>
              <a:rPr lang="en-US" sz="1400" dirty="0" err="1">
                <a:solidFill>
                  <a:schemeClr val="tx1"/>
                </a:solidFill>
                <a:latin typeface="Times New Roman" pitchFamily="18" charset="0"/>
                <a:cs typeface="Times New Roman" panose="02020603050405020304" pitchFamily="18" charset="0"/>
              </a:rPr>
              <a:t>konform</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ligjit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përcaktohet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tarifa</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për</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gjobat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për</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Policinë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Bashkiake</a:t>
            </a:r>
            <a:r>
              <a:rPr lang="en-US" sz="1400" dirty="0">
                <a:solidFill>
                  <a:schemeClr val="tx1"/>
                </a:solidFill>
                <a:latin typeface="Times New Roman" pitchFamily="18" charset="0"/>
                <a:cs typeface="Times New Roman" panose="02020603050405020304" pitchFamily="18" charset="0"/>
              </a:rPr>
              <a:t> e </a:t>
            </a:r>
            <a:r>
              <a:rPr lang="en-US" sz="1400" dirty="0" err="1">
                <a:solidFill>
                  <a:schemeClr val="tx1"/>
                </a:solidFill>
                <a:latin typeface="Times New Roman" pitchFamily="18" charset="0"/>
                <a:cs typeface="Times New Roman" panose="02020603050405020304" pitchFamily="18" charset="0"/>
              </a:rPr>
              <a:t>unifikuar</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gjithë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territorin</a:t>
            </a:r>
            <a:r>
              <a:rPr lang="en-US" sz="1400" dirty="0">
                <a:solidFill>
                  <a:schemeClr val="tx1"/>
                </a:solidFill>
                <a:latin typeface="Times New Roman" pitchFamily="18" charset="0"/>
                <a:cs typeface="Times New Roman" panose="02020603050405020304" pitchFamily="18" charset="0"/>
              </a:rPr>
              <a:t> e </a:t>
            </a:r>
            <a:r>
              <a:rPr lang="en-US" sz="1400" dirty="0" err="1">
                <a:solidFill>
                  <a:schemeClr val="tx1"/>
                </a:solidFill>
                <a:latin typeface="Times New Roman" pitchFamily="18" charset="0"/>
                <a:cs typeface="Times New Roman" panose="02020603050405020304" pitchFamily="18" charset="0"/>
              </a:rPr>
              <a:t>vendit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nga</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Ministria</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për</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Shtetin</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dhe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Pushtetin</a:t>
            </a:r>
            <a:r>
              <a:rPr lang="en-US" sz="1400" dirty="0">
                <a:solidFill>
                  <a:schemeClr val="tx1"/>
                </a:solidFill>
                <a:latin typeface="Times New Roman" pitchFamily="18" charset="0"/>
                <a:cs typeface="Times New Roman" panose="02020603050405020304" pitchFamily="18" charset="0"/>
              </a:rPr>
              <a:t> Vendor </a:t>
            </a:r>
            <a:r>
              <a:rPr lang="en-US" sz="1400" dirty="0" err="1">
                <a:solidFill>
                  <a:schemeClr val="tx1"/>
                </a:solidFill>
                <a:latin typeface="Times New Roman" pitchFamily="18" charset="0"/>
                <a:cs typeface="Times New Roman" panose="02020603050405020304" pitchFamily="18" charset="0"/>
              </a:rPr>
              <a:t>dhe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këto</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tarifa</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jenë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unifikuara</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për</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gjitha</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Bashkitë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Gjykojmë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që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tarifat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përcaktohen</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nga</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Ministria</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për</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Shtetin</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dhe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Pushtetin</a:t>
            </a:r>
            <a:r>
              <a:rPr lang="en-US" sz="1400" dirty="0">
                <a:solidFill>
                  <a:schemeClr val="tx1"/>
                </a:solidFill>
                <a:latin typeface="Times New Roman" pitchFamily="18" charset="0"/>
                <a:cs typeface="Times New Roman" panose="02020603050405020304" pitchFamily="18" charset="0"/>
              </a:rPr>
              <a:t> Vendor </a:t>
            </a:r>
            <a:r>
              <a:rPr lang="en-US" sz="1400" dirty="0" err="1">
                <a:solidFill>
                  <a:schemeClr val="tx1"/>
                </a:solidFill>
                <a:latin typeface="Times New Roman" pitchFamily="18" charset="0"/>
                <a:cs typeface="Times New Roman" panose="02020603050405020304" pitchFamily="18" charset="0"/>
              </a:rPr>
              <a:t>dhe</a:t>
            </a:r>
            <a:r>
              <a:rPr lang="en-US" sz="1400" dirty="0">
                <a:solidFill>
                  <a:schemeClr val="tx1"/>
                </a:solidFill>
                <a:latin typeface="Times New Roman" pitchFamily="18" charset="0"/>
                <a:cs typeface="Times New Roman" panose="02020603050405020304" pitchFamily="18" charset="0"/>
              </a:rPr>
              <a:t> jo </a:t>
            </a:r>
            <a:r>
              <a:rPr lang="en-US" sz="1400" dirty="0" err="1">
                <a:solidFill>
                  <a:schemeClr val="tx1"/>
                </a:solidFill>
                <a:latin typeface="Times New Roman" pitchFamily="18" charset="0"/>
                <a:cs typeface="Times New Roman" panose="02020603050405020304" pitchFamily="18" charset="0"/>
              </a:rPr>
              <a:t>nga</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Këshillat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Bashkiakë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të</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Bashkive</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pikërisht</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për</a:t>
            </a:r>
            <a:r>
              <a:rPr lang="en-US" sz="1400" dirty="0">
                <a:solidFill>
                  <a:schemeClr val="tx1"/>
                </a:solidFill>
                <a:latin typeface="Times New Roman" pitchFamily="18" charset="0"/>
                <a:cs typeface="Times New Roman" panose="02020603050405020304" pitchFamily="18" charset="0"/>
              </a:rPr>
              <a:t> </a:t>
            </a:r>
            <a:r>
              <a:rPr lang="en-US" sz="1400" dirty="0" err="1">
                <a:solidFill>
                  <a:schemeClr val="tx1"/>
                </a:solidFill>
                <a:latin typeface="Times New Roman" pitchFamily="18" charset="0"/>
                <a:cs typeface="Times New Roman" panose="02020603050405020304" pitchFamily="18" charset="0"/>
              </a:rPr>
              <a:t>unifikimin</a:t>
            </a:r>
            <a:r>
              <a:rPr lang="en-US" sz="1400" dirty="0">
                <a:solidFill>
                  <a:schemeClr val="tx1"/>
                </a:solidFill>
                <a:latin typeface="Times New Roman" pitchFamily="18" charset="0"/>
                <a:cs typeface="Times New Roman" panose="02020603050405020304" pitchFamily="18" charset="0"/>
              </a:rPr>
              <a:t> e </a:t>
            </a:r>
            <a:r>
              <a:rPr lang="en-US" sz="1400" dirty="0" err="1">
                <a:solidFill>
                  <a:schemeClr val="tx1"/>
                </a:solidFill>
                <a:latin typeface="Times New Roman" pitchFamily="18" charset="0"/>
                <a:cs typeface="Times New Roman" panose="02020603050405020304" pitchFamily="18" charset="0"/>
              </a:rPr>
              <a:t>tyre</a:t>
            </a:r>
            <a:r>
              <a:rPr lang="en-US" sz="1400" dirty="0">
                <a:solidFill>
                  <a:schemeClr val="tx1"/>
                </a:solidFill>
                <a:latin typeface="Times New Roman" pitchFamily="18" charset="0"/>
                <a:cs typeface="Times New Roman" panose="02020603050405020304" pitchFamily="18" charset="0"/>
              </a:rPr>
              <a:t>. </a:t>
            </a:r>
          </a:p>
          <a:p>
            <a:pPr algn="just">
              <a:spcBef>
                <a:spcPct val="0"/>
              </a:spcBef>
              <a:buFont typeface="Wingdings" panose="05000000000000000000" pitchFamily="2" charset="2"/>
              <a:buChar char="Ø"/>
              <a:defRPr/>
            </a:pPr>
            <a:endParaRPr lang="en-US" sz="1400" dirty="0">
              <a:solidFill>
                <a:schemeClr val="tx1"/>
              </a:solidFill>
              <a:latin typeface="Times New Roman" pitchFamily="18" charset="0"/>
              <a:cs typeface="Times New Roman" panose="02020603050405020304" pitchFamily="18" charset="0"/>
            </a:endParaRPr>
          </a:p>
          <a:p>
            <a:pPr algn="just">
              <a:spcBef>
                <a:spcPct val="0"/>
              </a:spcBef>
              <a:buFont typeface="Wingdings" panose="05000000000000000000" pitchFamily="2" charset="2"/>
              <a:buChar char="Ø"/>
              <a:defRPr/>
            </a:pPr>
            <a:endParaRPr lang="en-US" sz="1400" dirty="0">
              <a:solidFill>
                <a:schemeClr val="tx1"/>
              </a:solidFill>
              <a:latin typeface="Times New Roman" pitchFamily="18" charset="0"/>
              <a:cs typeface="Times New Roman" panose="02020603050405020304" pitchFamily="18" charset="0"/>
            </a:endParaRPr>
          </a:p>
        </p:txBody>
      </p:sp>
      <p:sp>
        <p:nvSpPr>
          <p:cNvPr id="33795"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23</a:t>
            </a:r>
          </a:p>
        </p:txBody>
      </p:sp>
      <p:sp>
        <p:nvSpPr>
          <p:cNvPr id="33796"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Tree>
    <p:extLst>
      <p:ext uri="{BB962C8B-B14F-4D97-AF65-F5344CB8AC3E}">
        <p14:creationId xmlns:p14="http://schemas.microsoft.com/office/powerpoint/2010/main" val="348317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extLst>
          </p:cNvPr>
          <p:cNvSpPr>
            <a:spLocks noGrp="1"/>
          </p:cNvSpPr>
          <p:nvPr>
            <p:ph idx="1"/>
          </p:nvPr>
        </p:nvSpPr>
        <p:spPr>
          <a:xfrm>
            <a:off x="381000" y="2286000"/>
            <a:ext cx="8382000" cy="4343400"/>
          </a:xfrm>
        </p:spPr>
        <p:txBody>
          <a:bodyPr/>
          <a:lstStyle/>
          <a:p>
            <a:pPr algn="just">
              <a:spcBef>
                <a:spcPct val="0"/>
              </a:spcBef>
              <a:buFont typeface="Wingdings" pitchFamily="2" charset="2"/>
              <a:buChar char="§"/>
              <a:defRPr/>
            </a:pPr>
            <a:endParaRPr lang="en-US" sz="1400" dirty="0" smtClean="0">
              <a:solidFill>
                <a:schemeClr val="accent2"/>
              </a:solidFill>
              <a:latin typeface="Times New Roman" pitchFamily="18" charset="0"/>
              <a:cs typeface="Calibri" pitchFamily="34" charset="0"/>
            </a:endParaRPr>
          </a:p>
          <a:p>
            <a:pPr algn="just">
              <a:spcBef>
                <a:spcPct val="0"/>
              </a:spcBef>
              <a:buFont typeface="Wingdings" pitchFamily="2" charset="2"/>
              <a:buChar char="§"/>
              <a:defRPr/>
            </a:pPr>
            <a:endParaRPr lang="en-US" sz="1600" dirty="0">
              <a:solidFill>
                <a:schemeClr val="tx1"/>
              </a:solidFill>
              <a:latin typeface="Times New Roman" pitchFamily="18" charset="0"/>
              <a:cs typeface="Times New Roman" panose="02020603050405020304" pitchFamily="18" charset="0"/>
            </a:endParaRPr>
          </a:p>
          <a:p>
            <a:pPr marL="0" indent="0" algn="just">
              <a:spcBef>
                <a:spcPct val="0"/>
              </a:spcBef>
              <a:buFont typeface="Wingdings 3" pitchFamily="18" charset="2"/>
              <a:buNone/>
              <a:defRPr/>
            </a:pPr>
            <a:r>
              <a:rPr lang="en-US" sz="1600" b="1" dirty="0" smtClean="0">
                <a:solidFill>
                  <a:schemeClr val="tx1"/>
                </a:solidFill>
                <a:latin typeface="Times New Roman" pitchFamily="18" charset="0"/>
                <a:cs typeface="Times New Roman" panose="02020603050405020304" pitchFamily="18" charset="0"/>
              </a:rPr>
              <a:t>PRIORITETE PËR 2026</a:t>
            </a:r>
          </a:p>
          <a:p>
            <a:pPr marL="0" indent="0" algn="just">
              <a:spcBef>
                <a:spcPct val="0"/>
              </a:spcBef>
              <a:buFont typeface="Wingdings 3" pitchFamily="18" charset="2"/>
              <a:buNone/>
              <a:defRPr/>
            </a:pPr>
            <a:endParaRPr lang="en-US" sz="1600" b="1" dirty="0" smtClean="0">
              <a:solidFill>
                <a:schemeClr val="tx1"/>
              </a:solidFill>
              <a:latin typeface="Times New Roman" pitchFamily="18" charset="0"/>
              <a:cs typeface="Times New Roman" panose="02020603050405020304" pitchFamily="18" charset="0"/>
            </a:endParaRPr>
          </a:p>
          <a:p>
            <a:pPr algn="just">
              <a:spcBef>
                <a:spcPct val="0"/>
              </a:spcBef>
              <a:buFont typeface="Wingdings" panose="05000000000000000000" pitchFamily="2" charset="2"/>
              <a:buChar char="Ø"/>
              <a:defRPr/>
            </a:pPr>
            <a:r>
              <a:rPr lang="en-US" sz="1600" dirty="0" err="1" smtClean="0">
                <a:solidFill>
                  <a:schemeClr val="tx1"/>
                </a:solidFill>
                <a:latin typeface="Times New Roman" pitchFamily="18" charset="0"/>
                <a:cs typeface="Times New Roman" panose="02020603050405020304" pitchFamily="18" charset="0"/>
              </a:rPr>
              <a:t>Urdhëri</a:t>
            </a:r>
            <a:r>
              <a:rPr lang="en-US" sz="1600" dirty="0" smtClean="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nr</a:t>
            </a:r>
            <a:r>
              <a:rPr lang="en-US" sz="1600" dirty="0">
                <a:solidFill>
                  <a:schemeClr val="tx1"/>
                </a:solidFill>
                <a:latin typeface="Times New Roman" pitchFamily="18" charset="0"/>
                <a:cs typeface="Times New Roman" panose="02020603050405020304" pitchFamily="18" charset="0"/>
              </a:rPr>
              <a:t>. 28 </a:t>
            </a:r>
            <a:r>
              <a:rPr lang="en-US" sz="1600" dirty="0" err="1">
                <a:solidFill>
                  <a:schemeClr val="tx1"/>
                </a:solidFill>
                <a:latin typeface="Times New Roman" pitchFamily="18" charset="0"/>
                <a:cs typeface="Times New Roman" panose="02020603050405020304" pitchFamily="18" charset="0"/>
              </a:rPr>
              <a:t>datë</a:t>
            </a:r>
            <a:r>
              <a:rPr lang="en-US" sz="1600" dirty="0">
                <a:solidFill>
                  <a:schemeClr val="tx1"/>
                </a:solidFill>
                <a:latin typeface="Times New Roman" pitchFamily="18" charset="0"/>
                <a:cs typeface="Times New Roman" panose="02020603050405020304" pitchFamily="18" charset="0"/>
              </a:rPr>
              <a:t> 18.02.2025 </a:t>
            </a:r>
            <a:r>
              <a:rPr lang="en-US" sz="1600" dirty="0" err="1">
                <a:solidFill>
                  <a:schemeClr val="tx1"/>
                </a:solidFill>
                <a:latin typeface="Times New Roman" pitchFamily="18" charset="0"/>
                <a:cs typeface="Times New Roman" panose="02020603050405020304" pitchFamily="18" charset="0"/>
              </a:rPr>
              <a:t>ka</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specifikuar</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shtyrjen</a:t>
            </a:r>
            <a:r>
              <a:rPr lang="en-US" sz="1600" dirty="0">
                <a:solidFill>
                  <a:schemeClr val="tx1"/>
                </a:solidFill>
                <a:latin typeface="Times New Roman" pitchFamily="18" charset="0"/>
                <a:cs typeface="Times New Roman" panose="02020603050405020304" pitchFamily="18" charset="0"/>
              </a:rPr>
              <a:t> e </a:t>
            </a:r>
            <a:r>
              <a:rPr lang="en-US" sz="1600" dirty="0" err="1">
                <a:solidFill>
                  <a:schemeClr val="tx1"/>
                </a:solidFill>
                <a:latin typeface="Times New Roman" pitchFamily="18" charset="0"/>
                <a:cs typeface="Times New Roman" panose="02020603050405020304" pitchFamily="18" charset="0"/>
              </a:rPr>
              <a:t>afatit</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për</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një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periudhe</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një</a:t>
            </a:r>
            <a:r>
              <a:rPr lang="en-US" sz="1600" dirty="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vjeçare</a:t>
            </a:r>
            <a:r>
              <a:rPr lang="en-US" sz="1600" dirty="0" smtClean="0">
                <a:solidFill>
                  <a:schemeClr val="tx1"/>
                </a:solidFill>
                <a:latin typeface="Times New Roman" pitchFamily="18" charset="0"/>
                <a:cs typeface="Times New Roman" panose="02020603050405020304" pitchFamily="18" charset="0"/>
              </a:rPr>
              <a:t> </a:t>
            </a:r>
            <a:r>
              <a:rPr lang="en-US" sz="1600" dirty="0">
                <a:solidFill>
                  <a:schemeClr val="tx1"/>
                </a:solidFill>
                <a:latin typeface="Times New Roman" pitchFamily="18" charset="0"/>
                <a:cs typeface="Times New Roman" panose="02020603050405020304" pitchFamily="18" charset="0"/>
              </a:rPr>
              <a:t>(</a:t>
            </a:r>
            <a:r>
              <a:rPr lang="en-US" sz="1600" dirty="0" err="1">
                <a:solidFill>
                  <a:schemeClr val="tx1"/>
                </a:solidFill>
                <a:latin typeface="Times New Roman" pitchFamily="18" charset="0"/>
                <a:cs typeface="Times New Roman" panose="02020603050405020304" pitchFamily="18" charset="0"/>
              </a:rPr>
              <a:t>deri</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në</a:t>
            </a:r>
            <a:r>
              <a:rPr lang="en-US" sz="1600" dirty="0">
                <a:solidFill>
                  <a:schemeClr val="tx1"/>
                </a:solidFill>
                <a:latin typeface="Times New Roman" pitchFamily="18" charset="0"/>
                <a:cs typeface="Times New Roman" panose="02020603050405020304" pitchFamily="18" charset="0"/>
              </a:rPr>
              <a:t> 1 </a:t>
            </a:r>
            <a:r>
              <a:rPr lang="en-US" sz="1600" dirty="0" err="1">
                <a:solidFill>
                  <a:schemeClr val="tx1"/>
                </a:solidFill>
                <a:latin typeface="Times New Roman" pitchFamily="18" charset="0"/>
                <a:cs typeface="Times New Roman" panose="02020603050405020304" pitchFamily="18" charset="0"/>
              </a:rPr>
              <a:t>janar</a:t>
            </a:r>
            <a:r>
              <a:rPr lang="en-US" sz="1600" dirty="0">
                <a:solidFill>
                  <a:schemeClr val="tx1"/>
                </a:solidFill>
                <a:latin typeface="Times New Roman" pitchFamily="18" charset="0"/>
                <a:cs typeface="Times New Roman" panose="02020603050405020304" pitchFamily="18" charset="0"/>
              </a:rPr>
              <a:t> 2026) </a:t>
            </a:r>
            <a:r>
              <a:rPr lang="en-US" sz="1600" dirty="0" err="1">
                <a:solidFill>
                  <a:schemeClr val="tx1"/>
                </a:solidFill>
                <a:latin typeface="Times New Roman" pitchFamily="18" charset="0"/>
                <a:cs typeface="Times New Roman" panose="02020603050405020304" pitchFamily="18" charset="0"/>
              </a:rPr>
              <a:t>për</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të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cilat</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nga</a:t>
            </a:r>
            <a:r>
              <a:rPr lang="en-US" sz="1600" dirty="0">
                <a:solidFill>
                  <a:schemeClr val="tx1"/>
                </a:solidFill>
                <a:latin typeface="Times New Roman" pitchFamily="18" charset="0"/>
                <a:cs typeface="Times New Roman" panose="02020603050405020304" pitchFamily="18" charset="0"/>
              </a:rPr>
              <a:t> Task </a:t>
            </a:r>
            <a:r>
              <a:rPr lang="en-US" sz="1600" dirty="0" err="1">
                <a:solidFill>
                  <a:schemeClr val="tx1"/>
                </a:solidFill>
                <a:latin typeface="Times New Roman" pitchFamily="18" charset="0"/>
                <a:cs typeface="Times New Roman" panose="02020603050405020304" pitchFamily="18" charset="0"/>
              </a:rPr>
              <a:t>froca</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qëndrore</a:t>
            </a:r>
            <a:r>
              <a:rPr lang="en-US" sz="1600" dirty="0">
                <a:solidFill>
                  <a:schemeClr val="tx1"/>
                </a:solidFill>
                <a:latin typeface="Times New Roman" pitchFamily="18" charset="0"/>
                <a:cs typeface="Times New Roman" panose="02020603050405020304" pitchFamily="18" charset="0"/>
              </a:rPr>
              <a:t> do </a:t>
            </a:r>
            <a:r>
              <a:rPr lang="en-US" sz="1600" dirty="0" err="1">
                <a:solidFill>
                  <a:schemeClr val="tx1"/>
                </a:solidFill>
                <a:latin typeface="Times New Roman" pitchFamily="18" charset="0"/>
                <a:cs typeface="Times New Roman" panose="02020603050405020304" pitchFamily="18" charset="0"/>
              </a:rPr>
              <a:t>të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bëhet</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një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raport</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mbi</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ecurinë</a:t>
            </a:r>
            <a:r>
              <a:rPr lang="en-US" sz="1600" dirty="0">
                <a:solidFill>
                  <a:schemeClr val="tx1"/>
                </a:solidFill>
                <a:latin typeface="Times New Roman" pitchFamily="18" charset="0"/>
                <a:cs typeface="Times New Roman" panose="02020603050405020304" pitchFamily="18" charset="0"/>
              </a:rPr>
              <a:t> e </a:t>
            </a:r>
            <a:r>
              <a:rPr lang="en-US" sz="1600" dirty="0" err="1">
                <a:solidFill>
                  <a:schemeClr val="tx1"/>
                </a:solidFill>
                <a:latin typeface="Times New Roman" pitchFamily="18" charset="0"/>
                <a:cs typeface="Times New Roman" panose="02020603050405020304" pitchFamily="18" charset="0"/>
              </a:rPr>
              <a:t>punës</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në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këtë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drejtim</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Në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këtë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kontekst</a:t>
            </a:r>
            <a:r>
              <a:rPr lang="en-US" sz="1600" dirty="0">
                <a:solidFill>
                  <a:schemeClr val="tx1"/>
                </a:solidFill>
                <a:latin typeface="Times New Roman" pitchFamily="18" charset="0"/>
                <a:cs typeface="Times New Roman" panose="02020603050405020304" pitchFamily="18" charset="0"/>
              </a:rPr>
              <a:t> ne </a:t>
            </a:r>
            <a:r>
              <a:rPr lang="en-US" sz="1600" dirty="0" err="1">
                <a:solidFill>
                  <a:schemeClr val="tx1"/>
                </a:solidFill>
                <a:latin typeface="Times New Roman" pitchFamily="18" charset="0"/>
                <a:cs typeface="Times New Roman" panose="02020603050405020304" pitchFamily="18" charset="0"/>
              </a:rPr>
              <a:t>jemi</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në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pritje</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të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rekomandimeve</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që</a:t>
            </a:r>
            <a:r>
              <a:rPr lang="en-US" sz="1600" dirty="0">
                <a:solidFill>
                  <a:schemeClr val="tx1"/>
                </a:solidFill>
                <a:latin typeface="Times New Roman" pitchFamily="18" charset="0"/>
                <a:cs typeface="Times New Roman" panose="02020603050405020304" pitchFamily="18" charset="0"/>
              </a:rPr>
              <a:t> do </a:t>
            </a:r>
            <a:r>
              <a:rPr lang="en-US" sz="1600" dirty="0" err="1">
                <a:solidFill>
                  <a:schemeClr val="tx1"/>
                </a:solidFill>
                <a:latin typeface="Times New Roman" pitchFamily="18" charset="0"/>
                <a:cs typeface="Times New Roman" panose="02020603050405020304" pitchFamily="18" charset="0"/>
              </a:rPr>
              <a:t>të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lihen</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në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vazhdimësi</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në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lidhje</a:t>
            </a:r>
            <a:r>
              <a:rPr lang="en-US" sz="1600" dirty="0">
                <a:solidFill>
                  <a:schemeClr val="tx1"/>
                </a:solidFill>
                <a:latin typeface="Times New Roman" pitchFamily="18" charset="0"/>
                <a:cs typeface="Times New Roman" panose="02020603050405020304" pitchFamily="18" charset="0"/>
              </a:rPr>
              <a:t> me </a:t>
            </a:r>
            <a:r>
              <a:rPr lang="en-US" sz="1600" dirty="0" err="1">
                <a:solidFill>
                  <a:schemeClr val="tx1"/>
                </a:solidFill>
                <a:latin typeface="Times New Roman" pitchFamily="18" charset="0"/>
                <a:cs typeface="Times New Roman" panose="02020603050405020304" pitchFamily="18" charset="0"/>
              </a:rPr>
              <a:t>ndalimin</a:t>
            </a:r>
            <a:r>
              <a:rPr lang="en-US" sz="1600" dirty="0">
                <a:solidFill>
                  <a:schemeClr val="tx1"/>
                </a:solidFill>
                <a:latin typeface="Times New Roman" pitchFamily="18" charset="0"/>
                <a:cs typeface="Times New Roman" panose="02020603050405020304" pitchFamily="18" charset="0"/>
              </a:rPr>
              <a:t> e </a:t>
            </a:r>
            <a:r>
              <a:rPr lang="en-US" sz="1600" dirty="0" err="1">
                <a:solidFill>
                  <a:schemeClr val="tx1"/>
                </a:solidFill>
                <a:latin typeface="Times New Roman" pitchFamily="18" charset="0"/>
                <a:cs typeface="Times New Roman" panose="02020603050405020304" pitchFamily="18" charset="0"/>
              </a:rPr>
              <a:t>përdorimit</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hedhjes</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në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treg</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prodhimit</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importimit</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apo</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futjes</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në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territorin</a:t>
            </a:r>
            <a:r>
              <a:rPr lang="en-US" sz="1600" dirty="0">
                <a:solidFill>
                  <a:schemeClr val="tx1"/>
                </a:solidFill>
                <a:latin typeface="Times New Roman" pitchFamily="18" charset="0"/>
                <a:cs typeface="Times New Roman" panose="02020603050405020304" pitchFamily="18" charset="0"/>
              </a:rPr>
              <a:t> e </a:t>
            </a:r>
            <a:r>
              <a:rPr lang="en-US" sz="1600" dirty="0" err="1">
                <a:solidFill>
                  <a:schemeClr val="tx1"/>
                </a:solidFill>
                <a:latin typeface="Times New Roman" pitchFamily="18" charset="0"/>
                <a:cs typeface="Times New Roman" panose="02020603050405020304" pitchFamily="18" charset="0"/>
              </a:rPr>
              <a:t>republikës</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së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shqipërisë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të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qeseve</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plastike</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mbajtëse</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si</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dhe</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qeseve</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plastike</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mbajtëse</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të</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oxo-degradueshme</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apo</a:t>
            </a:r>
            <a:r>
              <a:rPr lang="en-US" sz="1600" dirty="0">
                <a:solidFill>
                  <a:schemeClr val="tx1"/>
                </a:solidFill>
                <a:latin typeface="Times New Roman" pitchFamily="18" charset="0"/>
                <a:cs typeface="Times New Roman" panose="02020603050405020304" pitchFamily="18" charset="0"/>
              </a:rPr>
              <a:t> </a:t>
            </a:r>
            <a:r>
              <a:rPr lang="en-US" sz="1600" dirty="0" err="1">
                <a:solidFill>
                  <a:schemeClr val="tx1"/>
                </a:solidFill>
                <a:latin typeface="Times New Roman" pitchFamily="18" charset="0"/>
                <a:cs typeface="Times New Roman" panose="02020603050405020304" pitchFamily="18" charset="0"/>
              </a:rPr>
              <a:t>oxo-biodegradueshme</a:t>
            </a:r>
            <a:r>
              <a:rPr lang="en-US" sz="1600" dirty="0" smtClean="0">
                <a:solidFill>
                  <a:schemeClr val="tx1"/>
                </a:solidFill>
                <a:latin typeface="Times New Roman" pitchFamily="18" charset="0"/>
                <a:cs typeface="Times New Roman" panose="02020603050405020304" pitchFamily="18" charset="0"/>
              </a:rPr>
              <a:t>.</a:t>
            </a:r>
          </a:p>
          <a:p>
            <a:pPr marL="0" indent="0" algn="just">
              <a:spcBef>
                <a:spcPct val="0"/>
              </a:spcBef>
              <a:buFont typeface="Wingdings 3" pitchFamily="18" charset="2"/>
              <a:buNone/>
              <a:defRPr/>
            </a:pPr>
            <a:endParaRPr lang="en-US" sz="1600" b="1" dirty="0">
              <a:solidFill>
                <a:schemeClr val="tx1"/>
              </a:solidFill>
              <a:latin typeface="Times New Roman" pitchFamily="18" charset="0"/>
              <a:cs typeface="Times New Roman" panose="02020603050405020304" pitchFamily="18" charset="0"/>
            </a:endParaRPr>
          </a:p>
          <a:p>
            <a:pPr algn="just">
              <a:spcBef>
                <a:spcPct val="0"/>
              </a:spcBef>
              <a:buFont typeface="Wingdings" panose="05000000000000000000" pitchFamily="2" charset="2"/>
              <a:buChar char="Ø"/>
              <a:defRPr/>
            </a:pPr>
            <a:r>
              <a:rPr lang="en-US" sz="1600" dirty="0" err="1" smtClean="0">
                <a:solidFill>
                  <a:schemeClr val="tx1"/>
                </a:solidFill>
                <a:latin typeface="Times New Roman" pitchFamily="18" charset="0"/>
                <a:cs typeface="Times New Roman" panose="02020603050405020304" pitchFamily="18" charset="0"/>
              </a:rPr>
              <a:t>Puna</a:t>
            </a:r>
            <a:r>
              <a:rPr lang="en-US" sz="1600" dirty="0" smtClean="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jonë</a:t>
            </a:r>
            <a:r>
              <a:rPr lang="en-US" sz="1600" dirty="0" smtClean="0">
                <a:solidFill>
                  <a:schemeClr val="tx1"/>
                </a:solidFill>
                <a:latin typeface="Times New Roman" pitchFamily="18" charset="0"/>
                <a:cs typeface="Times New Roman" panose="02020603050405020304" pitchFamily="18" charset="0"/>
              </a:rPr>
              <a:t> do </a:t>
            </a:r>
            <a:r>
              <a:rPr lang="en-US" sz="1600" dirty="0" err="1" smtClean="0">
                <a:solidFill>
                  <a:schemeClr val="tx1"/>
                </a:solidFill>
                <a:latin typeface="Times New Roman" pitchFamily="18" charset="0"/>
                <a:cs typeface="Times New Roman" panose="02020603050405020304" pitchFamily="18" charset="0"/>
              </a:rPr>
              <a:t>të</a:t>
            </a:r>
            <a:r>
              <a:rPr lang="en-US" sz="1600" dirty="0" smtClean="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jetë</a:t>
            </a:r>
            <a:r>
              <a:rPr lang="en-US" sz="1600" dirty="0" smtClean="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zbatimi</a:t>
            </a:r>
            <a:r>
              <a:rPr lang="en-US" sz="1600" dirty="0" smtClean="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i</a:t>
            </a:r>
            <a:r>
              <a:rPr lang="en-US" sz="1600" dirty="0" smtClean="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çdo</a:t>
            </a:r>
            <a:r>
              <a:rPr lang="en-US" sz="1600" dirty="0" smtClean="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detyre</a:t>
            </a:r>
            <a:r>
              <a:rPr lang="en-US" sz="1600" dirty="0" smtClean="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apo</a:t>
            </a:r>
            <a:r>
              <a:rPr lang="en-US" sz="1600" dirty="0" smtClean="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rekomandimi</a:t>
            </a:r>
            <a:r>
              <a:rPr lang="en-US" sz="1600" dirty="0" smtClean="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të</a:t>
            </a:r>
            <a:r>
              <a:rPr lang="en-US" sz="1600" dirty="0" smtClean="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lënë</a:t>
            </a:r>
            <a:r>
              <a:rPr lang="en-US" sz="1600" dirty="0" smtClean="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nga</a:t>
            </a:r>
            <a:r>
              <a:rPr lang="en-US" sz="1600" dirty="0" smtClean="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ana</a:t>
            </a:r>
            <a:r>
              <a:rPr lang="en-US" sz="1600" dirty="0" smtClean="0">
                <a:solidFill>
                  <a:schemeClr val="tx1"/>
                </a:solidFill>
                <a:latin typeface="Times New Roman" pitchFamily="18" charset="0"/>
                <a:cs typeface="Times New Roman" panose="02020603050405020304" pitchFamily="18" charset="0"/>
              </a:rPr>
              <a:t> e Task-</a:t>
            </a:r>
            <a:r>
              <a:rPr lang="en-US" sz="1600" dirty="0" err="1" smtClean="0">
                <a:solidFill>
                  <a:schemeClr val="tx1"/>
                </a:solidFill>
                <a:latin typeface="Times New Roman" pitchFamily="18" charset="0"/>
                <a:cs typeface="Times New Roman" panose="02020603050405020304" pitchFamily="18" charset="0"/>
              </a:rPr>
              <a:t>Forcës</a:t>
            </a:r>
            <a:r>
              <a:rPr lang="en-US" sz="1600" dirty="0" smtClean="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Qendrore</a:t>
            </a:r>
            <a:r>
              <a:rPr lang="en-US" sz="1600" dirty="0" smtClean="0">
                <a:solidFill>
                  <a:schemeClr val="tx1"/>
                </a:solidFill>
                <a:latin typeface="Times New Roman" pitchFamily="18" charset="0"/>
                <a:cs typeface="Times New Roman" panose="02020603050405020304" pitchFamily="18" charset="0"/>
              </a:rPr>
              <a:t>.</a:t>
            </a:r>
          </a:p>
          <a:p>
            <a:pPr algn="just">
              <a:spcBef>
                <a:spcPct val="0"/>
              </a:spcBef>
              <a:buFont typeface="Wingdings" pitchFamily="2" charset="2"/>
              <a:buChar char="§"/>
              <a:defRPr/>
            </a:pPr>
            <a:endParaRPr lang="en-US" sz="1600" dirty="0" smtClean="0">
              <a:solidFill>
                <a:schemeClr val="tx1"/>
              </a:solidFill>
              <a:latin typeface="Times New Roman" pitchFamily="18" charset="0"/>
              <a:cs typeface="Times New Roman" panose="02020603050405020304" pitchFamily="18" charset="0"/>
            </a:endParaRPr>
          </a:p>
          <a:p>
            <a:pPr algn="just">
              <a:spcBef>
                <a:spcPct val="0"/>
              </a:spcBef>
              <a:buFont typeface="Wingdings" panose="05000000000000000000" pitchFamily="2" charset="2"/>
              <a:buChar char="Ø"/>
              <a:defRPr/>
            </a:pPr>
            <a:r>
              <a:rPr lang="en-US" sz="1600" dirty="0" smtClean="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Sipas</a:t>
            </a:r>
            <a:r>
              <a:rPr lang="en-US" sz="1600" dirty="0" smtClean="0">
                <a:solidFill>
                  <a:schemeClr val="tx1"/>
                </a:solidFill>
                <a:latin typeface="Times New Roman" pitchFamily="18" charset="0"/>
                <a:cs typeface="Times New Roman" panose="02020603050405020304" pitchFamily="18" charset="0"/>
              </a:rPr>
              <a:t> </a:t>
            </a:r>
            <a:r>
              <a:rPr lang="en-US" sz="1600" dirty="0" err="1" smtClean="0">
                <a:solidFill>
                  <a:schemeClr val="tx1"/>
                </a:solidFill>
                <a:latin typeface="Times New Roman" pitchFamily="18" charset="0"/>
                <a:cs typeface="Times New Roman" panose="02020603050405020304" pitchFamily="18" charset="0"/>
              </a:rPr>
              <a:t>rekomandimeve</a:t>
            </a:r>
            <a:r>
              <a:rPr lang="en-US" sz="1600" dirty="0" smtClean="0">
                <a:solidFill>
                  <a:schemeClr val="tx1"/>
                </a:solidFill>
                <a:latin typeface="Times New Roman" pitchFamily="18" charset="0"/>
                <a:cs typeface="Times New Roman" panose="02020603050405020304" pitchFamily="18" charset="0"/>
              </a:rPr>
              <a:t> </a:t>
            </a:r>
            <a:r>
              <a:rPr lang="it-IT" sz="1600" dirty="0">
                <a:solidFill>
                  <a:schemeClr val="tx1"/>
                </a:solidFill>
                <a:latin typeface="Times New Roman" pitchFamily="18" charset="0"/>
                <a:cs typeface="Times New Roman" panose="02020603050405020304" pitchFamily="18" charset="0"/>
              </a:rPr>
              <a:t>k</a:t>
            </a:r>
            <a:r>
              <a:rPr lang="it-IT" sz="1600" dirty="0" smtClean="0">
                <a:solidFill>
                  <a:schemeClr val="tx1"/>
                </a:solidFill>
                <a:latin typeface="Times New Roman" pitchFamily="18" charset="0"/>
                <a:cs typeface="Times New Roman" panose="02020603050405020304" pitchFamily="18" charset="0"/>
              </a:rPr>
              <a:t>jo çështje do të jetë prioritet i punës sonë dhe strukturave përgjegjëse.</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34819"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24</a:t>
            </a:r>
          </a:p>
        </p:txBody>
      </p:sp>
      <p:sp>
        <p:nvSpPr>
          <p:cNvPr id="34820"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Tree>
    <p:extLst>
      <p:ext uri="{BB962C8B-B14F-4D97-AF65-F5344CB8AC3E}">
        <p14:creationId xmlns:p14="http://schemas.microsoft.com/office/powerpoint/2010/main" val="3828749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extLst>
          </p:cNvPr>
          <p:cNvSpPr>
            <a:spLocks noGrp="1"/>
          </p:cNvSpPr>
          <p:nvPr>
            <p:ph idx="1"/>
          </p:nvPr>
        </p:nvSpPr>
        <p:spPr>
          <a:xfrm>
            <a:off x="381000" y="2286000"/>
            <a:ext cx="8382000" cy="4343400"/>
          </a:xfrm>
        </p:spPr>
        <p:txBody>
          <a:bodyPr/>
          <a:lstStyle/>
          <a:p>
            <a:pPr algn="just">
              <a:spcBef>
                <a:spcPct val="0"/>
              </a:spcBef>
              <a:buFont typeface="Wingdings" pitchFamily="2" charset="2"/>
              <a:buChar char="§"/>
              <a:defRPr/>
            </a:pPr>
            <a:endParaRPr lang="en-US" sz="1400" dirty="0" smtClean="0">
              <a:solidFill>
                <a:schemeClr val="accent2"/>
              </a:solidFill>
              <a:latin typeface="Times New Roman" pitchFamily="18" charset="0"/>
              <a:cs typeface="Calibri" pitchFamily="34" charset="0"/>
            </a:endParaRPr>
          </a:p>
          <a:p>
            <a:pPr marL="0" indent="0" algn="just">
              <a:spcBef>
                <a:spcPct val="0"/>
              </a:spcBef>
              <a:buFont typeface="Wingdings 3" pitchFamily="18" charset="2"/>
              <a:buNone/>
              <a:defRPr/>
            </a:pPr>
            <a:r>
              <a:rPr lang="en-US" sz="1600" b="1" dirty="0" smtClean="0">
                <a:solidFill>
                  <a:schemeClr val="tx1"/>
                </a:solidFill>
                <a:latin typeface="Times New Roman" pitchFamily="18" charset="0"/>
                <a:cs typeface="Times New Roman" panose="02020603050405020304" pitchFamily="18" charset="0"/>
              </a:rPr>
              <a:t>MENAXHIMI I MBETJEVE URBANE NË BASHKITË E QARKUT</a:t>
            </a:r>
          </a:p>
          <a:p>
            <a:pPr marL="0" indent="0" algn="just">
              <a:spcBef>
                <a:spcPct val="0"/>
              </a:spcBef>
              <a:buFont typeface="Wingdings 3" pitchFamily="18" charset="2"/>
              <a:buNone/>
              <a:defRPr/>
            </a:pPr>
            <a:endParaRPr lang="en-US" sz="1600" b="1" dirty="0" smtClean="0">
              <a:solidFill>
                <a:schemeClr val="tx1"/>
              </a:solidFill>
              <a:latin typeface="Times New Roman" pitchFamily="18" charset="0"/>
              <a:cs typeface="Times New Roman" panose="02020603050405020304" pitchFamily="18" charset="0"/>
            </a:endParaRPr>
          </a:p>
          <a:p>
            <a:pPr algn="just">
              <a:spcBef>
                <a:spcPct val="0"/>
              </a:spcBef>
              <a:buFont typeface="Wingdings" panose="05000000000000000000" pitchFamily="2" charset="2"/>
              <a:buChar char="Ø"/>
              <a:defRPr/>
            </a:pPr>
            <a:r>
              <a:rPr lang="en-US" sz="1600" dirty="0" err="1">
                <a:solidFill>
                  <a:schemeClr val="tx1"/>
                </a:solidFill>
                <a:latin typeface="Times New Roman" panose="02020603050405020304" pitchFamily="18" charset="0"/>
                <a:cs typeface="Times New Roman" panose="02020603050405020304" pitchFamily="18" charset="0"/>
              </a:rPr>
              <a:t>Gjatë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vitit</a:t>
            </a:r>
            <a:r>
              <a:rPr lang="en-US" sz="1600" dirty="0">
                <a:solidFill>
                  <a:schemeClr val="tx1"/>
                </a:solidFill>
                <a:latin typeface="Times New Roman" panose="02020603050405020304" pitchFamily="18" charset="0"/>
                <a:cs typeface="Times New Roman" panose="02020603050405020304" pitchFamily="18" charset="0"/>
              </a:rPr>
              <a:t> 2025, </a:t>
            </a:r>
            <a:r>
              <a:rPr lang="en-US" sz="1600" dirty="0" err="1">
                <a:solidFill>
                  <a:schemeClr val="tx1"/>
                </a:solidFill>
                <a:latin typeface="Times New Roman" panose="02020603050405020304" pitchFamily="18" charset="0"/>
                <a:cs typeface="Times New Roman" panose="02020603050405020304" pitchFamily="18" charset="0"/>
              </a:rPr>
              <a:t>Prefekti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Qarkut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Durrës</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ndjekur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monitoruar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mënyrë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vazhdueshme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situatën</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menaxhimit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mbetjeve</a:t>
            </a:r>
            <a:r>
              <a:rPr lang="en-US" sz="1600" dirty="0">
                <a:solidFill>
                  <a:schemeClr val="tx1"/>
                </a:solidFill>
                <a:latin typeface="Times New Roman" panose="02020603050405020304" pitchFamily="18" charset="0"/>
                <a:cs typeface="Times New Roman" panose="02020603050405020304" pitchFamily="18" charset="0"/>
              </a:rPr>
              <a:t> urbane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bashkitë</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qarkut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Kjo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gjë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qenë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vëmendjen</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Prefektit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Qarkut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konfirmimet</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buxheteve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bashkive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këtë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qëllim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por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angazhimin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monitorimin</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aksioneve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pastrimit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territoret</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bashkive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këto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nisma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shtuara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drejtim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menaxhimit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mbetjeve</a:t>
            </a:r>
            <a:r>
              <a:rPr lang="en-US" sz="1600" dirty="0">
                <a:solidFill>
                  <a:schemeClr val="tx1"/>
                </a:solidFill>
                <a:latin typeface="Times New Roman" panose="02020603050405020304" pitchFamily="18" charset="0"/>
                <a:cs typeface="Times New Roman" panose="02020603050405020304" pitchFamily="18" charset="0"/>
              </a:rPr>
              <a:t> urbane. </a:t>
            </a:r>
            <a:endParaRPr lang="en-US" sz="1600" dirty="0" smtClean="0">
              <a:solidFill>
                <a:schemeClr val="tx1"/>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Ø"/>
              <a:defRPr/>
            </a:pPr>
            <a:endParaRPr lang="en-US" sz="1600" dirty="0" smtClean="0">
              <a:solidFill>
                <a:schemeClr val="tx1"/>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Ø"/>
              <a:defRPr/>
            </a:pPr>
            <a:r>
              <a:rPr lang="en-US" sz="1600" dirty="0">
                <a:solidFill>
                  <a:schemeClr val="tx1"/>
                </a:solidFill>
                <a:latin typeface="Times New Roman" panose="02020603050405020304" pitchFamily="18" charset="0"/>
                <a:cs typeface="Times New Roman" panose="02020603050405020304" pitchFamily="18" charset="0"/>
              </a:rPr>
              <a:t>Një </a:t>
            </a:r>
            <a:r>
              <a:rPr lang="en-US" sz="1600" dirty="0" err="1">
                <a:solidFill>
                  <a:schemeClr val="tx1"/>
                </a:solidFill>
                <a:latin typeface="Times New Roman" panose="02020603050405020304" pitchFamily="18" charset="0"/>
                <a:cs typeface="Times New Roman" panose="02020603050405020304" pitchFamily="18" charset="0"/>
              </a:rPr>
              <a:t>vëmëndje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veçantë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Prefekti</a:t>
            </a:r>
            <a:r>
              <a:rPr lang="en-US" sz="1600" dirty="0">
                <a:solidFill>
                  <a:schemeClr val="tx1"/>
                </a:solidFill>
                <a:latin typeface="Times New Roman" panose="02020603050405020304" pitchFamily="18" charset="0"/>
                <a:cs typeface="Times New Roman" panose="02020603050405020304" pitchFamily="18" charset="0"/>
              </a:rPr>
              <a:t> i </a:t>
            </a:r>
            <a:r>
              <a:rPr lang="en-US" sz="1600" dirty="0" err="1">
                <a:solidFill>
                  <a:schemeClr val="tx1"/>
                </a:solidFill>
                <a:latin typeface="Times New Roman" panose="02020603050405020304" pitchFamily="18" charset="0"/>
                <a:cs typeface="Times New Roman" panose="02020603050405020304" pitchFamily="18" charset="0"/>
              </a:rPr>
              <a:t>Qarkut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patur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drejtim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menaxhimit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mbetjeve</a:t>
            </a:r>
            <a:r>
              <a:rPr lang="en-US" sz="1600" dirty="0">
                <a:solidFill>
                  <a:schemeClr val="tx1"/>
                </a:solidFill>
                <a:latin typeface="Times New Roman" panose="02020603050405020304" pitchFamily="18" charset="0"/>
                <a:cs typeface="Times New Roman" panose="02020603050405020304" pitchFamily="18" charset="0"/>
              </a:rPr>
              <a:t> urbane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bashkinë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Shijak</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këtë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janë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zhvilluar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takime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vazhdueshme</a:t>
            </a:r>
            <a:r>
              <a:rPr lang="en-US" sz="1600" dirty="0">
                <a:solidFill>
                  <a:schemeClr val="tx1"/>
                </a:solidFill>
                <a:latin typeface="Times New Roman" panose="02020603050405020304" pitchFamily="18" charset="0"/>
                <a:cs typeface="Times New Roman" panose="02020603050405020304" pitchFamily="18" charset="0"/>
              </a:rPr>
              <a:t> me </a:t>
            </a:r>
            <a:r>
              <a:rPr lang="en-US" sz="1600" dirty="0" err="1">
                <a:solidFill>
                  <a:schemeClr val="tx1"/>
                </a:solidFill>
                <a:latin typeface="Times New Roman" panose="02020603050405020304" pitchFamily="18" charset="0"/>
                <a:cs typeface="Times New Roman" panose="02020603050405020304" pitchFamily="18" charset="0"/>
              </a:rPr>
              <a:t>përfaqësues</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Bashkisë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Shijak</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strukturave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përkatëse</a:t>
            </a:r>
            <a:r>
              <a:rPr lang="en-US" sz="1600" dirty="0">
                <a:solidFill>
                  <a:schemeClr val="tx1"/>
                </a:solidFill>
                <a:latin typeface="Times New Roman" panose="02020603050405020304" pitchFamily="18" charset="0"/>
                <a:cs typeface="Times New Roman" panose="02020603050405020304" pitchFamily="18" charset="0"/>
              </a:rPr>
              <a:t> IKMT-</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Agjencinë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Rajonale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Mjedisit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shkak</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problematikave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evidentuara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grumbullimin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transportimin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depozitimin</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tyre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këtë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bashki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këto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takime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janë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lënë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rekomandime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ndjekjen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menaxhimin</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situatës</a:t>
            </a:r>
            <a:r>
              <a:rPr lang="en-US" sz="1600" dirty="0">
                <a:solidFill>
                  <a:schemeClr val="tx1"/>
                </a:solidFill>
                <a:latin typeface="Times New Roman" panose="02020603050405020304" pitchFamily="18" charset="0"/>
                <a:cs typeface="Times New Roman" panose="02020603050405020304" pitchFamily="18" charset="0"/>
              </a:rPr>
              <a:t>.</a:t>
            </a:r>
            <a:endParaRPr lang="en-US" sz="1600" dirty="0" smtClean="0">
              <a:solidFill>
                <a:schemeClr val="tx1"/>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Ø"/>
              <a:defRPr/>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35843"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25</a:t>
            </a:r>
          </a:p>
        </p:txBody>
      </p:sp>
      <p:sp>
        <p:nvSpPr>
          <p:cNvPr id="35844"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Tree>
    <p:extLst>
      <p:ext uri="{BB962C8B-B14F-4D97-AF65-F5344CB8AC3E}">
        <p14:creationId xmlns:p14="http://schemas.microsoft.com/office/powerpoint/2010/main" val="12323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extLst>
          </p:cNvPr>
          <p:cNvSpPr>
            <a:spLocks noGrp="1"/>
          </p:cNvSpPr>
          <p:nvPr>
            <p:ph idx="1"/>
          </p:nvPr>
        </p:nvSpPr>
        <p:spPr>
          <a:xfrm>
            <a:off x="381000" y="2057400"/>
            <a:ext cx="8382000" cy="4343400"/>
          </a:xfrm>
        </p:spPr>
        <p:txBody>
          <a:bodyPr>
            <a:normAutofit lnSpcReduction="10000"/>
          </a:bodyPr>
          <a:lstStyle/>
          <a:p>
            <a:pPr algn="just">
              <a:spcBef>
                <a:spcPct val="0"/>
              </a:spcBef>
              <a:buFont typeface="Wingdings" pitchFamily="2" charset="2"/>
              <a:buChar char="§"/>
              <a:defRPr/>
            </a:pPr>
            <a:endParaRPr lang="en-US" sz="1400" dirty="0" smtClean="0">
              <a:solidFill>
                <a:schemeClr val="accent2"/>
              </a:solidFill>
              <a:latin typeface="Times New Roman" pitchFamily="18" charset="0"/>
              <a:cs typeface="Calibri" pitchFamily="34" charset="0"/>
            </a:endParaRPr>
          </a:p>
          <a:p>
            <a:pPr marL="0" indent="0" algn="just">
              <a:spcBef>
                <a:spcPct val="0"/>
              </a:spcBef>
              <a:buFont typeface="Wingdings 3" pitchFamily="18" charset="2"/>
              <a:buNone/>
              <a:defRPr/>
            </a:pPr>
            <a:r>
              <a:rPr lang="en-US" sz="1600" b="1" dirty="0" smtClean="0">
                <a:solidFill>
                  <a:schemeClr val="tx1"/>
                </a:solidFill>
                <a:latin typeface="Times New Roman" panose="02020603050405020304" pitchFamily="18" charset="0"/>
                <a:cs typeface="Times New Roman" panose="02020603050405020304" pitchFamily="18" charset="0"/>
              </a:rPr>
              <a:t>MASAT E MARRA NGA BASHKIA SHIJAK </a:t>
            </a:r>
          </a:p>
          <a:p>
            <a:pPr algn="just">
              <a:spcBef>
                <a:spcPct val="0"/>
              </a:spcBef>
              <a:buFont typeface="Wingdings" panose="05000000000000000000" pitchFamily="2" charset="2"/>
              <a:buChar char="Ø"/>
              <a:defRPr/>
            </a:pPr>
            <a:r>
              <a:rPr lang="en-US" sz="1600" dirty="0" err="1" smtClean="0">
                <a:solidFill>
                  <a:schemeClr val="tx1"/>
                </a:solidFill>
                <a:latin typeface="Times New Roman" panose="02020603050405020304" pitchFamily="18" charset="0"/>
                <a:cs typeface="Times New Roman" panose="02020603050405020304" pitchFamily="18" charset="0"/>
              </a:rPr>
              <a:t>Bashkia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Shijak</a:t>
            </a:r>
            <a:r>
              <a:rPr lang="en-US" sz="1600" dirty="0" smtClean="0">
                <a:solidFill>
                  <a:schemeClr val="tx1"/>
                </a:solidFill>
                <a:latin typeface="Times New Roman" panose="02020603050405020304" pitchFamily="18" charset="0"/>
                <a:cs typeface="Times New Roman" panose="02020603050405020304" pitchFamily="18" charset="0"/>
              </a:rPr>
              <a:t> me </a:t>
            </a:r>
            <a:r>
              <a:rPr lang="en-US" sz="1600" dirty="0" err="1" smtClean="0">
                <a:solidFill>
                  <a:schemeClr val="tx1"/>
                </a:solidFill>
                <a:latin typeface="Times New Roman" panose="02020603050405020304" pitchFamily="18" charset="0"/>
                <a:cs typeface="Times New Roman" panose="02020603050405020304" pitchFamily="18" charset="0"/>
              </a:rPr>
              <a:t>Urdhërin</a:t>
            </a:r>
            <a:r>
              <a:rPr lang="en-US" sz="1600" dirty="0" smtClean="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brendshëm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nr</a:t>
            </a:r>
            <a:r>
              <a:rPr lang="en-US" sz="1600" dirty="0">
                <a:solidFill>
                  <a:schemeClr val="tx1"/>
                </a:solidFill>
                <a:latin typeface="Times New Roman" panose="02020603050405020304" pitchFamily="18" charset="0"/>
                <a:cs typeface="Times New Roman" panose="02020603050405020304" pitchFamily="18" charset="0"/>
              </a:rPr>
              <a:t>. 197 </a:t>
            </a:r>
            <a:r>
              <a:rPr lang="en-US" sz="1600" dirty="0" err="1">
                <a:solidFill>
                  <a:schemeClr val="tx1"/>
                </a:solidFill>
                <a:latin typeface="Times New Roman" panose="02020603050405020304" pitchFamily="18" charset="0"/>
                <a:cs typeface="Times New Roman" panose="02020603050405020304" pitchFamily="18" charset="0"/>
              </a:rPr>
              <a:t>datë</a:t>
            </a:r>
            <a:r>
              <a:rPr lang="en-US" sz="1600" dirty="0">
                <a:solidFill>
                  <a:schemeClr val="tx1"/>
                </a:solidFill>
                <a:latin typeface="Times New Roman" panose="02020603050405020304" pitchFamily="18" charset="0"/>
                <a:cs typeface="Times New Roman" panose="02020603050405020304" pitchFamily="18" charset="0"/>
              </a:rPr>
              <a:t> 28.04.2025 “</a:t>
            </a:r>
            <a:r>
              <a:rPr lang="en-US" sz="1600" dirty="0" err="1">
                <a:solidFill>
                  <a:schemeClr val="tx1"/>
                </a:solidFill>
                <a:latin typeface="Times New Roman" panose="02020603050405020304" pitchFamily="18" charset="0"/>
                <a:cs typeface="Times New Roman" panose="02020603050405020304" pitchFamily="18" charset="0"/>
              </a:rPr>
              <a:t>Për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ngritjen</a:t>
            </a:r>
            <a:r>
              <a:rPr lang="en-US" sz="1600" dirty="0">
                <a:solidFill>
                  <a:schemeClr val="tx1"/>
                </a:solidFill>
                <a:latin typeface="Times New Roman" panose="02020603050405020304" pitchFamily="18" charset="0"/>
                <a:cs typeface="Times New Roman" panose="02020603050405020304" pitchFamily="18" charset="0"/>
              </a:rPr>
              <a:t> e task </a:t>
            </a:r>
            <a:r>
              <a:rPr lang="en-US" sz="1600" dirty="0" err="1">
                <a:solidFill>
                  <a:schemeClr val="tx1"/>
                </a:solidFill>
                <a:latin typeface="Times New Roman" panose="02020603050405020304" pitchFamily="18" charset="0"/>
                <a:cs typeface="Times New Roman" panose="02020603050405020304" pitchFamily="18" charset="0"/>
              </a:rPr>
              <a:t>forcës</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parandalimin</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ndotjes</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mjedisore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subjektet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taksa-paguese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Bashkinë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Shijak</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ka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ngritur</a:t>
            </a:r>
            <a:r>
              <a:rPr lang="en-US" sz="1600" dirty="0" smtClean="0">
                <a:solidFill>
                  <a:schemeClr val="tx1"/>
                </a:solidFill>
                <a:latin typeface="Times New Roman" panose="02020603050405020304" pitchFamily="18" charset="0"/>
                <a:cs typeface="Times New Roman" panose="02020603050405020304" pitchFamily="18" charset="0"/>
              </a:rPr>
              <a:t> task </a:t>
            </a:r>
            <a:r>
              <a:rPr lang="en-US" sz="1600" dirty="0" err="1" smtClean="0">
                <a:solidFill>
                  <a:schemeClr val="tx1"/>
                </a:solidFill>
                <a:latin typeface="Times New Roman" panose="02020603050405020304" pitchFamily="18" charset="0"/>
                <a:cs typeface="Times New Roman" panose="02020603050405020304" pitchFamily="18" charset="0"/>
              </a:rPr>
              <a:t>forcën</a:t>
            </a:r>
            <a:r>
              <a:rPr lang="en-US" sz="1600" dirty="0" smtClean="0">
                <a:solidFill>
                  <a:schemeClr val="tx1"/>
                </a:solidFill>
                <a:latin typeface="Times New Roman" panose="02020603050405020304" pitchFamily="18" charset="0"/>
                <a:cs typeface="Times New Roman" panose="02020603050405020304" pitchFamily="18" charset="0"/>
              </a:rPr>
              <a:t>, e </a:t>
            </a:r>
            <a:r>
              <a:rPr lang="en-US" sz="1600" dirty="0" err="1" smtClean="0">
                <a:solidFill>
                  <a:schemeClr val="tx1"/>
                </a:solidFill>
                <a:latin typeface="Times New Roman" panose="02020603050405020304" pitchFamily="18" charset="0"/>
                <a:cs typeface="Times New Roman" panose="02020603050405020304" pitchFamily="18" charset="0"/>
              </a:rPr>
              <a:t>cila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ka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verifikuar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konstatuar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nëse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bizneset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operojnë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Bashkinë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Shijak</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disponojnë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marrëveshje</a:t>
            </a:r>
            <a:r>
              <a:rPr lang="en-US" sz="1600" dirty="0">
                <a:solidFill>
                  <a:schemeClr val="tx1"/>
                </a:solidFill>
                <a:latin typeface="Times New Roman" panose="02020603050405020304" pitchFamily="18" charset="0"/>
                <a:cs typeface="Times New Roman" panose="02020603050405020304" pitchFamily="18" charset="0"/>
              </a:rPr>
              <a:t> me </a:t>
            </a:r>
            <a:r>
              <a:rPr lang="en-US" sz="1600" dirty="0" err="1">
                <a:solidFill>
                  <a:schemeClr val="tx1"/>
                </a:solidFill>
                <a:latin typeface="Times New Roman" panose="02020603050405020304" pitchFamily="18" charset="0"/>
                <a:cs typeface="Times New Roman" panose="02020603050405020304" pitchFamily="18" charset="0"/>
              </a:rPr>
              <a:t>subjekte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liçensuara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bërë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grumbullimin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evadimin</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mbetjeve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gjenerojnë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pasi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këto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mbetje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nuk</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duhet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hidhen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kontenierët</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mbetjeve</a:t>
            </a:r>
            <a:r>
              <a:rPr lang="en-US" sz="1600" dirty="0">
                <a:solidFill>
                  <a:schemeClr val="tx1"/>
                </a:solidFill>
                <a:latin typeface="Times New Roman" panose="02020603050405020304" pitchFamily="18" charset="0"/>
                <a:cs typeface="Times New Roman" panose="02020603050405020304" pitchFamily="18" charset="0"/>
              </a:rPr>
              <a:t> urbane </a:t>
            </a:r>
            <a:r>
              <a:rPr lang="en-US" sz="1600" dirty="0" err="1">
                <a:solidFill>
                  <a:schemeClr val="tx1"/>
                </a:solidFill>
                <a:latin typeface="Times New Roman" panose="02020603050405020304" pitchFamily="18" charset="0"/>
                <a:cs typeface="Times New Roman" panose="02020603050405020304" pitchFamily="18" charset="0"/>
              </a:rPr>
              <a:t>apo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vende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paautorizuara</a:t>
            </a:r>
            <a:r>
              <a:rPr lang="en-US" sz="1600" dirty="0" smtClean="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Char char="Ø"/>
              <a:defRPr/>
            </a:pPr>
            <a:r>
              <a:rPr lang="en-US" sz="1600" dirty="0" err="1" smtClean="0">
                <a:solidFill>
                  <a:schemeClr val="tx1"/>
                </a:solidFill>
                <a:latin typeface="Times New Roman" panose="02020603050405020304" pitchFamily="18" charset="0"/>
                <a:cs typeface="Times New Roman" panose="02020603050405020304" pitchFamily="18" charset="0"/>
              </a:rPr>
              <a:t>Bashkia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ka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bërë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njoftime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individuale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për</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gjithë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subjektet</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që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gjenerojnë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mbetje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duke i </a:t>
            </a:r>
            <a:r>
              <a:rPr lang="en-US" sz="1600" dirty="0" err="1" smtClean="0">
                <a:solidFill>
                  <a:schemeClr val="tx1"/>
                </a:solidFill>
                <a:latin typeface="Times New Roman" panose="02020603050405020304" pitchFamily="18" charset="0"/>
                <a:cs typeface="Times New Roman" panose="02020603050405020304" pitchFamily="18" charset="0"/>
              </a:rPr>
              <a:t>lënë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afat</a:t>
            </a:r>
            <a:r>
              <a:rPr lang="en-US" sz="1600" dirty="0">
                <a:solidFill>
                  <a:schemeClr val="tx1"/>
                </a:solidFill>
                <a:latin typeface="Times New Roman" panose="02020603050405020304" pitchFamily="18" charset="0"/>
                <a:cs typeface="Times New Roman" panose="02020603050405020304" pitchFamily="18" charset="0"/>
              </a:rPr>
              <a:t> 5 </a:t>
            </a:r>
            <a:r>
              <a:rPr lang="en-US" sz="1600" dirty="0" err="1">
                <a:solidFill>
                  <a:schemeClr val="tx1"/>
                </a:solidFill>
                <a:latin typeface="Times New Roman" panose="02020603050405020304" pitchFamily="18" charset="0"/>
                <a:cs typeface="Times New Roman" panose="02020603050405020304" pitchFamily="18" charset="0"/>
              </a:rPr>
              <a:t>ditor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depozitimin</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një</a:t>
            </a:r>
            <a:r>
              <a:rPr lang="en-US" sz="1600" dirty="0">
                <a:solidFill>
                  <a:schemeClr val="tx1"/>
                </a:solidFill>
                <a:latin typeface="Times New Roman" panose="02020603050405020304" pitchFamily="18" charset="0"/>
                <a:cs typeface="Times New Roman" panose="02020603050405020304" pitchFamily="18" charset="0"/>
              </a:rPr>
              <a:t> kopje </a:t>
            </a:r>
            <a:r>
              <a:rPr lang="en-US" sz="1600" dirty="0" err="1">
                <a:solidFill>
                  <a:schemeClr val="tx1"/>
                </a:solidFill>
                <a:latin typeface="Times New Roman" panose="02020603050405020304" pitchFamily="18" charset="0"/>
                <a:cs typeface="Times New Roman" panose="02020603050405020304" pitchFamily="18" charset="0"/>
              </a:rPr>
              <a:t>marrëveshje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pranë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bashkisë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kundërt</a:t>
            </a:r>
            <a:r>
              <a:rPr lang="en-US" sz="1600" dirty="0">
                <a:solidFill>
                  <a:schemeClr val="tx1"/>
                </a:solidFill>
                <a:latin typeface="Times New Roman" panose="02020603050405020304" pitchFamily="18" charset="0"/>
                <a:cs typeface="Times New Roman" panose="02020603050405020304" pitchFamily="18" charset="0"/>
              </a:rPr>
              <a:t> do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meren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masat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sipas</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legjislacionit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fuqi</a:t>
            </a:r>
            <a:r>
              <a:rPr lang="en-US" sz="1600" dirty="0">
                <a:solidFill>
                  <a:schemeClr val="tx1"/>
                </a:solidFill>
                <a:latin typeface="Times New Roman" panose="02020603050405020304" pitchFamily="18" charset="0"/>
                <a:cs typeface="Times New Roman" panose="02020603050405020304" pitchFamily="18" charset="0"/>
              </a:rPr>
              <a:t> me </a:t>
            </a:r>
            <a:r>
              <a:rPr lang="en-US" sz="1600" dirty="0" err="1">
                <a:solidFill>
                  <a:schemeClr val="tx1"/>
                </a:solidFill>
                <a:latin typeface="Times New Roman" panose="02020603050405020304" pitchFamily="18" charset="0"/>
                <a:cs typeface="Times New Roman" panose="02020603050405020304" pitchFamily="18" charset="0"/>
              </a:rPr>
              <a:t>gjobitjen</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tyre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kallëzimet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institucionet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përkatëse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ligjzbatuese</a:t>
            </a:r>
            <a:r>
              <a:rPr lang="en-US" sz="1600" dirty="0">
                <a:solidFill>
                  <a:schemeClr val="tx1"/>
                </a:solidFill>
                <a:latin typeface="Times New Roman" panose="02020603050405020304" pitchFamily="18" charset="0"/>
                <a:cs typeface="Times New Roman" panose="02020603050405020304" pitchFamily="18" charset="0"/>
              </a:rPr>
              <a:t>. </a:t>
            </a:r>
            <a:endParaRPr lang="en-US" sz="1600" dirty="0" smtClean="0">
              <a:solidFill>
                <a:schemeClr val="tx1"/>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Ø"/>
              <a:defRPr/>
            </a:pPr>
            <a:r>
              <a:rPr lang="en-US" sz="1600" dirty="0" err="1" smtClean="0">
                <a:solidFill>
                  <a:schemeClr val="tx1"/>
                </a:solidFill>
                <a:latin typeface="Times New Roman" panose="02020603050405020304" pitchFamily="18" charset="0"/>
                <a:cs typeface="Times New Roman" panose="02020603050405020304" pitchFamily="18" charset="0"/>
              </a:rPr>
              <a:t>Gjatë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kësaj</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periudhe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Bashkia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ka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ushtruar</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kontrolle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ku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nga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37 </a:t>
            </a:r>
            <a:r>
              <a:rPr lang="en-US" sz="1600" dirty="0" err="1">
                <a:solidFill>
                  <a:schemeClr val="tx1"/>
                </a:solidFill>
                <a:latin typeface="Times New Roman" panose="02020603050405020304" pitchFamily="18" charset="0"/>
                <a:cs typeface="Times New Roman" panose="02020603050405020304" pitchFamily="18" charset="0"/>
              </a:rPr>
              <a:t>biznese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rezulton</a:t>
            </a:r>
            <a:r>
              <a:rPr lang="en-US" sz="1600" dirty="0">
                <a:solidFill>
                  <a:schemeClr val="tx1"/>
                </a:solidFill>
                <a:latin typeface="Times New Roman" panose="02020603050405020304" pitchFamily="18" charset="0"/>
                <a:cs typeface="Times New Roman" panose="02020603050405020304" pitchFamily="18" charset="0"/>
              </a:rPr>
              <a:t> se 10 </a:t>
            </a:r>
            <a:r>
              <a:rPr lang="en-US" sz="1600" dirty="0" err="1">
                <a:solidFill>
                  <a:schemeClr val="tx1"/>
                </a:solidFill>
                <a:latin typeface="Times New Roman" panose="02020603050405020304" pitchFamily="18" charset="0"/>
                <a:cs typeface="Times New Roman" panose="02020603050405020304" pitchFamily="18" charset="0"/>
              </a:rPr>
              <a:t>prej</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tyre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tashmë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janë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pajisur</a:t>
            </a:r>
            <a:r>
              <a:rPr lang="en-US" sz="1600" dirty="0">
                <a:solidFill>
                  <a:schemeClr val="tx1"/>
                </a:solidFill>
                <a:latin typeface="Times New Roman" panose="02020603050405020304" pitchFamily="18" charset="0"/>
                <a:cs typeface="Times New Roman" panose="02020603050405020304" pitchFamily="18" charset="0"/>
              </a:rPr>
              <a:t> me </a:t>
            </a:r>
            <a:r>
              <a:rPr lang="en-US" sz="1600" dirty="0" err="1">
                <a:solidFill>
                  <a:schemeClr val="tx1"/>
                </a:solidFill>
                <a:latin typeface="Times New Roman" panose="02020603050405020304" pitchFamily="18" charset="0"/>
                <a:cs typeface="Times New Roman" panose="02020603050405020304" pitchFamily="18" charset="0"/>
              </a:rPr>
              <a:t>subjekte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licencuara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evadimin</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mbetjeve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krijuara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aktiviteti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tyre</a:t>
            </a:r>
            <a:r>
              <a:rPr lang="en-US" sz="1600" dirty="0">
                <a:solidFill>
                  <a:schemeClr val="tx1"/>
                </a:solidFill>
                <a:latin typeface="Times New Roman" panose="02020603050405020304" pitchFamily="18" charset="0"/>
                <a:cs typeface="Times New Roman" panose="02020603050405020304" pitchFamily="18" charset="0"/>
              </a:rPr>
              <a:t>. </a:t>
            </a:r>
            <a:endParaRPr lang="en-US" sz="1600" dirty="0" smtClean="0">
              <a:solidFill>
                <a:schemeClr val="tx1"/>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Ø"/>
              <a:defRPr/>
            </a:pPr>
            <a:r>
              <a:rPr lang="en-US" sz="1600" dirty="0" err="1" smtClean="0">
                <a:solidFill>
                  <a:schemeClr val="tx1"/>
                </a:solidFill>
                <a:latin typeface="Times New Roman" panose="02020603050405020304" pitchFamily="18" charset="0"/>
                <a:cs typeface="Times New Roman" panose="02020603050405020304" pitchFamily="18" charset="0"/>
              </a:rPr>
              <a:t>Menaxhimi</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mbetjeve</a:t>
            </a:r>
            <a:r>
              <a:rPr lang="en-US" sz="1600" dirty="0">
                <a:solidFill>
                  <a:schemeClr val="tx1"/>
                </a:solidFill>
                <a:latin typeface="Times New Roman" panose="02020603050405020304" pitchFamily="18" charset="0"/>
                <a:cs typeface="Times New Roman" panose="02020603050405020304" pitchFamily="18" charset="0"/>
              </a:rPr>
              <a:t> urbane </a:t>
            </a:r>
            <a:r>
              <a:rPr lang="en-US" sz="1600" dirty="0" err="1">
                <a:solidFill>
                  <a:schemeClr val="tx1"/>
                </a:solidFill>
                <a:latin typeface="Times New Roman" panose="02020603050405020304" pitchFamily="18" charset="0"/>
                <a:cs typeface="Times New Roman" panose="02020603050405020304" pitchFamily="18" charset="0"/>
              </a:rPr>
              <a:t>realizohet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nëpërmjet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subjektit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kontraktues</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cili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nënshkruar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kontratë</a:t>
            </a:r>
            <a:r>
              <a:rPr lang="en-US" sz="1600" dirty="0">
                <a:solidFill>
                  <a:schemeClr val="tx1"/>
                </a:solidFill>
                <a:latin typeface="Times New Roman" panose="02020603050405020304" pitchFamily="18" charset="0"/>
                <a:cs typeface="Times New Roman" panose="02020603050405020304" pitchFamily="18" charset="0"/>
              </a:rPr>
              <a:t> me </a:t>
            </a:r>
            <a:r>
              <a:rPr lang="en-US" sz="1600" dirty="0" err="1">
                <a:solidFill>
                  <a:schemeClr val="tx1"/>
                </a:solidFill>
                <a:latin typeface="Times New Roman" panose="02020603050405020304" pitchFamily="18" charset="0"/>
                <a:cs typeface="Times New Roman" panose="02020603050405020304" pitchFamily="18" charset="0"/>
              </a:rPr>
              <a:t>nr</a:t>
            </a:r>
            <a:r>
              <a:rPr lang="en-US" sz="1600" dirty="0">
                <a:solidFill>
                  <a:schemeClr val="tx1"/>
                </a:solidFill>
                <a:latin typeface="Times New Roman" panose="02020603050405020304" pitchFamily="18" charset="0"/>
                <a:cs typeface="Times New Roman" panose="02020603050405020304" pitchFamily="18" charset="0"/>
              </a:rPr>
              <a:t>. 1704 </a:t>
            </a:r>
            <a:r>
              <a:rPr lang="en-US" sz="1600" dirty="0" err="1">
                <a:solidFill>
                  <a:schemeClr val="tx1"/>
                </a:solidFill>
                <a:latin typeface="Times New Roman" panose="02020603050405020304" pitchFamily="18" charset="0"/>
                <a:cs typeface="Times New Roman" panose="02020603050405020304" pitchFamily="18" charset="0"/>
              </a:rPr>
              <a:t>prot.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datë</a:t>
            </a:r>
            <a:r>
              <a:rPr lang="en-US" sz="1600" dirty="0">
                <a:solidFill>
                  <a:schemeClr val="tx1"/>
                </a:solidFill>
                <a:latin typeface="Times New Roman" panose="02020603050405020304" pitchFamily="18" charset="0"/>
                <a:cs typeface="Times New Roman" panose="02020603050405020304" pitchFamily="18" charset="0"/>
              </a:rPr>
              <a:t> 17.04.2025, </a:t>
            </a:r>
            <a:r>
              <a:rPr lang="en-US" sz="1600" dirty="0" err="1">
                <a:solidFill>
                  <a:schemeClr val="tx1"/>
                </a:solidFill>
                <a:latin typeface="Times New Roman" panose="02020603050405020304" pitchFamily="18" charset="0"/>
                <a:cs typeface="Times New Roman" panose="02020603050405020304" pitchFamily="18" charset="0"/>
              </a:rPr>
              <a:t>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subjekt</a:t>
            </a:r>
            <a:r>
              <a:rPr lang="en-US" sz="1600" dirty="0">
                <a:solidFill>
                  <a:schemeClr val="tx1"/>
                </a:solidFill>
                <a:latin typeface="Times New Roman" panose="02020603050405020304" pitchFamily="18" charset="0"/>
                <a:cs typeface="Times New Roman" panose="02020603050405020304" pitchFamily="18" charset="0"/>
              </a:rPr>
              <a:t> me </a:t>
            </a:r>
            <a:r>
              <a:rPr lang="en-US" sz="1600" dirty="0" err="1">
                <a:solidFill>
                  <a:schemeClr val="tx1"/>
                </a:solidFill>
                <a:latin typeface="Times New Roman" panose="02020603050405020304" pitchFamily="18" charset="0"/>
                <a:cs typeface="Times New Roman" panose="02020603050405020304" pitchFamily="18" charset="0"/>
              </a:rPr>
              <a:t>datë</a:t>
            </a:r>
            <a:r>
              <a:rPr lang="en-US" sz="1600" dirty="0">
                <a:solidFill>
                  <a:schemeClr val="tx1"/>
                </a:solidFill>
                <a:latin typeface="Times New Roman" panose="02020603050405020304" pitchFamily="18" charset="0"/>
                <a:cs typeface="Times New Roman" panose="02020603050405020304" pitchFamily="18" charset="0"/>
              </a:rPr>
              <a:t> 06.05.2025 </a:t>
            </a:r>
            <a:r>
              <a:rPr lang="en-US" sz="1600" dirty="0" err="1">
                <a:solidFill>
                  <a:schemeClr val="tx1"/>
                </a:solidFill>
                <a:latin typeface="Times New Roman" panose="02020603050405020304" pitchFamily="18" charset="0"/>
                <a:cs typeface="Times New Roman" panose="02020603050405020304" pitchFamily="18" charset="0"/>
              </a:rPr>
              <a:t>ka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nënshkruar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marrëveshje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depozitimin</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këtyre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mbetjeve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Z.T.M </a:t>
            </a:r>
            <a:r>
              <a:rPr lang="en-US" sz="1600" dirty="0" err="1">
                <a:solidFill>
                  <a:schemeClr val="tx1"/>
                </a:solidFill>
                <a:latin typeface="Times New Roman" panose="02020603050405020304" pitchFamily="18" charset="0"/>
                <a:cs typeface="Times New Roman" panose="02020603050405020304" pitchFamily="18" charset="0"/>
              </a:rPr>
              <a:t>Tiranë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një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afat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një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mujor</a:t>
            </a:r>
            <a:r>
              <a:rPr lang="en-US" sz="1600" dirty="0">
                <a:solidFill>
                  <a:schemeClr val="tx1"/>
                </a:solidFill>
                <a:latin typeface="Times New Roman" panose="02020603050405020304" pitchFamily="18" charset="0"/>
                <a:cs typeface="Times New Roman" panose="02020603050405020304" pitchFamily="18" charset="0"/>
              </a:rPr>
              <a:t> me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drejtë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rinovimi</a:t>
            </a:r>
            <a:r>
              <a:rPr lang="en-US" sz="1600" dirty="0">
                <a:solidFill>
                  <a:schemeClr val="tx1"/>
                </a:solidFill>
                <a:latin typeface="Times New Roman" panose="02020603050405020304" pitchFamily="18" charset="0"/>
                <a:cs typeface="Times New Roman" panose="02020603050405020304" pitchFamily="18" charset="0"/>
              </a:rPr>
              <a:t>. </a:t>
            </a:r>
          </a:p>
        </p:txBody>
      </p:sp>
      <p:sp>
        <p:nvSpPr>
          <p:cNvPr id="36867"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26</a:t>
            </a:r>
          </a:p>
        </p:txBody>
      </p:sp>
      <p:sp>
        <p:nvSpPr>
          <p:cNvPr id="36868"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Tree>
    <p:extLst>
      <p:ext uri="{BB962C8B-B14F-4D97-AF65-F5344CB8AC3E}">
        <p14:creationId xmlns:p14="http://schemas.microsoft.com/office/powerpoint/2010/main" val="817244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extLst>
          </p:cNvPr>
          <p:cNvSpPr>
            <a:spLocks noGrp="1"/>
          </p:cNvSpPr>
          <p:nvPr>
            <p:ph idx="1"/>
          </p:nvPr>
        </p:nvSpPr>
        <p:spPr>
          <a:xfrm>
            <a:off x="381000" y="2057400"/>
            <a:ext cx="8382000" cy="4343400"/>
          </a:xfrm>
        </p:spPr>
        <p:txBody>
          <a:bodyPr/>
          <a:lstStyle/>
          <a:p>
            <a:pPr algn="just">
              <a:spcBef>
                <a:spcPct val="0"/>
              </a:spcBef>
              <a:buFont typeface="Wingdings" pitchFamily="2" charset="2"/>
              <a:buChar char="§"/>
              <a:defRPr/>
            </a:pPr>
            <a:endParaRPr lang="en-US" sz="1400" dirty="0" smtClean="0">
              <a:solidFill>
                <a:schemeClr val="tx1"/>
              </a:solidFill>
              <a:latin typeface="Times New Roman" pitchFamily="18" charset="0"/>
              <a:cs typeface="Calibri" pitchFamily="34" charset="0"/>
            </a:endParaRPr>
          </a:p>
          <a:p>
            <a:pPr marL="0" indent="0" algn="just">
              <a:spcBef>
                <a:spcPct val="0"/>
              </a:spcBef>
              <a:buFont typeface="Wingdings 3" pitchFamily="18" charset="2"/>
              <a:buNone/>
              <a:defRPr/>
            </a:pPr>
            <a:r>
              <a:rPr lang="en-US" sz="1600" b="1" dirty="0" smtClean="0">
                <a:solidFill>
                  <a:schemeClr val="tx1"/>
                </a:solidFill>
                <a:latin typeface="Times New Roman" panose="02020603050405020304" pitchFamily="18" charset="0"/>
                <a:cs typeface="Times New Roman" panose="02020603050405020304" pitchFamily="18" charset="0"/>
              </a:rPr>
              <a:t>REZULTATET</a:t>
            </a:r>
          </a:p>
          <a:p>
            <a:pPr algn="just">
              <a:spcBef>
                <a:spcPct val="0"/>
              </a:spcBef>
              <a:buFont typeface="Wingdings" panose="05000000000000000000" pitchFamily="2" charset="2"/>
              <a:buChar char="Ø"/>
              <a:defRPr/>
            </a:pPr>
            <a:r>
              <a:rPr lang="en-US" sz="1400" dirty="0" smtClean="0">
                <a:solidFill>
                  <a:schemeClr val="tx1"/>
                </a:solidFill>
                <a:latin typeface="Times New Roman" panose="02020603050405020304" pitchFamily="18" charset="0"/>
                <a:cs typeface="Times New Roman" panose="02020603050405020304" pitchFamily="18" charset="0"/>
              </a:rPr>
              <a:t>Si </a:t>
            </a:r>
            <a:r>
              <a:rPr lang="en-US" sz="1400" dirty="0" err="1">
                <a:solidFill>
                  <a:schemeClr val="tx1"/>
                </a:solidFill>
                <a:latin typeface="Times New Roman" panose="02020603050405020304" pitchFamily="18" charset="0"/>
                <a:cs typeface="Times New Roman" panose="02020603050405020304" pitchFamily="18" charset="0"/>
              </a:rPr>
              <a:t>rezultat</a:t>
            </a:r>
            <a:r>
              <a:rPr lang="en-US" sz="1400" dirty="0">
                <a:solidFill>
                  <a:schemeClr val="tx1"/>
                </a:solidFill>
                <a:latin typeface="Times New Roman" panose="02020603050405020304" pitchFamily="18" charset="0"/>
                <a:cs typeface="Times New Roman" panose="02020603050405020304" pitchFamily="18" charset="0"/>
              </a:rPr>
              <a:t> i </a:t>
            </a:r>
            <a:r>
              <a:rPr lang="en-US" sz="1400" dirty="0" err="1">
                <a:solidFill>
                  <a:schemeClr val="tx1"/>
                </a:solidFill>
                <a:latin typeface="Times New Roman" panose="02020603050405020304" pitchFamily="18" charset="0"/>
                <a:cs typeface="Times New Roman" panose="02020603050405020304" pitchFamily="18" charset="0"/>
              </a:rPr>
              <a:t>ndërhyrjeve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ndërmarra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është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vërejtur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një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përmirësim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evadimin</a:t>
            </a:r>
            <a:r>
              <a:rPr lang="en-US" sz="1400" dirty="0">
                <a:solidFill>
                  <a:schemeClr val="tx1"/>
                </a:solidFill>
                <a:latin typeface="Times New Roman" panose="02020603050405020304" pitchFamily="18" charset="0"/>
                <a:cs typeface="Times New Roman" panose="02020603050405020304" pitchFamily="18" charset="0"/>
              </a:rPr>
              <a:t> e </a:t>
            </a:r>
            <a:r>
              <a:rPr lang="en-US" sz="1400" dirty="0" err="1">
                <a:solidFill>
                  <a:schemeClr val="tx1"/>
                </a:solidFill>
                <a:latin typeface="Times New Roman" panose="02020603050405020304" pitchFamily="18" charset="0"/>
                <a:cs typeface="Times New Roman" panose="02020603050405020304" pitchFamily="18" charset="0"/>
              </a:rPr>
              <a:t>mbetjeve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rehabilitimin</a:t>
            </a:r>
            <a:r>
              <a:rPr lang="en-US" sz="1400" dirty="0">
                <a:solidFill>
                  <a:schemeClr val="tx1"/>
                </a:solidFill>
                <a:latin typeface="Times New Roman" panose="02020603050405020304" pitchFamily="18" charset="0"/>
                <a:cs typeface="Times New Roman" panose="02020603050405020304" pitchFamily="18" charset="0"/>
              </a:rPr>
              <a:t> e </a:t>
            </a:r>
            <a:r>
              <a:rPr lang="en-US" sz="1400" dirty="0" err="1">
                <a:solidFill>
                  <a:schemeClr val="tx1"/>
                </a:solidFill>
                <a:latin typeface="Times New Roman" panose="02020603050405020304" pitchFamily="18" charset="0"/>
                <a:cs typeface="Times New Roman" panose="02020603050405020304" pitchFamily="18" charset="0"/>
              </a:rPr>
              <a:t>zonave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problematike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organizimin</a:t>
            </a:r>
            <a:r>
              <a:rPr lang="en-US" sz="1400" dirty="0">
                <a:solidFill>
                  <a:schemeClr val="tx1"/>
                </a:solidFill>
                <a:latin typeface="Times New Roman" panose="02020603050405020304" pitchFamily="18" charset="0"/>
                <a:cs typeface="Times New Roman" panose="02020603050405020304" pitchFamily="18" charset="0"/>
              </a:rPr>
              <a:t> e </a:t>
            </a:r>
            <a:r>
              <a:rPr lang="en-US" sz="1400" dirty="0" err="1">
                <a:solidFill>
                  <a:schemeClr val="tx1"/>
                </a:solidFill>
                <a:latin typeface="Times New Roman" panose="02020603050405020304" pitchFamily="18" charset="0"/>
                <a:cs typeface="Times New Roman" panose="02020603050405020304" pitchFamily="18" charset="0"/>
              </a:rPr>
              <a:t>shërbimit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pastrimit</a:t>
            </a:r>
            <a:r>
              <a:rPr lang="en-US" sz="1400" dirty="0" smtClean="0">
                <a:solidFill>
                  <a:schemeClr val="tx1"/>
                </a:solidFill>
                <a:latin typeface="Times New Roman" panose="02020603050405020304" pitchFamily="18" charset="0"/>
                <a:cs typeface="Times New Roman" panose="02020603050405020304" pitchFamily="18" charset="0"/>
              </a:rPr>
              <a:t>.</a:t>
            </a:r>
          </a:p>
          <a:p>
            <a:pPr marL="0" indent="0" algn="just">
              <a:spcBef>
                <a:spcPct val="0"/>
              </a:spcBef>
              <a:buFont typeface="Wingdings 3" pitchFamily="18" charset="2"/>
              <a:buNone/>
              <a:defRPr/>
            </a:pPr>
            <a:endParaRPr lang="en-US" sz="1400" dirty="0" smtClean="0">
              <a:solidFill>
                <a:schemeClr val="tx1"/>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Ø"/>
              <a:defRPr/>
            </a:pPr>
            <a:r>
              <a:rPr lang="en-US" sz="1400" dirty="0" err="1" smtClean="0">
                <a:solidFill>
                  <a:schemeClr val="tx1"/>
                </a:solidFill>
                <a:latin typeface="Times New Roman" panose="02020603050405020304" pitchFamily="18" charset="0"/>
                <a:cs typeface="Times New Roman" panose="02020603050405020304" pitchFamily="18" charset="0"/>
              </a:rPr>
              <a:t>Aktualisht</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në</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Bashkinë</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Shijak</a:t>
            </a:r>
            <a:r>
              <a:rPr lang="en-US" sz="1400" dirty="0" smtClean="0">
                <a:solidFill>
                  <a:schemeClr val="tx1"/>
                </a:solidFill>
                <a:latin typeface="Times New Roman" panose="02020603050405020304" pitchFamily="18" charset="0"/>
                <a:cs typeface="Times New Roman" panose="02020603050405020304" pitchFamily="18" charset="0"/>
              </a:rPr>
              <a:t>: </a:t>
            </a:r>
          </a:p>
          <a:p>
            <a:pPr marL="0" indent="0" algn="just">
              <a:spcBef>
                <a:spcPct val="0"/>
              </a:spcBef>
              <a:buFont typeface="Wingdings 3" pitchFamily="18" charset="2"/>
              <a:buNone/>
              <a:defRPr/>
            </a:pP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Pastrimi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realizohet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çdo</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ditë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nga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ora</a:t>
            </a:r>
            <a:r>
              <a:rPr lang="en-US" sz="1400" dirty="0">
                <a:solidFill>
                  <a:schemeClr val="tx1"/>
                </a:solidFill>
                <a:latin typeface="Times New Roman" panose="02020603050405020304" pitchFamily="18" charset="0"/>
                <a:cs typeface="Times New Roman" panose="02020603050405020304" pitchFamily="18" charset="0"/>
              </a:rPr>
              <a:t> 00:00-10:00</a:t>
            </a:r>
          </a:p>
          <a:p>
            <a:pPr marL="0" indent="0" algn="just">
              <a:spcBef>
                <a:spcPct val="0"/>
              </a:spcBef>
              <a:buFont typeface="Wingdings 3" pitchFamily="18" charset="2"/>
              <a:buNone/>
              <a:defRPr/>
            </a:pP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Në</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Nj.Ad</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Maminas</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pastrimi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kryhet</a:t>
            </a:r>
            <a:r>
              <a:rPr lang="en-US" sz="1400" dirty="0">
                <a:solidFill>
                  <a:schemeClr val="tx1"/>
                </a:solidFill>
                <a:latin typeface="Times New Roman" panose="02020603050405020304" pitchFamily="18" charset="0"/>
                <a:cs typeface="Times New Roman" panose="02020603050405020304" pitchFamily="18" charset="0"/>
              </a:rPr>
              <a:t> 3 </a:t>
            </a:r>
            <a:r>
              <a:rPr lang="en-US" sz="1400" dirty="0" err="1">
                <a:solidFill>
                  <a:schemeClr val="tx1"/>
                </a:solidFill>
                <a:latin typeface="Times New Roman" panose="02020603050405020304" pitchFamily="18" charset="0"/>
                <a:cs typeface="Times New Roman" panose="02020603050405020304" pitchFamily="18" charset="0"/>
              </a:rPr>
              <a:t>herë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javë</a:t>
            </a:r>
            <a:r>
              <a:rPr lang="en-US" sz="1400" dirty="0" smtClean="0">
                <a:solidFill>
                  <a:schemeClr val="tx1"/>
                </a:solidFill>
                <a:latin typeface="Times New Roman" panose="02020603050405020304" pitchFamily="18" charset="0"/>
                <a:cs typeface="Times New Roman" panose="02020603050405020304" pitchFamily="18" charset="0"/>
              </a:rPr>
              <a:t>.</a:t>
            </a:r>
            <a:endParaRPr lang="en-US" sz="1400" dirty="0">
              <a:solidFill>
                <a:schemeClr val="tx1"/>
              </a:solidFill>
              <a:latin typeface="Times New Roman" panose="02020603050405020304" pitchFamily="18" charset="0"/>
              <a:cs typeface="Times New Roman" panose="02020603050405020304" pitchFamily="18" charset="0"/>
            </a:endParaRPr>
          </a:p>
          <a:p>
            <a:pPr marL="0" indent="0" algn="just">
              <a:spcBef>
                <a:spcPct val="0"/>
              </a:spcBef>
              <a:buFont typeface="Wingdings 3" pitchFamily="18" charset="2"/>
              <a:buNone/>
              <a:defRPr/>
            </a:pP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Në</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Nj.Ad</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Xhafzotaj</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pastrimi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kryhet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çdo</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ditë</a:t>
            </a:r>
            <a:r>
              <a:rPr lang="en-US" sz="1400" dirty="0" smtClean="0">
                <a:solidFill>
                  <a:schemeClr val="tx1"/>
                </a:solidFill>
                <a:latin typeface="Times New Roman" panose="02020603050405020304" pitchFamily="18" charset="0"/>
                <a:cs typeface="Times New Roman" panose="02020603050405020304" pitchFamily="18" charset="0"/>
              </a:rPr>
              <a:t>.</a:t>
            </a:r>
            <a:endParaRPr lang="en-US" sz="1400" dirty="0">
              <a:solidFill>
                <a:schemeClr val="tx1"/>
              </a:solidFill>
              <a:latin typeface="Times New Roman" panose="02020603050405020304" pitchFamily="18" charset="0"/>
              <a:cs typeface="Times New Roman" panose="02020603050405020304" pitchFamily="18" charset="0"/>
            </a:endParaRPr>
          </a:p>
          <a:p>
            <a:pPr marL="0" indent="0" algn="just">
              <a:spcBef>
                <a:spcPct val="0"/>
              </a:spcBef>
              <a:buFont typeface="Wingdings 3" pitchFamily="18" charset="2"/>
              <a:buNone/>
              <a:defRPr/>
            </a:pP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Në</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Gjepalaj</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pastrimi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kryhet</a:t>
            </a:r>
            <a:r>
              <a:rPr lang="en-US" sz="1400" dirty="0">
                <a:solidFill>
                  <a:schemeClr val="tx1"/>
                </a:solidFill>
                <a:latin typeface="Times New Roman" panose="02020603050405020304" pitchFamily="18" charset="0"/>
                <a:cs typeface="Times New Roman" panose="02020603050405020304" pitchFamily="18" charset="0"/>
              </a:rPr>
              <a:t> 2 </a:t>
            </a:r>
            <a:r>
              <a:rPr lang="en-US" sz="1400" dirty="0" err="1">
                <a:solidFill>
                  <a:schemeClr val="tx1"/>
                </a:solidFill>
                <a:latin typeface="Times New Roman" panose="02020603050405020304" pitchFamily="18" charset="0"/>
                <a:cs typeface="Times New Roman" panose="02020603050405020304" pitchFamily="18" charset="0"/>
              </a:rPr>
              <a:t>herë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javë</a:t>
            </a:r>
            <a:r>
              <a:rPr lang="en-US" sz="1400" dirty="0" smtClean="0">
                <a:solidFill>
                  <a:schemeClr val="tx1"/>
                </a:solidFill>
                <a:latin typeface="Times New Roman" panose="02020603050405020304" pitchFamily="18" charset="0"/>
                <a:cs typeface="Times New Roman" panose="02020603050405020304" pitchFamily="18" charset="0"/>
              </a:rPr>
              <a:t>.</a:t>
            </a:r>
            <a:endParaRPr lang="en-US" sz="1400" dirty="0">
              <a:solidFill>
                <a:schemeClr val="tx1"/>
              </a:solidFill>
              <a:latin typeface="Times New Roman" panose="02020603050405020304" pitchFamily="18" charset="0"/>
              <a:cs typeface="Times New Roman" panose="02020603050405020304" pitchFamily="18" charset="0"/>
            </a:endParaRPr>
          </a:p>
          <a:p>
            <a:pPr marL="0" indent="0" algn="just">
              <a:spcBef>
                <a:spcPct val="0"/>
              </a:spcBef>
              <a:buFont typeface="Wingdings 3" pitchFamily="18" charset="2"/>
              <a:buNone/>
              <a:defRPr/>
            </a:pPr>
            <a:endParaRPr lang="en-US" sz="1400" dirty="0" smtClean="0">
              <a:solidFill>
                <a:schemeClr val="tx1"/>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Ø"/>
              <a:defRPr/>
            </a:pPr>
            <a:r>
              <a:rPr lang="en-US" sz="1400" dirty="0" smtClean="0">
                <a:solidFill>
                  <a:schemeClr val="tx1"/>
                </a:solidFill>
                <a:latin typeface="Times New Roman" panose="02020603050405020304" pitchFamily="18" charset="0"/>
                <a:cs typeface="Times New Roman" panose="02020603050405020304" pitchFamily="18" charset="0"/>
              </a:rPr>
              <a:t>Nga IKMT-ja </a:t>
            </a:r>
            <a:r>
              <a:rPr lang="en-US" sz="1400" dirty="0" err="1" smtClean="0">
                <a:solidFill>
                  <a:schemeClr val="tx1"/>
                </a:solidFill>
                <a:latin typeface="Times New Roman" panose="02020603050405020304" pitchFamily="18" charset="0"/>
                <a:cs typeface="Times New Roman" panose="02020603050405020304" pitchFamily="18" charset="0"/>
              </a:rPr>
              <a:t>si</a:t>
            </a:r>
            <a:r>
              <a:rPr lang="en-US" sz="1400" dirty="0" smtClean="0">
                <a:solidFill>
                  <a:schemeClr val="tx1"/>
                </a:solidFill>
                <a:latin typeface="Times New Roman" panose="02020603050405020304" pitchFamily="18" charset="0"/>
                <a:cs typeface="Times New Roman" panose="02020603050405020304" pitchFamily="18" charset="0"/>
              </a:rPr>
              <a:t> organ </a:t>
            </a:r>
            <a:r>
              <a:rPr lang="en-US" sz="1400" dirty="0" err="1" smtClean="0">
                <a:solidFill>
                  <a:schemeClr val="tx1"/>
                </a:solidFill>
                <a:latin typeface="Times New Roman" panose="02020603050405020304" pitchFamily="18" charset="0"/>
                <a:cs typeface="Times New Roman" panose="02020603050405020304" pitchFamily="18" charset="0"/>
              </a:rPr>
              <a:t>kontrollues</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për</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ndotjet</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mjedisore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jem</a:t>
            </a:r>
            <a:r>
              <a:rPr lang="en-US" sz="1400" dirty="0" err="1">
                <a:solidFill>
                  <a:schemeClr val="tx1"/>
                </a:solidFill>
                <a:latin typeface="Times New Roman" panose="02020603050405020304" pitchFamily="18" charset="0"/>
                <a:cs typeface="Times New Roman" panose="02020603050405020304" pitchFamily="18" charset="0"/>
              </a:rPr>
              <a:t>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informuar</a:t>
            </a:r>
            <a:r>
              <a:rPr lang="en-US" sz="1400" dirty="0">
                <a:solidFill>
                  <a:schemeClr val="tx1"/>
                </a:solidFill>
                <a:latin typeface="Times New Roman" panose="02020603050405020304" pitchFamily="18" charset="0"/>
                <a:cs typeface="Times New Roman" panose="02020603050405020304" pitchFamily="18" charset="0"/>
              </a:rPr>
              <a:t> se </a:t>
            </a:r>
            <a:r>
              <a:rPr lang="en-US" sz="1400" dirty="0" err="1">
                <a:solidFill>
                  <a:schemeClr val="tx1"/>
                </a:solidFill>
                <a:latin typeface="Times New Roman" panose="02020603050405020304" pitchFamily="18" charset="0"/>
                <a:cs typeface="Times New Roman" panose="02020603050405020304" pitchFamily="18" charset="0"/>
              </a:rPr>
              <a:t>nga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monitorimet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rutinore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kryera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disa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raste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sporadike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janë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konstatuar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ngarkesa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koshave</a:t>
            </a:r>
            <a:r>
              <a:rPr lang="en-US" sz="1400" dirty="0">
                <a:solidFill>
                  <a:schemeClr val="tx1"/>
                </a:solidFill>
                <a:latin typeface="Times New Roman" panose="02020603050405020304" pitchFamily="18" charset="0"/>
                <a:cs typeface="Times New Roman" panose="02020603050405020304" pitchFamily="18" charset="0"/>
              </a:rPr>
              <a:t> urbane me </a:t>
            </a:r>
            <a:r>
              <a:rPr lang="en-US" sz="1400" dirty="0" err="1">
                <a:solidFill>
                  <a:schemeClr val="tx1"/>
                </a:solidFill>
                <a:latin typeface="Times New Roman" panose="02020603050405020304" pitchFamily="18" charset="0"/>
                <a:cs typeface="Times New Roman" panose="02020603050405020304" pitchFamily="18" charset="0"/>
              </a:rPr>
              <a:t>mbetje</a:t>
            </a:r>
            <a:r>
              <a:rPr lang="en-US" sz="1400" dirty="0">
                <a:solidFill>
                  <a:schemeClr val="tx1"/>
                </a:solidFill>
                <a:latin typeface="Times New Roman" panose="02020603050405020304" pitchFamily="18" charset="0"/>
                <a:cs typeface="Times New Roman" panose="02020603050405020304" pitchFamily="18" charset="0"/>
              </a:rPr>
              <a:t> bio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ardhura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nga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krasitjet</a:t>
            </a:r>
            <a:r>
              <a:rPr lang="en-US" sz="1400" dirty="0">
                <a:solidFill>
                  <a:schemeClr val="tx1"/>
                </a:solidFill>
                <a:latin typeface="Times New Roman" panose="02020603050405020304" pitchFamily="18" charset="0"/>
                <a:cs typeface="Times New Roman" panose="02020603050405020304" pitchFamily="18" charset="0"/>
              </a:rPr>
              <a:t> e </a:t>
            </a:r>
            <a:r>
              <a:rPr lang="en-US" sz="1400" dirty="0" err="1" smtClean="0">
                <a:solidFill>
                  <a:schemeClr val="tx1"/>
                </a:solidFill>
                <a:latin typeface="Times New Roman" panose="02020603050405020304" pitchFamily="18" charset="0"/>
                <a:cs typeface="Times New Roman" panose="02020603050405020304" pitchFamily="18" charset="0"/>
              </a:rPr>
              <a:t>pemëve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apo</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pastrimit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bimësisë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cilat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vijim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kanë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rezultuar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pastruara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nuk</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janë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evidentuar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problematika</a:t>
            </a:r>
            <a:r>
              <a:rPr lang="en-US" sz="1400" dirty="0" smtClean="0">
                <a:solidFill>
                  <a:schemeClr val="tx1"/>
                </a:solidFill>
                <a:latin typeface="Times New Roman" panose="02020603050405020304" pitchFamily="18" charset="0"/>
                <a:cs typeface="Times New Roman" panose="02020603050405020304" pitchFamily="18" charset="0"/>
              </a:rPr>
              <a:t>.</a:t>
            </a:r>
          </a:p>
        </p:txBody>
      </p:sp>
      <p:sp>
        <p:nvSpPr>
          <p:cNvPr id="37891"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27</a:t>
            </a:r>
          </a:p>
        </p:txBody>
      </p:sp>
      <p:sp>
        <p:nvSpPr>
          <p:cNvPr id="37892"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Tree>
    <p:extLst>
      <p:ext uri="{BB962C8B-B14F-4D97-AF65-F5344CB8AC3E}">
        <p14:creationId xmlns:p14="http://schemas.microsoft.com/office/powerpoint/2010/main" val="405266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extLst>
          </p:cNvPr>
          <p:cNvSpPr>
            <a:spLocks noGrp="1"/>
          </p:cNvSpPr>
          <p:nvPr>
            <p:ph idx="1"/>
          </p:nvPr>
        </p:nvSpPr>
        <p:spPr>
          <a:xfrm>
            <a:off x="381000" y="2057400"/>
            <a:ext cx="8382000" cy="4343400"/>
          </a:xfrm>
        </p:spPr>
        <p:txBody>
          <a:bodyPr/>
          <a:lstStyle/>
          <a:p>
            <a:pPr algn="just">
              <a:spcBef>
                <a:spcPct val="0"/>
              </a:spcBef>
              <a:buFont typeface="Wingdings" pitchFamily="2" charset="2"/>
              <a:buChar char="§"/>
              <a:defRPr/>
            </a:pPr>
            <a:endParaRPr lang="en-US" sz="1400" dirty="0" smtClean="0">
              <a:solidFill>
                <a:schemeClr val="accent2"/>
              </a:solidFill>
              <a:latin typeface="Times New Roman" pitchFamily="18" charset="0"/>
              <a:cs typeface="Calibri" pitchFamily="34" charset="0"/>
            </a:endParaRPr>
          </a:p>
          <a:p>
            <a:pPr marL="0" indent="0" algn="just">
              <a:spcBef>
                <a:spcPct val="0"/>
              </a:spcBef>
              <a:buFont typeface="Wingdings 3" pitchFamily="18" charset="2"/>
              <a:buNone/>
              <a:defRPr/>
            </a:pPr>
            <a:r>
              <a:rPr lang="en-US" sz="1600" b="1" dirty="0" smtClean="0">
                <a:solidFill>
                  <a:schemeClr val="tx1"/>
                </a:solidFill>
                <a:latin typeface="Times New Roman" panose="02020603050405020304" pitchFamily="18" charset="0"/>
                <a:cs typeface="Times New Roman" panose="02020603050405020304" pitchFamily="18" charset="0"/>
              </a:rPr>
              <a:t>KONKLUZIONE</a:t>
            </a:r>
          </a:p>
          <a:p>
            <a:pPr marL="0" indent="0" algn="just">
              <a:spcBef>
                <a:spcPct val="0"/>
              </a:spcBef>
              <a:buFont typeface="Wingdings 3" pitchFamily="18" charset="2"/>
              <a:buNone/>
              <a:defRPr/>
            </a:pPr>
            <a:endParaRPr lang="en-US" sz="1600" b="1" dirty="0" smtClean="0">
              <a:solidFill>
                <a:schemeClr val="tx1"/>
              </a:solidFill>
              <a:latin typeface="Times New Roman" panose="02020603050405020304" pitchFamily="18" charset="0"/>
              <a:cs typeface="Times New Roman" panose="02020603050405020304" pitchFamily="18" charset="0"/>
            </a:endParaRPr>
          </a:p>
          <a:p>
            <a:pPr marL="0" indent="0" algn="just">
              <a:spcBef>
                <a:spcPct val="0"/>
              </a:spcBef>
              <a:buFont typeface="Wingdings 3" pitchFamily="18" charset="2"/>
              <a:buNone/>
              <a:defRPr/>
            </a:pPr>
            <a:r>
              <a:rPr lang="en-US" sz="1600" dirty="0" err="1">
                <a:solidFill>
                  <a:schemeClr val="tx1"/>
                </a:solidFill>
                <a:latin typeface="Times New Roman" panose="02020603050405020304" pitchFamily="18" charset="0"/>
                <a:cs typeface="Times New Roman" panose="02020603050405020304" pitchFamily="18" charset="0"/>
              </a:rPr>
              <a:t>Menaxhimi</a:t>
            </a:r>
            <a:r>
              <a:rPr lang="en-US" sz="1600" dirty="0">
                <a:solidFill>
                  <a:schemeClr val="tx1"/>
                </a:solidFill>
                <a:latin typeface="Times New Roman" panose="02020603050405020304" pitchFamily="18" charset="0"/>
                <a:cs typeface="Times New Roman" panose="02020603050405020304" pitchFamily="18" charset="0"/>
              </a:rPr>
              <a:t> i </a:t>
            </a:r>
            <a:r>
              <a:rPr lang="en-US" sz="1600" dirty="0" err="1">
                <a:solidFill>
                  <a:schemeClr val="tx1"/>
                </a:solidFill>
                <a:latin typeface="Times New Roman" panose="02020603050405020304" pitchFamily="18" charset="0"/>
                <a:cs typeface="Times New Roman" panose="02020603050405020304" pitchFamily="18" charset="0"/>
              </a:rPr>
              <a:t>mbetjeve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integruara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realisht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është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një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proçes</a:t>
            </a:r>
            <a:r>
              <a:rPr lang="en-US" sz="1600" dirty="0">
                <a:solidFill>
                  <a:schemeClr val="tx1"/>
                </a:solidFill>
                <a:latin typeface="Times New Roman" panose="02020603050405020304" pitchFamily="18" charset="0"/>
                <a:cs typeface="Times New Roman" panose="02020603050405020304" pitchFamily="18" charset="0"/>
              </a:rPr>
              <a:t> jo i </a:t>
            </a:r>
            <a:r>
              <a:rPr lang="en-US" sz="1600" dirty="0" err="1">
                <a:solidFill>
                  <a:schemeClr val="tx1"/>
                </a:solidFill>
                <a:latin typeface="Times New Roman" panose="02020603050405020304" pitchFamily="18" charset="0"/>
                <a:cs typeface="Times New Roman" panose="02020603050405020304" pitchFamily="18" charset="0"/>
              </a:rPr>
              <a:t>lehtë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në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tërësinë</a:t>
            </a:r>
            <a:r>
              <a:rPr lang="en-US" sz="1600" dirty="0" smtClean="0">
                <a:solidFill>
                  <a:schemeClr val="tx1"/>
                </a:solidFill>
                <a:latin typeface="Times New Roman" panose="02020603050405020304" pitchFamily="18" charset="0"/>
                <a:cs typeface="Times New Roman" panose="02020603050405020304" pitchFamily="18" charset="0"/>
              </a:rPr>
              <a:t> e </a:t>
            </a:r>
            <a:r>
              <a:rPr lang="en-US" sz="1600" dirty="0" err="1" smtClean="0">
                <a:solidFill>
                  <a:schemeClr val="tx1"/>
                </a:solidFill>
                <a:latin typeface="Times New Roman" panose="02020603050405020304" pitchFamily="18" charset="0"/>
                <a:cs typeface="Times New Roman" panose="02020603050405020304" pitchFamily="18" charset="0"/>
              </a:rPr>
              <a:t>saj</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për</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bashkitë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Trajtimi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menaxhimi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tyre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përputhje</a:t>
            </a:r>
            <a:r>
              <a:rPr lang="en-US" sz="1600" dirty="0">
                <a:solidFill>
                  <a:schemeClr val="tx1"/>
                </a:solidFill>
                <a:latin typeface="Times New Roman" panose="02020603050405020304" pitchFamily="18" charset="0"/>
                <a:cs typeface="Times New Roman" panose="02020603050405020304" pitchFamily="18" charset="0"/>
              </a:rPr>
              <a:t> me </a:t>
            </a:r>
            <a:r>
              <a:rPr lang="en-US" sz="1600" dirty="0" err="1">
                <a:solidFill>
                  <a:schemeClr val="tx1"/>
                </a:solidFill>
                <a:latin typeface="Times New Roman" panose="02020603050405020304" pitchFamily="18" charset="0"/>
                <a:cs typeface="Times New Roman" panose="02020603050405020304" pitchFamily="18" charset="0"/>
              </a:rPr>
              <a:t>standartet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europiane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por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mbështeje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ligjit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menaxhimin</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integruar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mbetjeve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është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përtej</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kapaciteteve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mundësive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bashkive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Pikërisht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këtë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është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ngritur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Agjencia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Kombëtare</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Ekonomisë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Mbetjeve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varësinë</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Ministrisë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Mjedisit</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padyshim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krijimi</a:t>
            </a:r>
            <a:r>
              <a:rPr lang="en-US" sz="1600" dirty="0">
                <a:solidFill>
                  <a:schemeClr val="tx1"/>
                </a:solidFill>
                <a:latin typeface="Times New Roman" panose="02020603050405020304" pitchFamily="18" charset="0"/>
                <a:cs typeface="Times New Roman" panose="02020603050405020304" pitchFamily="18" charset="0"/>
              </a:rPr>
              <a:t> i </a:t>
            </a:r>
            <a:r>
              <a:rPr lang="en-US" sz="1600" dirty="0" err="1">
                <a:solidFill>
                  <a:schemeClr val="tx1"/>
                </a:solidFill>
                <a:latin typeface="Times New Roman" panose="02020603050405020304" pitchFamily="18" charset="0"/>
                <a:cs typeface="Times New Roman" panose="02020603050405020304" pitchFamily="18" charset="0"/>
              </a:rPr>
              <a:t>Operatorit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Kombëtar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Trajtimit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Mbetjeve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një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kompani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shtetërore</a:t>
            </a:r>
            <a:r>
              <a:rPr lang="en-US" sz="1600" dirty="0">
                <a:solidFill>
                  <a:schemeClr val="tx1"/>
                </a:solidFill>
                <a:latin typeface="Times New Roman" panose="02020603050405020304" pitchFamily="18" charset="0"/>
                <a:cs typeface="Times New Roman" panose="02020603050405020304" pitchFamily="18" charset="0"/>
              </a:rPr>
              <a:t> me </a:t>
            </a:r>
            <a:r>
              <a:rPr lang="en-US" sz="1600" dirty="0" err="1">
                <a:solidFill>
                  <a:schemeClr val="tx1"/>
                </a:solidFill>
                <a:latin typeface="Times New Roman" panose="02020603050405020304" pitchFamily="18" charset="0"/>
                <a:cs typeface="Times New Roman" panose="02020603050405020304" pitchFamily="18" charset="0"/>
              </a:rPr>
              <a:t>kompetenca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ndërtim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operim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financim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infrastrukturës</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mbetjeve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nivel</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kombëtar</a:t>
            </a:r>
            <a:r>
              <a:rPr lang="en-US" sz="1600" dirty="0">
                <a:solidFill>
                  <a:schemeClr val="tx1"/>
                </a:solidFill>
                <a:latin typeface="Times New Roman" panose="02020603050405020304" pitchFamily="18" charset="0"/>
                <a:cs typeface="Times New Roman" panose="02020603050405020304" pitchFamily="18" charset="0"/>
              </a:rPr>
              <a:t> do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ndihmojë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përmirësimin</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menaxhimit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integruar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mbetjeve</a:t>
            </a:r>
            <a:r>
              <a:rPr lang="en-US" sz="1600" dirty="0">
                <a:solidFill>
                  <a:schemeClr val="tx1"/>
                </a:solidFill>
                <a:latin typeface="Times New Roman" panose="02020603050405020304" pitchFamily="18" charset="0"/>
                <a:cs typeface="Times New Roman" panose="02020603050405020304" pitchFamily="18" charset="0"/>
              </a:rPr>
              <a:t>. </a:t>
            </a:r>
            <a:endParaRPr lang="en-US" sz="1600" dirty="0" smtClean="0">
              <a:solidFill>
                <a:schemeClr val="tx1"/>
              </a:solidFill>
              <a:latin typeface="Times New Roman" panose="02020603050405020304" pitchFamily="18" charset="0"/>
              <a:cs typeface="Times New Roman" panose="02020603050405020304" pitchFamily="18" charset="0"/>
            </a:endParaRPr>
          </a:p>
          <a:p>
            <a:pPr marL="0" indent="0" algn="just">
              <a:spcBef>
                <a:spcPct val="0"/>
              </a:spcBef>
              <a:buFont typeface="Wingdings 3" pitchFamily="18" charset="2"/>
              <a:buNone/>
              <a:defRPr/>
            </a:pPr>
            <a:endParaRPr lang="en-US" sz="1600" dirty="0" smtClean="0">
              <a:solidFill>
                <a:schemeClr val="tx1"/>
              </a:solidFill>
              <a:latin typeface="Times New Roman" panose="02020603050405020304" pitchFamily="18" charset="0"/>
              <a:cs typeface="Times New Roman" panose="02020603050405020304" pitchFamily="18" charset="0"/>
            </a:endParaRPr>
          </a:p>
          <a:p>
            <a:pPr marL="0" indent="0" algn="just">
              <a:spcBef>
                <a:spcPct val="0"/>
              </a:spcBef>
              <a:buFont typeface="Wingdings 3" pitchFamily="18" charset="2"/>
              <a:buNone/>
              <a:defRPr/>
            </a:pPr>
            <a:r>
              <a:rPr lang="en-US" sz="1600" b="1" dirty="0" err="1">
                <a:solidFill>
                  <a:schemeClr val="tx1"/>
                </a:solidFill>
                <a:latin typeface="Times New Roman" panose="02020603050405020304" pitchFamily="18" charset="0"/>
                <a:cs typeface="Times New Roman" panose="02020603050405020304" pitchFamily="18" charset="0"/>
              </a:rPr>
              <a:t>Në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këtë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kontekst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puna</a:t>
            </a:r>
            <a:r>
              <a:rPr lang="en-US" sz="1600" b="1" dirty="0">
                <a:solidFill>
                  <a:schemeClr val="tx1"/>
                </a:solidFill>
                <a:latin typeface="Times New Roman" panose="02020603050405020304" pitchFamily="18" charset="0"/>
                <a:cs typeface="Times New Roman" panose="02020603050405020304" pitchFamily="18" charset="0"/>
              </a:rPr>
              <a:t> e </a:t>
            </a:r>
            <a:r>
              <a:rPr lang="en-US" sz="1600" b="1" dirty="0" err="1">
                <a:solidFill>
                  <a:schemeClr val="tx1"/>
                </a:solidFill>
                <a:latin typeface="Times New Roman" panose="02020603050405020304" pitchFamily="18" charset="0"/>
                <a:cs typeface="Times New Roman" panose="02020603050405020304" pitchFamily="18" charset="0"/>
              </a:rPr>
              <a:t>Prefektit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Qarkut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dhe</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administratës</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së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tij</a:t>
            </a:r>
            <a:r>
              <a:rPr lang="en-US" sz="1600" b="1" dirty="0">
                <a:solidFill>
                  <a:schemeClr val="tx1"/>
                </a:solidFill>
                <a:latin typeface="Times New Roman" panose="02020603050405020304" pitchFamily="18" charset="0"/>
                <a:cs typeface="Times New Roman" panose="02020603050405020304" pitchFamily="18" charset="0"/>
              </a:rPr>
              <a:t> do </a:t>
            </a:r>
            <a:r>
              <a:rPr lang="en-US" sz="1600" b="1" dirty="0" err="1">
                <a:solidFill>
                  <a:schemeClr val="tx1"/>
                </a:solidFill>
                <a:latin typeface="Times New Roman" panose="02020603050405020304" pitchFamily="18" charset="0"/>
                <a:cs typeface="Times New Roman" panose="02020603050405020304" pitchFamily="18" charset="0"/>
              </a:rPr>
              <a:t>të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vijojë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monitorimin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dhe</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bashkëpunimin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ndërinstitucional</a:t>
            </a:r>
            <a:r>
              <a:rPr lang="en-US" sz="1600" b="1" dirty="0">
                <a:solidFill>
                  <a:schemeClr val="tx1"/>
                </a:solidFill>
                <a:latin typeface="Times New Roman" panose="02020603050405020304" pitchFamily="18" charset="0"/>
                <a:cs typeface="Times New Roman" panose="02020603050405020304" pitchFamily="18" charset="0"/>
              </a:rPr>
              <a:t> me </a:t>
            </a:r>
            <a:r>
              <a:rPr lang="en-US" sz="1600" b="1" dirty="0" err="1">
                <a:solidFill>
                  <a:schemeClr val="tx1"/>
                </a:solidFill>
                <a:latin typeface="Times New Roman" panose="02020603050405020304" pitchFamily="18" charset="0"/>
                <a:cs typeface="Times New Roman" panose="02020603050405020304" pitchFamily="18" charset="0"/>
              </a:rPr>
              <a:t>qëllim</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garantimin</a:t>
            </a:r>
            <a:r>
              <a:rPr lang="en-US" sz="1600" b="1" dirty="0">
                <a:solidFill>
                  <a:schemeClr val="tx1"/>
                </a:solidFill>
                <a:latin typeface="Times New Roman" panose="02020603050405020304" pitchFamily="18" charset="0"/>
                <a:cs typeface="Times New Roman" panose="02020603050405020304" pitchFamily="18" charset="0"/>
              </a:rPr>
              <a:t> e </a:t>
            </a:r>
            <a:r>
              <a:rPr lang="en-US" sz="1600" b="1" dirty="0" err="1">
                <a:solidFill>
                  <a:schemeClr val="tx1"/>
                </a:solidFill>
                <a:latin typeface="Times New Roman" panose="02020603050405020304" pitchFamily="18" charset="0"/>
                <a:cs typeface="Times New Roman" panose="02020603050405020304" pitchFamily="18" charset="0"/>
              </a:rPr>
              <a:t>një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menaxhimi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qëndrueshëm</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mbetjeve</a:t>
            </a:r>
            <a:r>
              <a:rPr lang="en-US" sz="1600" b="1" dirty="0">
                <a:solidFill>
                  <a:schemeClr val="tx1"/>
                </a:solidFill>
                <a:latin typeface="Times New Roman" panose="02020603050405020304" pitchFamily="18" charset="0"/>
                <a:cs typeface="Times New Roman" panose="02020603050405020304" pitchFamily="18" charset="0"/>
              </a:rPr>
              <a:t> urbane </a:t>
            </a:r>
            <a:r>
              <a:rPr lang="en-US" sz="1600" b="1" dirty="0" err="1">
                <a:solidFill>
                  <a:schemeClr val="tx1"/>
                </a:solidFill>
                <a:latin typeface="Times New Roman" panose="02020603050405020304" pitchFamily="18" charset="0"/>
                <a:cs typeface="Times New Roman" panose="02020603050405020304" pitchFamily="18" charset="0"/>
              </a:rPr>
              <a:t>dhe</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mbrojtjen</a:t>
            </a:r>
            <a:r>
              <a:rPr lang="en-US" sz="1600" b="1" dirty="0">
                <a:solidFill>
                  <a:schemeClr val="tx1"/>
                </a:solidFill>
                <a:latin typeface="Times New Roman" panose="02020603050405020304" pitchFamily="18" charset="0"/>
                <a:cs typeface="Times New Roman" panose="02020603050405020304" pitchFamily="18" charset="0"/>
              </a:rPr>
              <a:t> e </a:t>
            </a:r>
            <a:r>
              <a:rPr lang="en-US" sz="1600" b="1" dirty="0" err="1">
                <a:solidFill>
                  <a:schemeClr val="tx1"/>
                </a:solidFill>
                <a:latin typeface="Times New Roman" panose="02020603050405020304" pitchFamily="18" charset="0"/>
                <a:cs typeface="Times New Roman" panose="02020603050405020304" pitchFamily="18" charset="0"/>
              </a:rPr>
              <a:t>mjedisit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dhe</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shëndetit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komunitetit</a:t>
            </a:r>
            <a:r>
              <a:rPr lang="en-US" sz="1600" b="1" dirty="0">
                <a:solidFill>
                  <a:schemeClr val="tx1"/>
                </a:solidFill>
                <a:latin typeface="Times New Roman" panose="02020603050405020304" pitchFamily="18" charset="0"/>
                <a:cs typeface="Times New Roman" panose="02020603050405020304" pitchFamily="18" charset="0"/>
              </a:rPr>
              <a:t>.</a:t>
            </a:r>
            <a:endParaRPr lang="en-US" sz="1600" b="1" dirty="0" smtClean="0">
              <a:solidFill>
                <a:schemeClr val="tx1"/>
              </a:solidFill>
              <a:latin typeface="Times New Roman" panose="02020603050405020304" pitchFamily="18" charset="0"/>
              <a:cs typeface="Times New Roman" panose="02020603050405020304" pitchFamily="18" charset="0"/>
            </a:endParaRPr>
          </a:p>
        </p:txBody>
      </p:sp>
      <p:sp>
        <p:nvSpPr>
          <p:cNvPr id="38915"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28</a:t>
            </a:r>
          </a:p>
        </p:txBody>
      </p:sp>
      <p:sp>
        <p:nvSpPr>
          <p:cNvPr id="38916"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Tree>
    <p:extLst>
      <p:ext uri="{BB962C8B-B14F-4D97-AF65-F5344CB8AC3E}">
        <p14:creationId xmlns:p14="http://schemas.microsoft.com/office/powerpoint/2010/main" val="1285522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2209800"/>
            <a:ext cx="8229600" cy="4495800"/>
          </a:xfrm>
        </p:spPr>
        <p:txBody>
          <a:bodyPr/>
          <a:lstStyle/>
          <a:p>
            <a:pPr>
              <a:buFont typeface="Wingdings" pitchFamily="2" charset="2"/>
              <a:buChar char="Ø"/>
            </a:pPr>
            <a:r>
              <a:rPr lang="en-US" altLang="en-US" sz="1500" b="1" dirty="0" smtClean="0">
                <a:solidFill>
                  <a:srgbClr val="000000"/>
                </a:solidFill>
                <a:latin typeface="Times New Roman" pitchFamily="18" charset="0"/>
                <a:ea typeface="Calibri" pitchFamily="34" charset="0"/>
                <a:cs typeface="Times New Roman" pitchFamily="18" charset="0"/>
              </a:rPr>
              <a:t>RIVITALIZIMI</a:t>
            </a:r>
            <a:endParaRPr lang="en-US" altLang="en-US" sz="1400" dirty="0" smtClean="0">
              <a:latin typeface="Times New Roman" pitchFamily="18" charset="0"/>
              <a:ea typeface="Calibri" pitchFamily="34" charset="0"/>
              <a:cs typeface="Times New Roman" pitchFamily="18" charset="0"/>
            </a:endParaRPr>
          </a:p>
          <a:p>
            <a:pPr>
              <a:spcBef>
                <a:spcPct val="0"/>
              </a:spcBef>
              <a:buFont typeface="Wingdings 3" pitchFamily="18" charset="2"/>
              <a:buNone/>
            </a:pPr>
            <a:r>
              <a:rPr lang="en-US" altLang="en-US" sz="1400" dirty="0" err="1" smtClean="0">
                <a:solidFill>
                  <a:schemeClr val="tx1"/>
                </a:solidFill>
                <a:latin typeface="Times New Roman" pitchFamily="18" charset="0"/>
                <a:ea typeface="Calibri" pitchFamily="34" charset="0"/>
                <a:cs typeface="Times New Roman" pitchFamily="18" charset="0"/>
              </a:rPr>
              <a:t>Rivitalizimi</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territorin</a:t>
            </a:r>
            <a:r>
              <a:rPr lang="en-US" altLang="en-US" sz="1400" dirty="0" smtClean="0">
                <a:solidFill>
                  <a:schemeClr val="tx1"/>
                </a:solidFill>
                <a:latin typeface="Times New Roman" pitchFamily="18" charset="0"/>
                <a:ea typeface="Calibri" pitchFamily="34" charset="0"/>
                <a:cs typeface="Times New Roman" pitchFamily="18" charset="0"/>
              </a:rPr>
              <a:t> e </a:t>
            </a:r>
            <a:r>
              <a:rPr lang="en-US" altLang="en-US" sz="1400" dirty="0" err="1" smtClean="0">
                <a:solidFill>
                  <a:schemeClr val="tx1"/>
                </a:solidFill>
                <a:latin typeface="Times New Roman" pitchFamily="18" charset="0"/>
                <a:ea typeface="Calibri" pitchFamily="34" charset="0"/>
                <a:cs typeface="Times New Roman" pitchFamily="18" charset="0"/>
              </a:rPr>
              <a:t>Qarkut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Durrës</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ka</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qenë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një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ndër</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prioritetet</a:t>
            </a:r>
            <a:r>
              <a:rPr lang="en-US" altLang="en-US" sz="1400" dirty="0" smtClean="0">
                <a:solidFill>
                  <a:schemeClr val="tx1"/>
                </a:solidFill>
                <a:latin typeface="Times New Roman" pitchFamily="18" charset="0"/>
                <a:ea typeface="Calibri" pitchFamily="34" charset="0"/>
                <a:cs typeface="Times New Roman" pitchFamily="18" charset="0"/>
              </a:rPr>
              <a:t> e </a:t>
            </a:r>
            <a:r>
              <a:rPr lang="en-US" altLang="en-US" sz="1400" dirty="0" err="1" smtClean="0">
                <a:solidFill>
                  <a:schemeClr val="tx1"/>
                </a:solidFill>
                <a:latin typeface="Times New Roman" pitchFamily="18" charset="0"/>
                <a:ea typeface="Calibri" pitchFamily="34" charset="0"/>
                <a:cs typeface="Times New Roman" pitchFamily="18" charset="0"/>
              </a:rPr>
              <a:t>punës</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së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Prefektit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Qarkut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si</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një</a:t>
            </a:r>
            <a:r>
              <a:rPr lang="en-US" altLang="en-US" sz="1400" dirty="0" smtClean="0">
                <a:solidFill>
                  <a:schemeClr val="tx1"/>
                </a:solidFill>
                <a:latin typeface="Times New Roman" pitchFamily="18" charset="0"/>
                <a:ea typeface="Calibri" pitchFamily="34" charset="0"/>
                <a:cs typeface="Times New Roman" pitchFamily="18" charset="0"/>
              </a:rPr>
              <a:t>   </a:t>
            </a:r>
          </a:p>
          <a:p>
            <a:pPr>
              <a:spcBef>
                <a:spcPct val="0"/>
              </a:spcBef>
              <a:buFont typeface="Wingdings 3" pitchFamily="18" charset="2"/>
              <a:buNone/>
            </a:pPr>
            <a:r>
              <a:rPr lang="en-US" altLang="en-US" sz="1400" dirty="0" err="1" smtClean="0">
                <a:solidFill>
                  <a:schemeClr val="tx1"/>
                </a:solidFill>
                <a:latin typeface="Times New Roman" pitchFamily="18" charset="0"/>
                <a:ea typeface="Calibri" pitchFamily="34" charset="0"/>
                <a:cs typeface="Times New Roman" pitchFamily="18" charset="0"/>
              </a:rPr>
              <a:t>domosdoshmëri</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mbrojtjen</a:t>
            </a:r>
            <a:r>
              <a:rPr lang="en-US" altLang="en-US" sz="1400" dirty="0" smtClean="0">
                <a:solidFill>
                  <a:schemeClr val="tx1"/>
                </a:solidFill>
                <a:latin typeface="Times New Roman" pitchFamily="18" charset="0"/>
                <a:ea typeface="Calibri" pitchFamily="34" charset="0"/>
                <a:cs typeface="Times New Roman" pitchFamily="18" charset="0"/>
              </a:rPr>
              <a:t> e </a:t>
            </a:r>
            <a:r>
              <a:rPr lang="en-US" altLang="en-US" sz="1400" dirty="0" err="1" smtClean="0">
                <a:solidFill>
                  <a:schemeClr val="tx1"/>
                </a:solidFill>
                <a:latin typeface="Times New Roman" pitchFamily="18" charset="0"/>
                <a:ea typeface="Calibri" pitchFamily="34" charset="0"/>
                <a:cs typeface="Times New Roman" pitchFamily="18" charset="0"/>
              </a:rPr>
              <a:t>mjedisit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dhe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shtimit</a:t>
            </a:r>
            <a:r>
              <a:rPr lang="en-US" altLang="en-US" sz="1400" dirty="0" smtClean="0">
                <a:solidFill>
                  <a:schemeClr val="tx1"/>
                </a:solidFill>
                <a:latin typeface="Times New Roman" pitchFamily="18" charset="0"/>
                <a:ea typeface="Calibri" pitchFamily="34" charset="0"/>
                <a:cs typeface="Times New Roman" pitchFamily="18" charset="0"/>
              </a:rPr>
              <a:t> t</a:t>
            </a:r>
            <a:r>
              <a:rPr lang="az-Cyrl-AZ" altLang="en-US" sz="1400" dirty="0" smtClean="0">
                <a:solidFill>
                  <a:schemeClr val="tx1"/>
                </a:solidFill>
                <a:latin typeface="Times New Roman" pitchFamily="18" charset="0"/>
                <a:ea typeface="Calibri" pitchFamily="34" charset="0"/>
                <a:cs typeface="Times New Roman" pitchFamily="18" charset="0"/>
              </a:rPr>
              <a:t>ё </a:t>
            </a:r>
            <a:r>
              <a:rPr lang="en-US" altLang="en-US" sz="1400" dirty="0" err="1" smtClean="0">
                <a:solidFill>
                  <a:schemeClr val="tx1"/>
                </a:solidFill>
                <a:latin typeface="Times New Roman" pitchFamily="18" charset="0"/>
                <a:ea typeface="Calibri" pitchFamily="34" charset="0"/>
                <a:cs typeface="Times New Roman" pitchFamily="18" charset="0"/>
              </a:rPr>
              <a:t>hapsirave</a:t>
            </a:r>
            <a:r>
              <a:rPr lang="en-US" altLang="en-US" sz="1400" dirty="0" smtClean="0">
                <a:solidFill>
                  <a:schemeClr val="tx1"/>
                </a:solidFill>
                <a:latin typeface="Times New Roman" pitchFamily="18" charset="0"/>
                <a:ea typeface="Calibri" pitchFamily="34" charset="0"/>
                <a:cs typeface="Times New Roman" pitchFamily="18" charset="0"/>
              </a:rPr>
              <a:t> t</a:t>
            </a:r>
            <a:r>
              <a:rPr lang="az-Cyrl-AZ" altLang="en-US" sz="1400" dirty="0" smtClean="0">
                <a:solidFill>
                  <a:schemeClr val="tx1"/>
                </a:solidFill>
                <a:latin typeface="Times New Roman" pitchFamily="18" charset="0"/>
                <a:ea typeface="Calibri" pitchFamily="34" charset="0"/>
                <a:cs typeface="Times New Roman" pitchFamily="18" charset="0"/>
              </a:rPr>
              <a:t>ё </a:t>
            </a:r>
            <a:r>
              <a:rPr lang="en-US" altLang="en-US" sz="1400" dirty="0" err="1" smtClean="0">
                <a:solidFill>
                  <a:schemeClr val="tx1"/>
                </a:solidFill>
                <a:latin typeface="Times New Roman" pitchFamily="18" charset="0"/>
                <a:ea typeface="Calibri" pitchFamily="34" charset="0"/>
                <a:cs typeface="Times New Roman" pitchFamily="18" charset="0"/>
              </a:rPr>
              <a:t>gjelb</a:t>
            </a:r>
            <a:r>
              <a:rPr lang="az-Cyrl-AZ" altLang="en-US" sz="1400" dirty="0" smtClean="0">
                <a:solidFill>
                  <a:schemeClr val="tx1"/>
                </a:solidFill>
                <a:latin typeface="Times New Roman" pitchFamily="18" charset="0"/>
                <a:ea typeface="Calibri" pitchFamily="34" charset="0"/>
                <a:cs typeface="Times New Roman" pitchFamily="18" charset="0"/>
              </a:rPr>
              <a:t>ё</a:t>
            </a:r>
            <a:r>
              <a:rPr lang="en-US" altLang="en-US" sz="1400" dirty="0" err="1" smtClean="0">
                <a:solidFill>
                  <a:schemeClr val="tx1"/>
                </a:solidFill>
                <a:latin typeface="Times New Roman" pitchFamily="18" charset="0"/>
                <a:ea typeface="Calibri" pitchFamily="34" charset="0"/>
                <a:cs typeface="Times New Roman" pitchFamily="18" charset="0"/>
              </a:rPr>
              <a:t>rta</a:t>
            </a:r>
            <a:r>
              <a:rPr lang="en-US" altLang="en-US" sz="1400" dirty="0" smtClean="0">
                <a:solidFill>
                  <a:schemeClr val="tx1"/>
                </a:solidFill>
                <a:latin typeface="Times New Roman" pitchFamily="18" charset="0"/>
                <a:ea typeface="Calibri" pitchFamily="34" charset="0"/>
                <a:cs typeface="Times New Roman" pitchFamily="18" charset="0"/>
              </a:rPr>
              <a:t>. </a:t>
            </a:r>
          </a:p>
          <a:p>
            <a:pPr algn="just">
              <a:spcBef>
                <a:spcPct val="0"/>
              </a:spcBef>
              <a:buFont typeface="Wingdings 3" pitchFamily="18" charset="2"/>
              <a:buNone/>
            </a:pPr>
            <a:endParaRPr lang="en-US" altLang="en-US" sz="1400" dirty="0" smtClean="0">
              <a:latin typeface="Times New Roman" pitchFamily="18" charset="0"/>
              <a:ea typeface="Calibri" pitchFamily="34" charset="0"/>
              <a:cs typeface="Times New Roman" pitchFamily="18" charset="0"/>
            </a:endParaRPr>
          </a:p>
          <a:p>
            <a:pPr algn="just">
              <a:spcBef>
                <a:spcPct val="0"/>
              </a:spcBef>
              <a:buFont typeface="Wingdings 3" pitchFamily="18" charset="2"/>
              <a:buNone/>
            </a:pPr>
            <a:endParaRPr lang="en-US" altLang="en-US" sz="1400" dirty="0" smtClean="0">
              <a:latin typeface="Times New Roman" pitchFamily="18" charset="0"/>
              <a:ea typeface="Calibri" pitchFamily="34" charset="0"/>
              <a:cs typeface="Times New Roman" pitchFamily="18" charset="0"/>
            </a:endParaRPr>
          </a:p>
          <a:p>
            <a:endParaRPr lang="en-US" altLang="en-US" sz="1400" dirty="0" smtClean="0">
              <a:latin typeface="Times New Roman" pitchFamily="18" charset="0"/>
              <a:ea typeface="Calibri" pitchFamily="34" charset="0"/>
              <a:cs typeface="Times New Roman" pitchFamily="18" charset="0"/>
            </a:endParaRPr>
          </a:p>
        </p:txBody>
      </p:sp>
      <p:sp>
        <p:nvSpPr>
          <p:cNvPr id="39939"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29</a:t>
            </a:r>
          </a:p>
        </p:txBody>
      </p:sp>
      <p:sp>
        <p:nvSpPr>
          <p:cNvPr id="39940"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VENDORE DHE DEGËT TERRITORIALE</a:t>
            </a:r>
          </a:p>
        </p:txBody>
      </p:sp>
      <p:graphicFrame>
        <p:nvGraphicFramePr>
          <p:cNvPr id="39941" name="Object 7"/>
          <p:cNvGraphicFramePr>
            <a:graphicFrameLocks noChangeAspect="1"/>
          </p:cNvGraphicFramePr>
          <p:nvPr/>
        </p:nvGraphicFramePr>
        <p:xfrm>
          <a:off x="381000" y="3276600"/>
          <a:ext cx="8424863" cy="3352800"/>
        </p:xfrm>
        <a:graphic>
          <a:graphicData uri="http://schemas.openxmlformats.org/presentationml/2006/ole">
            <mc:AlternateContent xmlns:mc="http://schemas.openxmlformats.org/markup-compatibility/2006">
              <mc:Choice xmlns:v="urn:schemas-microsoft-com:vml" Requires="v">
                <p:oleObj spid="_x0000_s1032" name="Document" r:id="rId3" imgW="6790069" imgH="2701989" progId="Word.Document.12">
                  <p:embed/>
                </p:oleObj>
              </mc:Choice>
              <mc:Fallback>
                <p:oleObj name="Document" r:id="rId3" imgW="6790069" imgH="2701989"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76600"/>
                        <a:ext cx="84248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43887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99808" y="1005844"/>
            <a:ext cx="7744384" cy="706964"/>
          </a:xfrm>
        </p:spPr>
        <p:txBody>
          <a:bodyPr>
            <a:noAutofit/>
          </a:bodyPr>
          <a:lstStyle/>
          <a:p>
            <a:pPr marL="685800" indent="-685800" algn="ctr"/>
            <a:r>
              <a:rPr lang="en-US" sz="2000" dirty="0">
                <a:solidFill>
                  <a:schemeClr val="bg1"/>
                </a:solidFill>
                <a:latin typeface="Times New Roman" pitchFamily="18" charset="0"/>
                <a:cs typeface="Times New Roman" pitchFamily="18" charset="0"/>
              </a:rPr>
              <a:t>MARRËDHËNIET E PREFEKTIT TË QARKUT ME ADMINISTRATËN QËNDRORE</a:t>
            </a:r>
          </a:p>
        </p:txBody>
      </p:sp>
      <p:sp>
        <p:nvSpPr>
          <p:cNvPr id="5" name="Content Placeholder 4"/>
          <p:cNvSpPr>
            <a:spLocks noGrp="1"/>
          </p:cNvSpPr>
          <p:nvPr>
            <p:ph idx="1"/>
          </p:nvPr>
        </p:nvSpPr>
        <p:spPr>
          <a:xfrm>
            <a:off x="457200" y="2362200"/>
            <a:ext cx="8229600" cy="1815882"/>
          </a:xfrm>
          <a:prstGeom prst="rect">
            <a:avLst/>
          </a:prstGeom>
        </p:spPr>
        <p:txBody>
          <a:bodyPr wrap="square">
            <a:spAutoFit/>
          </a:bodyPr>
          <a:lstStyle/>
          <a:p>
            <a:pPr marL="0" indent="0" algn="just">
              <a:buNone/>
            </a:pPr>
            <a:r>
              <a:rPr lang="en-US" sz="1600" dirty="0" err="1">
                <a:solidFill>
                  <a:schemeClr val="tx1"/>
                </a:solidFill>
                <a:latin typeface="Times New Roman" pitchFamily="18" charset="0"/>
                <a:cs typeface="Times New Roman" pitchFamily="18" charset="0"/>
              </a:rPr>
              <a:t>Veprimtaria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një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vjeçare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e </a:t>
            </a:r>
            <a:r>
              <a:rPr lang="en-US" sz="1600" dirty="0" err="1">
                <a:solidFill>
                  <a:schemeClr val="tx1"/>
                </a:solidFill>
                <a:latin typeface="Times New Roman" pitchFamily="18" charset="0"/>
                <a:cs typeface="Times New Roman" pitchFamily="18" charset="0"/>
              </a:rPr>
              <a:t>përditshme</a:t>
            </a:r>
            <a:r>
              <a:rPr lang="en-US" sz="1600" dirty="0">
                <a:solidFill>
                  <a:schemeClr val="tx1"/>
                </a:solidFill>
                <a:latin typeface="Times New Roman" pitchFamily="18" charset="0"/>
                <a:cs typeface="Times New Roman" pitchFamily="18" charset="0"/>
              </a:rPr>
              <a:t> e </a:t>
            </a:r>
            <a:r>
              <a:rPr lang="en-US" sz="1600" dirty="0" err="1">
                <a:solidFill>
                  <a:schemeClr val="tx1"/>
                </a:solidFill>
                <a:latin typeface="Times New Roman" pitchFamily="18" charset="0"/>
                <a:cs typeface="Times New Roman" pitchFamily="18" charset="0"/>
              </a:rPr>
              <a:t>Institucionit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Prefektit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konsistuar</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realizimin</a:t>
            </a:r>
            <a:r>
              <a:rPr lang="en-US" sz="1600" dirty="0">
                <a:solidFill>
                  <a:schemeClr val="tx1"/>
                </a:solidFill>
                <a:latin typeface="Times New Roman" pitchFamily="18" charset="0"/>
                <a:cs typeface="Times New Roman" pitchFamily="18" charset="0"/>
              </a:rPr>
              <a:t> e </a:t>
            </a:r>
            <a:r>
              <a:rPr lang="en-US" sz="1600" dirty="0" err="1">
                <a:solidFill>
                  <a:schemeClr val="tx1"/>
                </a:solidFill>
                <a:latin typeface="Times New Roman" pitchFamily="18" charset="0"/>
                <a:cs typeface="Times New Roman" pitchFamily="18" charset="0"/>
              </a:rPr>
              <a:t>objektivave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implementimin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zbatimin</a:t>
            </a:r>
            <a:r>
              <a:rPr lang="en-US" sz="1600" dirty="0">
                <a:solidFill>
                  <a:schemeClr val="tx1"/>
                </a:solidFill>
                <a:latin typeface="Times New Roman" pitchFamily="18" charset="0"/>
                <a:cs typeface="Times New Roman" pitchFamily="18" charset="0"/>
              </a:rPr>
              <a:t> e </a:t>
            </a:r>
            <a:r>
              <a:rPr lang="en-US" sz="1600" dirty="0" err="1">
                <a:solidFill>
                  <a:schemeClr val="tx1"/>
                </a:solidFill>
                <a:latin typeface="Times New Roman" pitchFamily="18" charset="0"/>
                <a:cs typeface="Times New Roman" pitchFamily="18" charset="0"/>
              </a:rPr>
              <a:t>prioriteteve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politikave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Qeverisë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konsistuar</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ndërtimin</a:t>
            </a:r>
            <a:r>
              <a:rPr lang="en-US" sz="1600" dirty="0">
                <a:solidFill>
                  <a:schemeClr val="tx1"/>
                </a:solidFill>
                <a:latin typeface="Times New Roman" pitchFamily="18" charset="0"/>
                <a:cs typeface="Times New Roman" pitchFamily="18" charset="0"/>
              </a:rPr>
              <a:t> e </a:t>
            </a:r>
            <a:r>
              <a:rPr lang="en-US" sz="1600" dirty="0" err="1">
                <a:solidFill>
                  <a:schemeClr val="tx1"/>
                </a:solidFill>
                <a:latin typeface="Times New Roman" pitchFamily="18" charset="0"/>
                <a:cs typeface="Times New Roman" pitchFamily="18" charset="0"/>
              </a:rPr>
              <a:t>një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marrdhënie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bashkëpunimit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reciprok</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marrdhëniet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qëndrore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nivel</a:t>
            </a:r>
            <a:r>
              <a:rPr lang="en-US" sz="1600" dirty="0">
                <a:solidFill>
                  <a:schemeClr val="tx1"/>
                </a:solidFill>
                <a:latin typeface="Times New Roman" pitchFamily="18" charset="0"/>
                <a:cs typeface="Times New Roman" pitchFamily="18" charset="0"/>
              </a:rPr>
              <a:t> vendor, </a:t>
            </a:r>
            <a:r>
              <a:rPr lang="en-US" sz="1600" dirty="0" err="1">
                <a:solidFill>
                  <a:schemeClr val="tx1"/>
                </a:solidFill>
                <a:latin typeface="Times New Roman" pitchFamily="18" charset="0"/>
                <a:cs typeface="Times New Roman" pitchFamily="18" charset="0"/>
              </a:rPr>
              <a:t>ashtu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me </a:t>
            </a:r>
            <a:r>
              <a:rPr lang="en-US" sz="1600" dirty="0" err="1">
                <a:solidFill>
                  <a:schemeClr val="tx1"/>
                </a:solidFill>
                <a:latin typeface="Times New Roman" pitchFamily="18" charset="0"/>
                <a:cs typeface="Times New Roman" pitchFamily="18" charset="0"/>
              </a:rPr>
              <a:t>organet</a:t>
            </a:r>
            <a:r>
              <a:rPr lang="en-US" sz="1600" dirty="0">
                <a:solidFill>
                  <a:schemeClr val="tx1"/>
                </a:solidFill>
                <a:latin typeface="Times New Roman" pitchFamily="18" charset="0"/>
                <a:cs typeface="Times New Roman" pitchFamily="18" charset="0"/>
              </a:rPr>
              <a:t> e </a:t>
            </a:r>
            <a:r>
              <a:rPr lang="en-US" sz="1600" dirty="0" err="1">
                <a:solidFill>
                  <a:schemeClr val="tx1"/>
                </a:solidFill>
                <a:latin typeface="Times New Roman" pitchFamily="18" charset="0"/>
                <a:cs typeface="Times New Roman" pitchFamily="18" charset="0"/>
              </a:rPr>
              <a:t>vetqeverisjes</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vendore</a:t>
            </a:r>
            <a:r>
              <a:rPr lang="en-US" sz="1600" dirty="0">
                <a:solidFill>
                  <a:schemeClr val="tx1"/>
                </a:solidFill>
                <a:latin typeface="Times New Roman" pitchFamily="18" charset="0"/>
                <a:cs typeface="Times New Roman" pitchFamily="18" charset="0"/>
              </a:rPr>
              <a:t>, duke </a:t>
            </a:r>
            <a:r>
              <a:rPr lang="en-US" sz="1600" dirty="0" err="1">
                <a:solidFill>
                  <a:schemeClr val="tx1"/>
                </a:solidFill>
                <a:latin typeface="Times New Roman" pitchFamily="18" charset="0"/>
                <a:cs typeface="Times New Roman" pitchFamily="18" charset="0"/>
              </a:rPr>
              <a:t>bashkërenduar</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gjithashtu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veprimtaritë</a:t>
            </a:r>
            <a:r>
              <a:rPr lang="en-US" sz="1600" dirty="0">
                <a:solidFill>
                  <a:schemeClr val="tx1"/>
                </a:solidFill>
                <a:latin typeface="Times New Roman" pitchFamily="18" charset="0"/>
                <a:cs typeface="Times New Roman" pitchFamily="18" charset="0"/>
              </a:rPr>
              <a:t> e </a:t>
            </a:r>
            <a:r>
              <a:rPr lang="en-US" sz="1600" dirty="0" err="1">
                <a:solidFill>
                  <a:schemeClr val="tx1"/>
                </a:solidFill>
                <a:latin typeface="Times New Roman" pitchFamily="18" charset="0"/>
                <a:cs typeface="Times New Roman" pitchFamily="18" charset="0"/>
              </a:rPr>
              <a:t>tyre</a:t>
            </a:r>
            <a:r>
              <a:rPr lang="en-US" sz="1600" dirty="0">
                <a:solidFill>
                  <a:schemeClr val="tx1"/>
                </a:solidFill>
                <a:latin typeface="Times New Roman" pitchFamily="18" charset="0"/>
                <a:cs typeface="Times New Roman" pitchFamily="18" charset="0"/>
              </a:rPr>
              <a:t>, me </a:t>
            </a:r>
            <a:r>
              <a:rPr lang="en-US" sz="1600" dirty="0" err="1">
                <a:solidFill>
                  <a:schemeClr val="tx1"/>
                </a:solidFill>
                <a:latin typeface="Times New Roman" pitchFamily="18" charset="0"/>
                <a:cs typeface="Times New Roman" pitchFamily="18" charset="0"/>
              </a:rPr>
              <a:t>qëllim-realizimin</a:t>
            </a:r>
            <a:r>
              <a:rPr lang="en-US" sz="1600" dirty="0">
                <a:solidFill>
                  <a:schemeClr val="tx1"/>
                </a:solidFill>
                <a:latin typeface="Times New Roman" pitchFamily="18" charset="0"/>
                <a:cs typeface="Times New Roman" pitchFamily="18" charset="0"/>
              </a:rPr>
              <a:t> e </a:t>
            </a:r>
            <a:r>
              <a:rPr lang="en-US" sz="1600" dirty="0" err="1">
                <a:solidFill>
                  <a:schemeClr val="tx1"/>
                </a:solidFill>
                <a:latin typeface="Times New Roman" pitchFamily="18" charset="0"/>
                <a:cs typeface="Times New Roman" pitchFamily="18" charset="0"/>
              </a:rPr>
              <a:t>objektivave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qeverisë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ruajtjen</a:t>
            </a:r>
            <a:r>
              <a:rPr lang="en-US" sz="1600" dirty="0">
                <a:solidFill>
                  <a:schemeClr val="tx1"/>
                </a:solidFill>
                <a:latin typeface="Times New Roman" pitchFamily="18" charset="0"/>
                <a:cs typeface="Times New Roman" pitchFamily="18" charset="0"/>
              </a:rPr>
              <a:t> e </a:t>
            </a:r>
            <a:r>
              <a:rPr lang="en-US" sz="1600" dirty="0" err="1">
                <a:solidFill>
                  <a:schemeClr val="tx1"/>
                </a:solidFill>
                <a:latin typeface="Times New Roman" pitchFamily="18" charset="0"/>
                <a:cs typeface="Times New Roman" pitchFamily="18" charset="0"/>
              </a:rPr>
              <a:t>rendit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sigurinë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ofrimin</a:t>
            </a:r>
            <a:r>
              <a:rPr lang="en-US" sz="1600" dirty="0">
                <a:solidFill>
                  <a:schemeClr val="tx1"/>
                </a:solidFill>
                <a:latin typeface="Times New Roman" pitchFamily="18" charset="0"/>
                <a:cs typeface="Times New Roman" pitchFamily="18" charset="0"/>
              </a:rPr>
              <a:t> e </a:t>
            </a:r>
            <a:r>
              <a:rPr lang="en-US" sz="1600" dirty="0" err="1">
                <a:solidFill>
                  <a:schemeClr val="tx1"/>
                </a:solidFill>
                <a:latin typeface="Times New Roman" pitchFamily="18" charset="0"/>
                <a:cs typeface="Times New Roman" pitchFamily="18" charset="0"/>
              </a:rPr>
              <a:t>shërbimeve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arsimore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shëndetsore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cilësore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monitorimin</a:t>
            </a:r>
            <a:r>
              <a:rPr lang="en-US" sz="1600" dirty="0">
                <a:solidFill>
                  <a:schemeClr val="tx1"/>
                </a:solidFill>
                <a:latin typeface="Times New Roman" pitchFamily="18" charset="0"/>
                <a:cs typeface="Times New Roman" pitchFamily="18" charset="0"/>
              </a:rPr>
              <a:t> e </a:t>
            </a:r>
            <a:r>
              <a:rPr lang="en-US" sz="1600" dirty="0" err="1">
                <a:solidFill>
                  <a:schemeClr val="tx1"/>
                </a:solidFill>
                <a:latin typeface="Times New Roman" pitchFamily="18" charset="0"/>
                <a:cs typeface="Times New Roman" pitchFamily="18" charset="0"/>
              </a:rPr>
              <a:t>çdo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lloj</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veprimtarie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ligjore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institucioneve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qark</a:t>
            </a:r>
            <a:r>
              <a:rPr lang="en-US" sz="1600" dirty="0">
                <a:solidFill>
                  <a:schemeClr val="tx1"/>
                </a:solidFill>
                <a:latin typeface="Times New Roman" pitchFamily="18" charset="0"/>
                <a:cs typeface="Times New Roman" pitchFamily="18" charset="0"/>
              </a:rPr>
              <a:t>.</a:t>
            </a:r>
          </a:p>
        </p:txBody>
      </p:sp>
      <p:sp>
        <p:nvSpPr>
          <p:cNvPr id="2" name="Slide Number Placeholder 1"/>
          <p:cNvSpPr>
            <a:spLocks noGrp="1"/>
          </p:cNvSpPr>
          <p:nvPr>
            <p:ph type="sldNum" sz="quarter" idx="12"/>
          </p:nvPr>
        </p:nvSpPr>
        <p:spPr/>
        <p:txBody>
          <a:bodyPr/>
          <a:lstStyle/>
          <a:p>
            <a:fld id="{B6F15528-21DE-4FAA-801E-634DDDAF4B2B}" type="slidenum">
              <a:rPr lang="en-US" b="1" smtClean="0">
                <a:solidFill>
                  <a:schemeClr val="tx1"/>
                </a:solidFill>
              </a:rPr>
              <a:pPr/>
              <a:t>3</a:t>
            </a:fld>
            <a:endParaRPr lang="en-US" b="1" dirty="0">
              <a:solidFill>
                <a:schemeClr val="tx1"/>
              </a:solidFill>
            </a:endParaRPr>
          </a:p>
        </p:txBody>
      </p:sp>
      <p:pic>
        <p:nvPicPr>
          <p:cNvPr id="8194" name="Picture 2" descr="Mund të jetë një imazh i 5 persona">
            <a:extLst>
              <a:ext uri="{FF2B5EF4-FFF2-40B4-BE49-F238E27FC236}">
                <a16:creationId xmlns:a16="http://schemas.microsoft.com/office/drawing/2014/main" xmlns="" id="{ACB65EAF-E7F4-3C4F-3F1D-3D5E30FBC04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086" b="8889"/>
          <a:stretch/>
        </p:blipFill>
        <p:spPr bwMode="auto">
          <a:xfrm>
            <a:off x="2567982" y="4413773"/>
            <a:ext cx="4008036" cy="2464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600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277813" y="1973263"/>
            <a:ext cx="8229600" cy="4343400"/>
          </a:xfrm>
        </p:spPr>
        <p:txBody>
          <a:bodyPr/>
          <a:lstStyle/>
          <a:p>
            <a:pPr algn="just">
              <a:spcBef>
                <a:spcPct val="0"/>
              </a:spcBef>
              <a:buFont typeface="Wingdings 3" pitchFamily="18" charset="2"/>
              <a:buNone/>
            </a:pPr>
            <a:r>
              <a:rPr lang="en-US" altLang="en-US" sz="1400" b="1" smtClean="0">
                <a:latin typeface="Times New Roman" pitchFamily="18" charset="0"/>
                <a:ea typeface="Calibri" pitchFamily="34" charset="0"/>
                <a:cs typeface="Times New Roman" pitchFamily="18" charset="0"/>
              </a:rPr>
              <a:t>KOMENTE</a:t>
            </a:r>
          </a:p>
          <a:p>
            <a:endParaRPr lang="en-US" altLang="en-US" sz="1400" smtClean="0">
              <a:latin typeface="Times New Roman" pitchFamily="18" charset="0"/>
              <a:ea typeface="Calibri" pitchFamily="34" charset="0"/>
              <a:cs typeface="Times New Roman" pitchFamily="18" charset="0"/>
            </a:endParaRPr>
          </a:p>
        </p:txBody>
      </p:sp>
      <p:sp>
        <p:nvSpPr>
          <p:cNvPr id="40963"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30</a:t>
            </a:r>
          </a:p>
        </p:txBody>
      </p:sp>
      <p:sp>
        <p:nvSpPr>
          <p:cNvPr id="40964"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VENDORE DHE DEGËT TERRITORIALE</a:t>
            </a:r>
          </a:p>
        </p:txBody>
      </p:sp>
      <p:sp>
        <p:nvSpPr>
          <p:cNvPr id="6" name="Rectangle 5"/>
          <p:cNvSpPr/>
          <p:nvPr/>
        </p:nvSpPr>
        <p:spPr>
          <a:xfrm>
            <a:off x="252413" y="4495800"/>
            <a:ext cx="8610600" cy="1570038"/>
          </a:xfrm>
          <a:prstGeom prst="rect">
            <a:avLst/>
          </a:prstGeom>
        </p:spPr>
        <p:txBody>
          <a:bodyPr>
            <a:spAutoFit/>
          </a:bodyPr>
          <a:lstStyle/>
          <a:p>
            <a:pPr fontAlgn="auto">
              <a:spcBef>
                <a:spcPts val="0"/>
              </a:spcBef>
              <a:spcAft>
                <a:spcPts val="0"/>
              </a:spcAft>
              <a:defRPr/>
            </a:pPr>
            <a:endParaRPr lang="en-US" sz="1200" b="1"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1200" b="1" i="1" dirty="0" err="1">
                <a:latin typeface="Times New Roman" panose="02020603050405020304" pitchFamily="18" charset="0"/>
                <a:cs typeface="Times New Roman" panose="02020603050405020304" pitchFamily="18" charset="0"/>
              </a:rPr>
              <a:t>Planifikimet</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në</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Buxhet</a:t>
            </a:r>
            <a:r>
              <a:rPr lang="en-US" sz="1200" b="1" i="1" dirty="0">
                <a:latin typeface="Times New Roman" panose="02020603050405020304" pitchFamily="18" charset="0"/>
                <a:cs typeface="Times New Roman" panose="02020603050405020304" pitchFamily="18" charset="0"/>
              </a:rPr>
              <a:t> e </a:t>
            </a:r>
            <a:r>
              <a:rPr lang="en-US" sz="1200" b="1" i="1" dirty="0" err="1">
                <a:latin typeface="Times New Roman" panose="02020603050405020304" pitchFamily="18" charset="0"/>
                <a:cs typeface="Times New Roman" panose="02020603050405020304" pitchFamily="18" charset="0"/>
              </a:rPr>
              <a:t>Njësive</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të</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Vetqeverisjes</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Vendore</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për</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vitin</a:t>
            </a:r>
            <a:r>
              <a:rPr lang="en-US" sz="1200" b="1" i="1" dirty="0">
                <a:latin typeface="Times New Roman" panose="02020603050405020304" pitchFamily="18" charset="0"/>
                <a:cs typeface="Times New Roman" panose="02020603050405020304" pitchFamily="18" charset="0"/>
              </a:rPr>
              <a:t> 2026</a:t>
            </a:r>
          </a:p>
          <a:p>
            <a:pPr fontAlgn="auto">
              <a:spcBef>
                <a:spcPts val="0"/>
              </a:spcBef>
              <a:spcAft>
                <a:spcPts val="0"/>
              </a:spcAft>
              <a:defRPr/>
            </a:pPr>
            <a:endParaRPr lang="en-US" sz="1200" b="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1200" dirty="0" err="1">
                <a:latin typeface="Times New Roman" panose="02020603050405020304" pitchFamily="18" charset="0"/>
                <a:cs typeface="Times New Roman" panose="02020603050405020304" pitchFamily="18" charset="0"/>
              </a:rPr>
              <a:t>Bashkia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Shijak</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planifikuar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për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vitin</a:t>
            </a:r>
            <a:r>
              <a:rPr lang="en-US" sz="1200" dirty="0">
                <a:latin typeface="Times New Roman" panose="02020603050405020304" pitchFamily="18" charset="0"/>
                <a:cs typeface="Times New Roman" panose="02020603050405020304" pitchFamily="18" charset="0"/>
              </a:rPr>
              <a:t> 2026 </a:t>
            </a:r>
            <a:r>
              <a:rPr lang="en-US" sz="1200" dirty="0" err="1">
                <a:latin typeface="Times New Roman" panose="02020603050405020304" pitchFamily="18" charset="0"/>
                <a:cs typeface="Times New Roman" panose="02020603050405020304" pitchFamily="18" charset="0"/>
              </a:rPr>
              <a:t>këto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investime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sektorin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mjedisor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dhe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pyjeve</a:t>
            </a:r>
            <a:r>
              <a:rPr lang="en-US" sz="12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Rehabilitim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dhe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rivitalizim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sipërfaqes</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prej</a:t>
            </a:r>
            <a:r>
              <a:rPr lang="en-US" sz="1200" dirty="0">
                <a:latin typeface="Times New Roman" panose="02020603050405020304" pitchFamily="18" charset="0"/>
                <a:cs typeface="Times New Roman" panose="02020603050405020304" pitchFamily="18" charset="0"/>
              </a:rPr>
              <a:t> 14,233 m² </a:t>
            </a:r>
            <a:r>
              <a:rPr lang="en-US" sz="1200" dirty="0" err="1">
                <a:latin typeface="Times New Roman" panose="02020603050405020304" pitchFamily="18" charset="0"/>
                <a:cs typeface="Times New Roman" panose="02020603050405020304" pitchFamily="18" charset="0"/>
              </a:rPr>
              <a:t>në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Shetel</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Nj.Adm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Gjepalaj</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vlerën</a:t>
            </a:r>
            <a:r>
              <a:rPr lang="en-US" sz="1200" dirty="0">
                <a:latin typeface="Times New Roman" panose="02020603050405020304" pitchFamily="18" charset="0"/>
                <a:cs typeface="Times New Roman" panose="02020603050405020304" pitchFamily="18" charset="0"/>
              </a:rPr>
              <a:t> 5,391,000 </a:t>
            </a:r>
            <a:r>
              <a:rPr lang="en-US" sz="1200" dirty="0" err="1">
                <a:latin typeface="Times New Roman" panose="02020603050405020304" pitchFamily="18" charset="0"/>
                <a:cs typeface="Times New Roman" panose="02020603050405020304" pitchFamily="18" charset="0"/>
              </a:rPr>
              <a:t>lekë</a:t>
            </a:r>
            <a:r>
              <a:rPr lang="en-US" sz="1200" dirty="0">
                <a:latin typeface="Times New Roman" panose="02020603050405020304" pitchFamily="18" charset="0"/>
                <a:cs typeface="Times New Roman" panose="02020603050405020304" pitchFamily="18" charset="0"/>
              </a:rPr>
              <a:t>.</a:t>
            </a:r>
          </a:p>
          <a:p>
            <a:pPr marL="171450" indent="-171450" fontAlgn="auto">
              <a:spcBef>
                <a:spcPts val="0"/>
              </a:spcBef>
              <a:spcAft>
                <a:spcPts val="0"/>
              </a:spcAft>
              <a:buFontTx/>
              <a:buChar char="-"/>
              <a:defRPr/>
            </a:pPr>
            <a:r>
              <a:rPr lang="en-US" sz="1200" dirty="0" err="1">
                <a:latin typeface="Times New Roman" panose="02020603050405020304" pitchFamily="18" charset="0"/>
                <a:cs typeface="Times New Roman" panose="02020603050405020304" pitchFamily="18" charset="0"/>
              </a:rPr>
              <a:t>Zbatim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projektit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mbarështimit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pyjeve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vlerën</a:t>
            </a:r>
            <a:r>
              <a:rPr lang="en-US" sz="1200" dirty="0">
                <a:latin typeface="Times New Roman" panose="02020603050405020304" pitchFamily="18" charset="0"/>
                <a:cs typeface="Times New Roman" panose="02020603050405020304" pitchFamily="18" charset="0"/>
              </a:rPr>
              <a:t> 2,000,000 </a:t>
            </a:r>
            <a:r>
              <a:rPr lang="en-US" sz="1200" dirty="0" err="1">
                <a:latin typeface="Times New Roman" panose="02020603050405020304" pitchFamily="18" charset="0"/>
                <a:cs typeface="Times New Roman" panose="02020603050405020304" pitchFamily="18" charset="0"/>
              </a:rPr>
              <a:t>lekë</a:t>
            </a:r>
            <a:r>
              <a:rPr lang="en-US" sz="1200" dirty="0">
                <a:latin typeface="Times New Roman" panose="02020603050405020304" pitchFamily="18" charset="0"/>
                <a:cs typeface="Times New Roman" panose="02020603050405020304" pitchFamily="18" charset="0"/>
              </a:rPr>
              <a:t>.</a:t>
            </a:r>
          </a:p>
          <a:p>
            <a:pPr fontAlgn="auto">
              <a:spcBef>
                <a:spcPts val="0"/>
              </a:spcBef>
              <a:spcAft>
                <a:spcPts val="0"/>
              </a:spcAft>
              <a:defRPr/>
            </a:pPr>
            <a:endParaRPr lang="en-US" sz="12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1200" dirty="0" err="1">
                <a:latin typeface="Times New Roman" panose="02020603050405020304" pitchFamily="18" charset="0"/>
                <a:cs typeface="Times New Roman" panose="02020603050405020304" pitchFamily="18" charset="0"/>
              </a:rPr>
              <a:t>Në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buxhetin</a:t>
            </a:r>
            <a:r>
              <a:rPr lang="en-US" sz="1200" dirty="0">
                <a:latin typeface="Times New Roman" panose="02020603050405020304" pitchFamily="18" charset="0"/>
                <a:cs typeface="Times New Roman" panose="02020603050405020304" pitchFamily="18" charset="0"/>
              </a:rPr>
              <a:t> e </a:t>
            </a:r>
            <a:r>
              <a:rPr lang="en-US" sz="1200" dirty="0" err="1">
                <a:latin typeface="Times New Roman" panose="02020603050405020304" pitchFamily="18" charset="0"/>
                <a:cs typeface="Times New Roman" panose="02020603050405020304" pitchFamily="18" charset="0"/>
              </a:rPr>
              <a:t>Bashkisë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Durrës</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vitit</a:t>
            </a:r>
            <a:r>
              <a:rPr lang="en-US" sz="1200" dirty="0">
                <a:latin typeface="Times New Roman" panose="02020603050405020304" pitchFamily="18" charset="0"/>
                <a:cs typeface="Times New Roman" panose="02020603050405020304" pitchFamily="18" charset="0"/>
              </a:rPr>
              <a:t> 2026 </a:t>
            </a:r>
            <a:r>
              <a:rPr lang="en-US" sz="1200" dirty="0" err="1">
                <a:latin typeface="Times New Roman" panose="02020603050405020304" pitchFamily="18" charset="0"/>
                <a:cs typeface="Times New Roman" panose="02020603050405020304" pitchFamily="18" charset="0"/>
              </a:rPr>
              <a:t>është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parashikuar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Hartimi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projektit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Plani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mbjelljes</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pyjeve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vlerën</a:t>
            </a:r>
            <a:r>
              <a:rPr lang="en-US" sz="1200" dirty="0">
                <a:latin typeface="Times New Roman" panose="02020603050405020304" pitchFamily="18" charset="0"/>
                <a:cs typeface="Times New Roman" panose="02020603050405020304" pitchFamily="18" charset="0"/>
              </a:rPr>
              <a:t> 5,000,000 </a:t>
            </a:r>
            <a:r>
              <a:rPr lang="en-US" sz="1200" dirty="0" err="1">
                <a:latin typeface="Times New Roman" panose="02020603050405020304" pitchFamily="18" charset="0"/>
                <a:cs typeface="Times New Roman" panose="02020603050405020304" pitchFamily="18" charset="0"/>
              </a:rPr>
              <a:t>lekë</a:t>
            </a:r>
            <a:r>
              <a:rPr lang="en-US" sz="1200" dirty="0">
                <a:latin typeface="Times New Roman" panose="02020603050405020304" pitchFamily="18" charset="0"/>
                <a:cs typeface="Times New Roman" panose="02020603050405020304" pitchFamily="18" charset="0"/>
              </a:rPr>
              <a:t>.</a:t>
            </a:r>
          </a:p>
        </p:txBody>
      </p:sp>
      <p:graphicFrame>
        <p:nvGraphicFramePr>
          <p:cNvPr id="7" name="Table 6"/>
          <p:cNvGraphicFramePr>
            <a:graphicFrameLocks noGrp="1"/>
          </p:cNvGraphicFramePr>
          <p:nvPr/>
        </p:nvGraphicFramePr>
        <p:xfrm>
          <a:off x="228600" y="2286000"/>
          <a:ext cx="8534400" cy="2273299"/>
        </p:xfrm>
        <a:graphic>
          <a:graphicData uri="http://schemas.openxmlformats.org/drawingml/2006/table">
            <a:tbl>
              <a:tblPr firstRow="1" firstCol="1" bandRow="1">
                <a:tableStyleId>{5C22544A-7EE6-4342-B048-85BDC9FD1C3A}</a:tableStyleId>
              </a:tblPr>
              <a:tblGrid>
                <a:gridCol w="1484244"/>
                <a:gridCol w="7050156"/>
              </a:tblGrid>
              <a:tr h="1097455">
                <a:tc>
                  <a:txBody>
                    <a:bodyPr/>
                    <a:lstStyle/>
                    <a:p>
                      <a:pPr algn="ctr">
                        <a:lnSpc>
                          <a:spcPct val="115000"/>
                        </a:lnSpc>
                        <a:spcAft>
                          <a:spcPts val="1000"/>
                        </a:spcAft>
                      </a:pPr>
                      <a:r>
                        <a:rPr lang="en-US" sz="1200" dirty="0" err="1">
                          <a:solidFill>
                            <a:schemeClr val="tx1"/>
                          </a:solidFill>
                          <a:effectLst/>
                          <a:latin typeface="Times New Roman" panose="02020603050405020304" pitchFamily="18" charset="0"/>
                          <a:cs typeface="Times New Roman" panose="02020603050405020304" pitchFamily="18" charset="0"/>
                        </a:rPr>
                        <a:t>Bashkia</a:t>
                      </a:r>
                      <a:r>
                        <a:rPr lang="en-US" sz="1200" dirty="0">
                          <a:solidFill>
                            <a:schemeClr val="tx1"/>
                          </a:solidFill>
                          <a:effectLst/>
                          <a:latin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cs typeface="Times New Roman" panose="02020603050405020304" pitchFamily="18" charset="0"/>
                        </a:rPr>
                        <a:t>Durrës</a:t>
                      </a:r>
                      <a:endParaRPr lang="en-US" sz="1200" dirty="0">
                        <a:solidFill>
                          <a:schemeClr val="tx1"/>
                        </a:solidFill>
                        <a:effectLst/>
                        <a:latin typeface="Times New Roman" panose="02020603050405020304" pitchFamily="18" charset="0"/>
                        <a:cs typeface="Times New Roman" panose="02020603050405020304" pitchFamily="18" charset="0"/>
                      </a:endParaRPr>
                    </a:p>
                  </a:txBody>
                  <a:tcPr marL="68563" marR="68563" marT="0" marB="0" anchor="ctr"/>
                </a:tc>
                <a:tc>
                  <a:txBody>
                    <a:bodyPr/>
                    <a:lstStyle/>
                    <a:p>
                      <a:pPr algn="just">
                        <a:spcAft>
                          <a:spcPts val="0"/>
                        </a:spcAft>
                      </a:pPr>
                      <a:r>
                        <a:rPr lang="en-US" sz="1200" b="0" dirty="0">
                          <a:solidFill>
                            <a:schemeClr val="tx1"/>
                          </a:solidFill>
                          <a:effectLst/>
                          <a:latin typeface="Times New Roman" panose="02020603050405020304" pitchFamily="18" charset="0"/>
                          <a:cs typeface="Times New Roman" panose="02020603050405020304" pitchFamily="18" charset="0"/>
                        </a:rPr>
                        <a:t>Nga </a:t>
                      </a:r>
                      <a:r>
                        <a:rPr lang="en-US" sz="1200" b="0" dirty="0" err="1">
                          <a:solidFill>
                            <a:schemeClr val="tx1"/>
                          </a:solidFill>
                          <a:effectLst/>
                          <a:latin typeface="Times New Roman" panose="02020603050405020304" pitchFamily="18" charset="0"/>
                          <a:cs typeface="Times New Roman" panose="02020603050405020304" pitchFamily="18" charset="0"/>
                        </a:rPr>
                        <a:t>Bashkia</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Durrës</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janë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prokuruar</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dhe</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blerë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fidanë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të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cilët</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gjatë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muajit</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Janar</a:t>
                      </a:r>
                      <a:r>
                        <a:rPr lang="en-US" sz="1200" b="0" dirty="0">
                          <a:solidFill>
                            <a:schemeClr val="tx1"/>
                          </a:solidFill>
                          <a:effectLst/>
                          <a:latin typeface="Times New Roman" panose="02020603050405020304" pitchFamily="18" charset="0"/>
                          <a:cs typeface="Times New Roman" panose="02020603050405020304" pitchFamily="18" charset="0"/>
                        </a:rPr>
                        <a:t> 2026 </a:t>
                      </a:r>
                      <a:r>
                        <a:rPr lang="en-US" sz="1200" b="0" dirty="0" err="1">
                          <a:solidFill>
                            <a:schemeClr val="tx1"/>
                          </a:solidFill>
                          <a:effectLst/>
                          <a:latin typeface="Times New Roman" panose="02020603050405020304" pitchFamily="18" charset="0"/>
                          <a:cs typeface="Times New Roman" panose="02020603050405020304" pitchFamily="18" charset="0"/>
                        </a:rPr>
                        <a:t>janë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planifikuar</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të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mbillen</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në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zonat</a:t>
                      </a:r>
                      <a:r>
                        <a:rPr lang="en-US" sz="1200" b="0" dirty="0">
                          <a:solidFill>
                            <a:schemeClr val="tx1"/>
                          </a:solidFill>
                          <a:effectLst/>
                          <a:latin typeface="Times New Roman" panose="02020603050405020304" pitchFamily="18" charset="0"/>
                          <a:cs typeface="Times New Roman" panose="02020603050405020304" pitchFamily="18" charset="0"/>
                        </a:rPr>
                        <a:t> urbane </a:t>
                      </a:r>
                      <a:r>
                        <a:rPr lang="en-US" sz="1200" b="0" dirty="0" err="1">
                          <a:solidFill>
                            <a:schemeClr val="tx1"/>
                          </a:solidFill>
                          <a:effectLst/>
                          <a:latin typeface="Times New Roman" panose="02020603050405020304" pitchFamily="18" charset="0"/>
                          <a:cs typeface="Times New Roman" panose="02020603050405020304" pitchFamily="18" charset="0"/>
                        </a:rPr>
                        <a:t>si</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vijon</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rrap</a:t>
                      </a:r>
                      <a:r>
                        <a:rPr lang="en-US" sz="1200" b="0" dirty="0">
                          <a:solidFill>
                            <a:schemeClr val="tx1"/>
                          </a:solidFill>
                          <a:effectLst/>
                          <a:latin typeface="Times New Roman" panose="02020603050405020304" pitchFamily="18" charset="0"/>
                          <a:cs typeface="Times New Roman" panose="02020603050405020304" pitchFamily="18" charset="0"/>
                        </a:rPr>
                        <a:t> (100 </a:t>
                      </a:r>
                      <a:r>
                        <a:rPr lang="en-US" sz="1200" b="0" dirty="0" err="1">
                          <a:solidFill>
                            <a:schemeClr val="tx1"/>
                          </a:solidFill>
                          <a:effectLst/>
                          <a:latin typeface="Times New Roman" panose="02020603050405020304" pitchFamily="18" charset="0"/>
                          <a:cs typeface="Times New Roman" panose="02020603050405020304" pitchFamily="18" charset="0"/>
                        </a:rPr>
                        <a:t>copë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bli</a:t>
                      </a:r>
                      <a:r>
                        <a:rPr lang="en-US" sz="1200" b="0" dirty="0">
                          <a:solidFill>
                            <a:schemeClr val="tx1"/>
                          </a:solidFill>
                          <a:effectLst/>
                          <a:latin typeface="Times New Roman" panose="02020603050405020304" pitchFamily="18" charset="0"/>
                          <a:cs typeface="Times New Roman" panose="02020603050405020304" pitchFamily="18" charset="0"/>
                        </a:rPr>
                        <a:t> (250 </a:t>
                      </a:r>
                      <a:r>
                        <a:rPr lang="en-US" sz="1200" b="0" dirty="0" err="1">
                          <a:solidFill>
                            <a:schemeClr val="tx1"/>
                          </a:solidFill>
                          <a:effectLst/>
                          <a:latin typeface="Times New Roman" panose="02020603050405020304" pitchFamily="18" charset="0"/>
                          <a:cs typeface="Times New Roman" panose="02020603050405020304" pitchFamily="18" charset="0"/>
                        </a:rPr>
                        <a:t>copë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panjë</a:t>
                      </a:r>
                      <a:r>
                        <a:rPr lang="en-US" sz="1200" b="0" dirty="0">
                          <a:solidFill>
                            <a:schemeClr val="tx1"/>
                          </a:solidFill>
                          <a:effectLst/>
                          <a:latin typeface="Times New Roman" panose="02020603050405020304" pitchFamily="18" charset="0"/>
                          <a:cs typeface="Times New Roman" panose="02020603050405020304" pitchFamily="18" charset="0"/>
                        </a:rPr>
                        <a:t> (150 </a:t>
                      </a:r>
                      <a:r>
                        <a:rPr lang="en-US" sz="1200" b="0" dirty="0" err="1">
                          <a:solidFill>
                            <a:schemeClr val="tx1"/>
                          </a:solidFill>
                          <a:effectLst/>
                          <a:latin typeface="Times New Roman" panose="02020603050405020304" pitchFamily="18" charset="0"/>
                          <a:cs typeface="Times New Roman" panose="02020603050405020304" pitchFamily="18" charset="0"/>
                        </a:rPr>
                        <a:t>copë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oleandër</a:t>
                      </a:r>
                      <a:r>
                        <a:rPr lang="en-US" sz="1200" b="0" dirty="0">
                          <a:solidFill>
                            <a:schemeClr val="tx1"/>
                          </a:solidFill>
                          <a:effectLst/>
                          <a:latin typeface="Times New Roman" panose="02020603050405020304" pitchFamily="18" charset="0"/>
                          <a:cs typeface="Times New Roman" panose="02020603050405020304" pitchFamily="18" charset="0"/>
                        </a:rPr>
                        <a:t> (100 </a:t>
                      </a:r>
                      <a:r>
                        <a:rPr lang="en-US" sz="1200" b="0" dirty="0" err="1">
                          <a:solidFill>
                            <a:schemeClr val="tx1"/>
                          </a:solidFill>
                          <a:effectLst/>
                          <a:latin typeface="Times New Roman" panose="02020603050405020304" pitchFamily="18" charset="0"/>
                          <a:cs typeface="Times New Roman" panose="02020603050405020304" pitchFamily="18" charset="0"/>
                        </a:rPr>
                        <a:t>copë</a:t>
                      </a:r>
                      <a:r>
                        <a:rPr lang="en-US" sz="1200" b="0" dirty="0">
                          <a:solidFill>
                            <a:schemeClr val="tx1"/>
                          </a:solidFill>
                          <a:effectLst/>
                          <a:latin typeface="Times New Roman" panose="02020603050405020304" pitchFamily="18" charset="0"/>
                          <a:cs typeface="Times New Roman" panose="02020603050405020304" pitchFamily="18" charset="0"/>
                        </a:rPr>
                        <a:t>).</a:t>
                      </a:r>
                    </a:p>
                    <a:p>
                      <a:pPr algn="just">
                        <a:spcAft>
                          <a:spcPts val="0"/>
                        </a:spcAft>
                      </a:pPr>
                      <a:r>
                        <a:rPr lang="en-US" sz="1200" b="0" dirty="0" err="1">
                          <a:solidFill>
                            <a:schemeClr val="tx1"/>
                          </a:solidFill>
                          <a:effectLst/>
                          <a:latin typeface="Times New Roman" panose="02020603050405020304" pitchFamily="18" charset="0"/>
                          <a:cs typeface="Times New Roman" panose="02020603050405020304" pitchFamily="18" charset="0"/>
                        </a:rPr>
                        <a:t>Gjatë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vitit</a:t>
                      </a:r>
                      <a:r>
                        <a:rPr lang="en-US" sz="1200" b="0" dirty="0">
                          <a:solidFill>
                            <a:schemeClr val="tx1"/>
                          </a:solidFill>
                          <a:effectLst/>
                          <a:latin typeface="Times New Roman" panose="02020603050405020304" pitchFamily="18" charset="0"/>
                          <a:cs typeface="Times New Roman" panose="02020603050405020304" pitchFamily="18" charset="0"/>
                        </a:rPr>
                        <a:t> 2026 </a:t>
                      </a:r>
                      <a:r>
                        <a:rPr lang="en-US" sz="1200" b="0" dirty="0" err="1">
                          <a:solidFill>
                            <a:schemeClr val="tx1"/>
                          </a:solidFill>
                          <a:effectLst/>
                          <a:latin typeface="Times New Roman" panose="02020603050405020304" pitchFamily="18" charset="0"/>
                          <a:cs typeface="Times New Roman" panose="02020603050405020304" pitchFamily="18" charset="0"/>
                        </a:rPr>
                        <a:t>është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planifikuar</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pyllëzimi</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i</a:t>
                      </a:r>
                      <a:r>
                        <a:rPr lang="en-US" sz="1200" b="0" dirty="0">
                          <a:solidFill>
                            <a:schemeClr val="tx1"/>
                          </a:solidFill>
                          <a:effectLst/>
                          <a:latin typeface="Times New Roman" panose="02020603050405020304" pitchFamily="18" charset="0"/>
                          <a:cs typeface="Times New Roman" panose="02020603050405020304" pitchFamily="18" charset="0"/>
                        </a:rPr>
                        <a:t> 5.2 ha </a:t>
                      </a:r>
                      <a:r>
                        <a:rPr lang="en-US" sz="1200" b="0" dirty="0" err="1">
                          <a:solidFill>
                            <a:schemeClr val="tx1"/>
                          </a:solidFill>
                          <a:effectLst/>
                          <a:latin typeface="Times New Roman" panose="02020603050405020304" pitchFamily="18" charset="0"/>
                          <a:cs typeface="Times New Roman" panose="02020603050405020304" pitchFamily="18" charset="0"/>
                        </a:rPr>
                        <a:t>në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ngastrën</a:t>
                      </a:r>
                      <a:r>
                        <a:rPr lang="en-US" sz="1200" b="0" dirty="0">
                          <a:solidFill>
                            <a:schemeClr val="tx1"/>
                          </a:solidFill>
                          <a:effectLst/>
                          <a:latin typeface="Times New Roman" panose="02020603050405020304" pitchFamily="18" charset="0"/>
                          <a:cs typeface="Times New Roman" panose="02020603050405020304" pitchFamily="18" charset="0"/>
                        </a:rPr>
                        <a:t> 47/b </a:t>
                      </a:r>
                      <a:r>
                        <a:rPr lang="en-US" sz="1200" b="0" dirty="0" err="1">
                          <a:solidFill>
                            <a:schemeClr val="tx1"/>
                          </a:solidFill>
                          <a:effectLst/>
                          <a:latin typeface="Times New Roman" panose="02020603050405020304" pitchFamily="18" charset="0"/>
                          <a:cs typeface="Times New Roman" panose="02020603050405020304" pitchFamily="18" charset="0"/>
                        </a:rPr>
                        <a:t>të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ekonomisë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pyjore</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Kuraten</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në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Fshatin</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Kërtushaj</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të</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err="1">
                          <a:solidFill>
                            <a:schemeClr val="tx1"/>
                          </a:solidFill>
                          <a:effectLst/>
                          <a:latin typeface="Times New Roman" panose="02020603050405020304" pitchFamily="18" charset="0"/>
                          <a:cs typeface="Times New Roman" panose="02020603050405020304" pitchFamily="18" charset="0"/>
                        </a:rPr>
                        <a:t>Njësisë</a:t>
                      </a:r>
                      <a:r>
                        <a:rPr lang="en-US" sz="1200" b="0" dirty="0">
                          <a:solidFill>
                            <a:schemeClr val="tx1"/>
                          </a:solidFill>
                          <a:effectLst/>
                          <a:latin typeface="Times New Roman" panose="02020603050405020304" pitchFamily="18" charset="0"/>
                          <a:cs typeface="Times New Roman" panose="02020603050405020304" pitchFamily="18" charset="0"/>
                        </a:rPr>
                        <a:t> Administrative </a:t>
                      </a:r>
                      <a:r>
                        <a:rPr lang="en-US" sz="1200" b="0" dirty="0" err="1">
                          <a:solidFill>
                            <a:schemeClr val="tx1"/>
                          </a:solidFill>
                          <a:effectLst/>
                          <a:latin typeface="Times New Roman" panose="02020603050405020304" pitchFamily="18" charset="0"/>
                          <a:cs typeface="Times New Roman" panose="02020603050405020304" pitchFamily="18" charset="0"/>
                        </a:rPr>
                        <a:t>Ishëm</a:t>
                      </a:r>
                      <a:r>
                        <a:rPr lang="en-US" sz="1200" b="0" dirty="0">
                          <a:solidFill>
                            <a:schemeClr val="tx1"/>
                          </a:solidFill>
                          <a:effectLst/>
                          <a:latin typeface="Times New Roman" panose="02020603050405020304" pitchFamily="18" charset="0"/>
                          <a:cs typeface="Times New Roman" panose="02020603050405020304" pitchFamily="18" charset="0"/>
                        </a:rPr>
                        <a:t>.</a:t>
                      </a:r>
                    </a:p>
                    <a:p>
                      <a:pPr algn="just">
                        <a:spcAft>
                          <a:spcPts val="0"/>
                        </a:spcAft>
                      </a:pPr>
                      <a:r>
                        <a:rPr lang="sq-AL" sz="1200" b="0" dirty="0">
                          <a:solidFill>
                            <a:schemeClr val="tx1"/>
                          </a:solidFill>
                          <a:effectLst/>
                          <a:latin typeface="Times New Roman" panose="02020603050405020304" pitchFamily="18" charset="0"/>
                          <a:cs typeface="Times New Roman" panose="02020603050405020304" pitchFamily="18" charset="0"/>
                        </a:rPr>
                        <a:t>Bashkia Durrës deri tani nuk ka hartuar plane mbarështimi, por është duke punuar për hartimin e planeve të rinj të mbarështimit në ekonomitë pyjore.</a:t>
                      </a:r>
                      <a:endParaRPr lang="en-US" sz="1200" b="0" dirty="0">
                        <a:solidFill>
                          <a:schemeClr val="tx1"/>
                        </a:solidFill>
                        <a:effectLst/>
                        <a:latin typeface="Times New Roman" panose="02020603050405020304" pitchFamily="18" charset="0"/>
                        <a:cs typeface="Times New Roman" panose="02020603050405020304" pitchFamily="18" charset="0"/>
                      </a:endParaRPr>
                    </a:p>
                  </a:txBody>
                  <a:tcPr marL="68563" marR="68563" marT="0" marB="0" anchor="ctr"/>
                </a:tc>
              </a:tr>
              <a:tr h="270444">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Bashkia Krujë</a:t>
                      </a:r>
                    </a:p>
                  </a:txBody>
                  <a:tcPr marL="68563" marR="68563" marT="0" marB="0" anchor="ctr"/>
                </a:tc>
                <a:tc>
                  <a:txBody>
                    <a:bodyPr/>
                    <a:lstStyle/>
                    <a:p>
                      <a:pPr algn="just">
                        <a:spcAft>
                          <a:spcPts val="0"/>
                        </a:spcAft>
                      </a:pPr>
                      <a:r>
                        <a:rPr lang="sq-AL" sz="1200" b="0" dirty="0">
                          <a:solidFill>
                            <a:schemeClr val="tx1"/>
                          </a:solidFill>
                          <a:effectLst/>
                          <a:latin typeface="Times New Roman" panose="02020603050405020304" pitchFamily="18" charset="0"/>
                          <a:cs typeface="Times New Roman" panose="02020603050405020304" pitchFamily="18" charset="0"/>
                        </a:rPr>
                        <a:t>Për arsye të mungesës së fondeve nuk janë hartuar plane mbarështimi.</a:t>
                      </a:r>
                      <a:endParaRPr lang="en-US" sz="1200" b="0" dirty="0">
                        <a:solidFill>
                          <a:schemeClr val="tx1"/>
                        </a:solidFill>
                        <a:effectLst/>
                        <a:latin typeface="Times New Roman" panose="02020603050405020304" pitchFamily="18" charset="0"/>
                        <a:cs typeface="Times New Roman" panose="02020603050405020304" pitchFamily="18" charset="0"/>
                      </a:endParaRPr>
                    </a:p>
                  </a:txBody>
                  <a:tcPr marL="68563" marR="68563" marT="0" marB="0" anchor="ctr"/>
                </a:tc>
              </a:tr>
              <a:tr h="497637">
                <a:tc>
                  <a:txBody>
                    <a:bodyPr/>
                    <a:lstStyle/>
                    <a:p>
                      <a:pPr algn="ctr">
                        <a:lnSpc>
                          <a:spcPct val="115000"/>
                        </a:lnSpc>
                        <a:spcAft>
                          <a:spcPts val="1000"/>
                        </a:spcAft>
                      </a:pPr>
                      <a:r>
                        <a:rPr lang="en-US" sz="1200">
                          <a:solidFill>
                            <a:schemeClr val="tx1"/>
                          </a:solidFill>
                          <a:effectLst/>
                          <a:latin typeface="Times New Roman" panose="02020603050405020304" pitchFamily="18" charset="0"/>
                          <a:cs typeface="Times New Roman" panose="02020603050405020304" pitchFamily="18" charset="0"/>
                        </a:rPr>
                        <a:t>Bashkia Shijak</a:t>
                      </a:r>
                    </a:p>
                  </a:txBody>
                  <a:tcPr marL="68563" marR="68563" marT="0" marB="0" anchor="ctr"/>
                </a:tc>
                <a:tc>
                  <a:txBody>
                    <a:bodyPr/>
                    <a:lstStyle/>
                    <a:p>
                      <a:pPr marL="0" marR="0" algn="just">
                        <a:lnSpc>
                          <a:spcPct val="107000"/>
                        </a:lnSpc>
                        <a:spcBef>
                          <a:spcPts val="0"/>
                        </a:spcBef>
                        <a:spcAft>
                          <a:spcPts val="0"/>
                        </a:spcAft>
                      </a:pPr>
                      <a:r>
                        <a:rPr lang="sq-AL" sz="1200" dirty="0">
                          <a:solidFill>
                            <a:schemeClr val="tx1"/>
                          </a:solidFill>
                          <a:effectLst/>
                          <a:latin typeface="Times New Roman" panose="02020603050405020304" pitchFamily="18" charset="0"/>
                          <a:cs typeface="Times New Roman" panose="02020603050405020304" pitchFamily="18" charset="0"/>
                        </a:rPr>
                        <a:t>Bashkia ka hartuar planin e mbarështimit të pyjeve dhe janë dërguar me CD materialet përkatëse të planit të mbarështimit, plan i cili ka marrë miratimin nga Ministria e Mjedisit.</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63" marR="68563" marT="0" marB="0" anchor="ctr"/>
                </a:tc>
              </a:tr>
              <a:tr h="407763">
                <a:tc>
                  <a:txBody>
                    <a:bodyPr/>
                    <a:lstStyle/>
                    <a:p>
                      <a:pPr algn="ctr">
                        <a:lnSpc>
                          <a:spcPct val="115000"/>
                        </a:lnSpc>
                        <a:spcAft>
                          <a:spcPts val="1000"/>
                        </a:spcAft>
                      </a:pPr>
                      <a:r>
                        <a:rPr lang="en-US" sz="1200" dirty="0" err="1">
                          <a:solidFill>
                            <a:schemeClr val="tx1"/>
                          </a:solidFill>
                          <a:effectLst/>
                          <a:latin typeface="Times New Roman" panose="02020603050405020304" pitchFamily="18" charset="0"/>
                          <a:cs typeface="Times New Roman" panose="02020603050405020304" pitchFamily="18" charset="0"/>
                        </a:rPr>
                        <a:t>AdZM</a:t>
                      </a:r>
                      <a:endParaRPr lang="en-US" sz="1200" dirty="0">
                        <a:solidFill>
                          <a:schemeClr val="tx1"/>
                        </a:solidFill>
                        <a:effectLst/>
                        <a:latin typeface="Times New Roman" panose="02020603050405020304" pitchFamily="18" charset="0"/>
                        <a:cs typeface="Times New Roman" panose="02020603050405020304" pitchFamily="18" charset="0"/>
                      </a:endParaRPr>
                    </a:p>
                  </a:txBody>
                  <a:tcPr marL="68563" marR="68563" marT="0" marB="0" anchor="ctr"/>
                </a:tc>
                <a:tc>
                  <a:txBody>
                    <a:bodyPr/>
                    <a:lstStyle/>
                    <a:p>
                      <a:pPr marL="0" marR="0" algn="just">
                        <a:lnSpc>
                          <a:spcPct val="107000"/>
                        </a:lnSpc>
                        <a:spcBef>
                          <a:spcPts val="0"/>
                        </a:spcBef>
                        <a:spcAft>
                          <a:spcPts val="0"/>
                        </a:spcAft>
                      </a:pPr>
                      <a:r>
                        <a:rPr lang="sq-AL" sz="1200" dirty="0">
                          <a:solidFill>
                            <a:schemeClr val="tx1"/>
                          </a:solidFill>
                          <a:effectLst/>
                          <a:latin typeface="Times New Roman" panose="02020603050405020304" pitchFamily="18" charset="0"/>
                          <a:cs typeface="Times New Roman" panose="02020603050405020304" pitchFamily="18" charset="0"/>
                        </a:rPr>
                        <a:t>Në sezonin e ri të mbjelljeve, pritet kontributi i donatorëve potencial, duke përfshirë 2000 fidanë pyjor nga subjekti "Qafshtama"dhe 1000 fidanë pyjor nga subjekti "TITAN ANTEA CEMENT", si në sezonin e kaluar.</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63" marR="68563" marT="0" marB="0" anchor="ctr"/>
                </a:tc>
              </a:tr>
            </a:tbl>
          </a:graphicData>
        </a:graphic>
      </p:graphicFrame>
      <p:sp>
        <p:nvSpPr>
          <p:cNvPr id="40983" name="Rectangle 2"/>
          <p:cNvSpPr>
            <a:spLocks noChangeArrowheads="1"/>
          </p:cNvSpPr>
          <p:nvPr/>
        </p:nvSpPr>
        <p:spPr bwMode="auto">
          <a:xfrm>
            <a:off x="252413" y="6065838"/>
            <a:ext cx="8739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altLang="en-US" sz="1200">
                <a:latin typeface="Times New Roman" pitchFamily="18" charset="0"/>
                <a:cs typeface="Times New Roman" pitchFamily="18" charset="0"/>
              </a:rPr>
              <a:t>Ajo që konstatojmë është një mungesë planifikimi fondesh nga NJ.V.V-re në drejtim të mbarështimit të pyjeve dhe shtimin e hapsirave të gjelbërta. Për këtë duhet angazhim serioz dhe politika konkrete të cilat padyshim ndikojnë në zhvillimin e qëndrueshëm, në shmangien e erozionit të zona të caktuara dhe që ndikojnë drejtëpërsëdrejti në pasojat e kushteve klimaterike dhe përmbytjeve.</a:t>
            </a:r>
            <a:endParaRPr lang="en-US" altLang="en-US" sz="1200">
              <a:latin typeface="Times New Roman" pitchFamily="18" charset="0"/>
              <a:cs typeface="Times New Roman" pitchFamily="18" charset="0"/>
            </a:endParaRPr>
          </a:p>
        </p:txBody>
      </p:sp>
    </p:spTree>
    <p:extLst>
      <p:ext uri="{BB962C8B-B14F-4D97-AF65-F5344CB8AC3E}">
        <p14:creationId xmlns:p14="http://schemas.microsoft.com/office/powerpoint/2010/main" val="872497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31</a:t>
            </a:r>
          </a:p>
        </p:txBody>
      </p:sp>
      <p:sp>
        <p:nvSpPr>
          <p:cNvPr id="41987"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VENDORE DHE DEGËT TERRITORIALE</a:t>
            </a:r>
          </a:p>
        </p:txBody>
      </p:sp>
      <p:sp>
        <p:nvSpPr>
          <p:cNvPr id="41988" name="Content Placeholder 2"/>
          <p:cNvSpPr>
            <a:spLocks noGrp="1"/>
          </p:cNvSpPr>
          <p:nvPr>
            <p:ph idx="1"/>
          </p:nvPr>
        </p:nvSpPr>
        <p:spPr>
          <a:xfrm>
            <a:off x="533400" y="2286000"/>
            <a:ext cx="8096250" cy="457200"/>
          </a:xfrm>
        </p:spPr>
        <p:txBody>
          <a:bodyPr>
            <a:normAutofit fontScale="92500" lnSpcReduction="10000"/>
          </a:bodyPr>
          <a:lstStyle/>
          <a:p>
            <a:pPr>
              <a:buFont typeface="Wingdings" pitchFamily="2" charset="2"/>
              <a:buChar char="Ø"/>
            </a:pPr>
            <a:r>
              <a:rPr lang="en-US" altLang="en-US" sz="1400" smtClean="0">
                <a:solidFill>
                  <a:schemeClr val="tx1"/>
                </a:solidFill>
                <a:latin typeface="Times New Roman" pitchFamily="18" charset="0"/>
                <a:cs typeface="Times New Roman" pitchFamily="18" charset="0"/>
              </a:rPr>
              <a:t>Më poshtë po paraqesim disa nga takimet, projekte dhe aktivetetet në nivel qarku në bashkëpunim me pushtetin vendor dhe shoqata të ndryshme mjedisore në drejtim të mjedisit:</a:t>
            </a:r>
          </a:p>
        </p:txBody>
      </p:sp>
      <p:pic>
        <p:nvPicPr>
          <p:cNvPr id="419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971800"/>
            <a:ext cx="811530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765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32</a:t>
            </a:r>
          </a:p>
        </p:txBody>
      </p:sp>
      <p:sp>
        <p:nvSpPr>
          <p:cNvPr id="43011"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VENDORE DHE DEGËT TERRITORIALE</a:t>
            </a:r>
          </a:p>
        </p:txBody>
      </p:sp>
      <p:sp>
        <p:nvSpPr>
          <p:cNvPr id="43012" name="Content Placeholder 4"/>
          <p:cNvSpPr>
            <a:spLocks noGrp="1"/>
          </p:cNvSpPr>
          <p:nvPr>
            <p:ph idx="1"/>
          </p:nvPr>
        </p:nvSpPr>
        <p:spPr>
          <a:xfrm>
            <a:off x="866775" y="2603500"/>
            <a:ext cx="6618288" cy="3416300"/>
          </a:xfrm>
        </p:spPr>
        <p:txBody>
          <a:bodyPr/>
          <a:lstStyle/>
          <a:p>
            <a:endParaRPr lang="en-US" altLang="en-US" smtClean="0"/>
          </a:p>
        </p:txBody>
      </p:sp>
      <p:pic>
        <p:nvPicPr>
          <p:cNvPr id="430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14600"/>
            <a:ext cx="81915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853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152400" y="2362200"/>
            <a:ext cx="8763000" cy="4267200"/>
          </a:xfrm>
        </p:spPr>
        <p:txBody>
          <a:bodyPr/>
          <a:lstStyle/>
          <a:p>
            <a:pPr marL="0" indent="0" algn="just">
              <a:spcBef>
                <a:spcPct val="0"/>
              </a:spcBef>
              <a:buFont typeface="Wingdings 3" pitchFamily="18" charset="2"/>
              <a:buNone/>
            </a:pPr>
            <a:r>
              <a:rPr lang="en-US" altLang="en-US" sz="1600" b="1" dirty="0" smtClean="0">
                <a:solidFill>
                  <a:schemeClr val="tx1"/>
                </a:solidFill>
                <a:latin typeface="Times New Roman" pitchFamily="18" charset="0"/>
                <a:ea typeface="Calibri" pitchFamily="34" charset="0"/>
                <a:cs typeface="Times New Roman" pitchFamily="18" charset="0"/>
              </a:rPr>
              <a:t>OBJEKTIVAT PËR VITIN 2026  NË MBROJTJEN E MJEDISIT</a:t>
            </a:r>
          </a:p>
          <a:p>
            <a:pPr marL="0" indent="0" algn="just">
              <a:spcBef>
                <a:spcPct val="0"/>
              </a:spcBef>
              <a:buFont typeface="Wingdings 3" pitchFamily="18" charset="2"/>
              <a:buNone/>
            </a:pPr>
            <a:endParaRPr lang="en-US" altLang="en-US" sz="1400" dirty="0" smtClean="0">
              <a:solidFill>
                <a:schemeClr val="tx1"/>
              </a:solidFill>
              <a:latin typeface="Times New Roman" pitchFamily="18" charset="0"/>
              <a:ea typeface="Calibri" pitchFamily="34" charset="0"/>
              <a:cs typeface="Times New Roman" pitchFamily="18" charset="0"/>
            </a:endParaRPr>
          </a:p>
          <a:p>
            <a:pPr marL="0" indent="0" algn="just">
              <a:spcBef>
                <a:spcPct val="0"/>
              </a:spcBef>
              <a:buFont typeface="Wingdings 3" pitchFamily="18" charset="2"/>
              <a:buNone/>
            </a:pPr>
            <a:r>
              <a:rPr lang="en-US" altLang="en-US" sz="1400" dirty="0" err="1" smtClean="0">
                <a:solidFill>
                  <a:schemeClr val="tx1"/>
                </a:solidFill>
                <a:latin typeface="Times New Roman" pitchFamily="18" charset="0"/>
                <a:ea typeface="Calibri" pitchFamily="34" charset="0"/>
                <a:cs typeface="Times New Roman" pitchFamily="18" charset="0"/>
              </a:rPr>
              <a:t>Prefekti</a:t>
            </a:r>
            <a:r>
              <a:rPr lang="en-US" altLang="en-US" sz="1400" dirty="0" smtClean="0">
                <a:solidFill>
                  <a:schemeClr val="tx1"/>
                </a:solidFill>
                <a:latin typeface="Times New Roman" pitchFamily="18" charset="0"/>
                <a:ea typeface="Calibri" pitchFamily="34" charset="0"/>
                <a:cs typeface="Times New Roman" pitchFamily="18" charset="0"/>
              </a:rPr>
              <a:t> i </a:t>
            </a:r>
            <a:r>
              <a:rPr lang="en-US" altLang="en-US" sz="1400" dirty="0" err="1" smtClean="0">
                <a:solidFill>
                  <a:schemeClr val="tx1"/>
                </a:solidFill>
                <a:latin typeface="Times New Roman" pitchFamily="18" charset="0"/>
                <a:ea typeface="Calibri" pitchFamily="34" charset="0"/>
                <a:cs typeface="Times New Roman" pitchFamily="18" charset="0"/>
              </a:rPr>
              <a:t>Qarkut</a:t>
            </a:r>
            <a:r>
              <a:rPr lang="en-US" altLang="en-US" sz="1400" dirty="0" smtClean="0">
                <a:solidFill>
                  <a:schemeClr val="tx1"/>
                </a:solidFill>
                <a:latin typeface="Times New Roman" pitchFamily="18" charset="0"/>
                <a:ea typeface="Calibri" pitchFamily="34" charset="0"/>
                <a:cs typeface="Times New Roman" pitchFamily="18" charset="0"/>
              </a:rPr>
              <a:t> do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organizojë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dhe</a:t>
            </a:r>
            <a:r>
              <a:rPr lang="en-US" altLang="en-US" sz="1400" dirty="0" smtClean="0">
                <a:solidFill>
                  <a:schemeClr val="tx1"/>
                </a:solidFill>
                <a:latin typeface="Times New Roman" pitchFamily="18" charset="0"/>
                <a:ea typeface="Calibri" pitchFamily="34" charset="0"/>
                <a:cs typeface="Times New Roman" pitchFamily="18" charset="0"/>
              </a:rPr>
              <a:t> do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koordinojë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strukturat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përgjegjëse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për</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mbrojtjen</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mjedisore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këto</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drejtime</a:t>
            </a:r>
            <a:r>
              <a:rPr lang="en-US" altLang="en-US" sz="1400" dirty="0" smtClean="0">
                <a:solidFill>
                  <a:schemeClr val="tx1"/>
                </a:solidFill>
                <a:latin typeface="Times New Roman" pitchFamily="18" charset="0"/>
                <a:ea typeface="Calibri" pitchFamily="34" charset="0"/>
                <a:cs typeface="Times New Roman" pitchFamily="18" charset="0"/>
              </a:rPr>
              <a:t>:</a:t>
            </a:r>
          </a:p>
          <a:p>
            <a:pPr marL="0" indent="0" algn="just">
              <a:spcBef>
                <a:spcPct val="0"/>
              </a:spcBef>
              <a:buFont typeface="Wingdings 3" pitchFamily="18" charset="2"/>
              <a:buNone/>
            </a:pPr>
            <a:endParaRPr lang="en-US" altLang="en-US" sz="1400" dirty="0" smtClean="0">
              <a:solidFill>
                <a:schemeClr val="tx1"/>
              </a:solidFill>
              <a:latin typeface="Times New Roman" pitchFamily="18" charset="0"/>
              <a:ea typeface="Calibri" pitchFamily="34" charset="0"/>
              <a:cs typeface="Times New Roman" pitchFamily="18" charset="0"/>
            </a:endParaRPr>
          </a:p>
          <a:p>
            <a:pPr marL="0" indent="0">
              <a:spcBef>
                <a:spcPct val="0"/>
              </a:spcBef>
              <a:buFont typeface="Wingdings" pitchFamily="2" charset="2"/>
              <a:buChar char="Ø"/>
            </a:pPr>
            <a:r>
              <a:rPr lang="en-US" altLang="en-US" sz="1400" dirty="0" err="1" smtClean="0">
                <a:solidFill>
                  <a:schemeClr val="tx1"/>
                </a:solidFill>
                <a:latin typeface="Times New Roman" pitchFamily="18" charset="0"/>
                <a:ea typeface="Calibri" pitchFamily="34" charset="0"/>
                <a:cs typeface="Times New Roman" pitchFamily="18" charset="0"/>
              </a:rPr>
              <a:t>Implementimi</a:t>
            </a:r>
            <a:r>
              <a:rPr lang="en-US" altLang="en-US" sz="1400" dirty="0" smtClean="0">
                <a:solidFill>
                  <a:schemeClr val="tx1"/>
                </a:solidFill>
                <a:latin typeface="Times New Roman" pitchFamily="18" charset="0"/>
                <a:ea typeface="Calibri" pitchFamily="34" charset="0"/>
                <a:cs typeface="Times New Roman" pitchFamily="18" charset="0"/>
              </a:rPr>
              <a:t> i </a:t>
            </a:r>
            <a:r>
              <a:rPr lang="en-US" altLang="en-US" sz="1400" dirty="0" err="1" smtClean="0">
                <a:solidFill>
                  <a:schemeClr val="tx1"/>
                </a:solidFill>
                <a:latin typeface="Times New Roman" pitchFamily="18" charset="0"/>
                <a:ea typeface="Calibri" pitchFamily="34" charset="0"/>
                <a:cs typeface="Times New Roman" pitchFamily="18" charset="0"/>
              </a:rPr>
              <a:t>Programit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Qeverisë</a:t>
            </a:r>
            <a:r>
              <a:rPr lang="en-US" altLang="en-US" sz="1400" dirty="0" smtClean="0">
                <a:solidFill>
                  <a:schemeClr val="tx1"/>
                </a:solidFill>
                <a:latin typeface="Times New Roman" pitchFamily="18" charset="0"/>
                <a:ea typeface="Calibri" pitchFamily="34" charset="0"/>
                <a:cs typeface="Times New Roman" pitchFamily="18" charset="0"/>
              </a:rPr>
              <a:t> 2025-2029, </a:t>
            </a:r>
            <a:r>
              <a:rPr lang="en-US" altLang="en-US" sz="1400" dirty="0" err="1" smtClean="0">
                <a:solidFill>
                  <a:schemeClr val="tx1"/>
                </a:solidFill>
                <a:latin typeface="Times New Roman" pitchFamily="18" charset="0"/>
                <a:ea typeface="Calibri" pitchFamily="34" charset="0"/>
                <a:cs typeface="Times New Roman" pitchFamily="18" charset="0"/>
              </a:rPr>
              <a:t>në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bashkëpunim</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dhe</a:t>
            </a:r>
            <a:r>
              <a:rPr lang="en-US" altLang="en-US" sz="1400" dirty="0" smtClean="0">
                <a:solidFill>
                  <a:schemeClr val="tx1"/>
                </a:solidFill>
                <a:latin typeface="Times New Roman" pitchFamily="18" charset="0"/>
                <a:ea typeface="Calibri" pitchFamily="34" charset="0"/>
                <a:cs typeface="Times New Roman" pitchFamily="18" charset="0"/>
              </a:rPr>
              <a:t> me </a:t>
            </a:r>
            <a:r>
              <a:rPr lang="en-US" altLang="en-US" sz="1400" dirty="0" err="1" smtClean="0">
                <a:solidFill>
                  <a:schemeClr val="tx1"/>
                </a:solidFill>
                <a:latin typeface="Times New Roman" pitchFamily="18" charset="0"/>
                <a:ea typeface="Calibri" pitchFamily="34" charset="0"/>
                <a:cs typeface="Times New Roman" pitchFamily="18" charset="0"/>
              </a:rPr>
              <a:t>strukturat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qëndrore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Ministrinë</a:t>
            </a:r>
            <a:r>
              <a:rPr lang="en-US" altLang="en-US" sz="1400" dirty="0" smtClean="0">
                <a:solidFill>
                  <a:schemeClr val="tx1"/>
                </a:solidFill>
                <a:latin typeface="Times New Roman" pitchFamily="18" charset="0"/>
                <a:ea typeface="Calibri" pitchFamily="34" charset="0"/>
                <a:cs typeface="Times New Roman" pitchFamily="18" charset="0"/>
              </a:rPr>
              <a:t> e </a:t>
            </a:r>
            <a:r>
              <a:rPr lang="en-US" altLang="en-US" sz="1400" dirty="0" err="1" smtClean="0">
                <a:solidFill>
                  <a:schemeClr val="tx1"/>
                </a:solidFill>
                <a:latin typeface="Times New Roman" pitchFamily="18" charset="0"/>
                <a:ea typeface="Calibri" pitchFamily="34" charset="0"/>
                <a:cs typeface="Times New Roman" pitchFamily="18" charset="0"/>
              </a:rPr>
              <a:t>Punëve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Brendshme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dhe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Ministrisë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së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Mjedisit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drejtim</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mbrojtjes</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së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mjedisit</a:t>
            </a:r>
            <a:r>
              <a:rPr lang="en-US" altLang="en-US" sz="1400" dirty="0" smtClean="0">
                <a:solidFill>
                  <a:schemeClr val="tx1"/>
                </a:solidFill>
                <a:latin typeface="Times New Roman" pitchFamily="18" charset="0"/>
                <a:ea typeface="Calibri" pitchFamily="34" charset="0"/>
                <a:cs typeface="Times New Roman" pitchFamily="18" charset="0"/>
              </a:rPr>
              <a:t>. </a:t>
            </a:r>
          </a:p>
          <a:p>
            <a:pPr marL="0" indent="0">
              <a:spcBef>
                <a:spcPct val="0"/>
              </a:spcBef>
              <a:buFont typeface="Wingdings" pitchFamily="2" charset="2"/>
              <a:buChar char="Ø"/>
            </a:pPr>
            <a:r>
              <a:rPr lang="en-US" altLang="en-US" sz="1400" dirty="0" err="1" smtClean="0">
                <a:solidFill>
                  <a:schemeClr val="tx1"/>
                </a:solidFill>
                <a:latin typeface="Times New Roman" pitchFamily="18" charset="0"/>
                <a:ea typeface="Calibri" pitchFamily="34" charset="0"/>
                <a:cs typeface="Times New Roman" pitchFamily="18" charset="0"/>
              </a:rPr>
              <a:t>Vazhdimi</a:t>
            </a:r>
            <a:r>
              <a:rPr lang="en-US" altLang="en-US" sz="1400" dirty="0" smtClean="0">
                <a:solidFill>
                  <a:schemeClr val="tx1"/>
                </a:solidFill>
                <a:latin typeface="Times New Roman" pitchFamily="18" charset="0"/>
                <a:ea typeface="Calibri" pitchFamily="34" charset="0"/>
                <a:cs typeface="Times New Roman" pitchFamily="18" charset="0"/>
              </a:rPr>
              <a:t> i </a:t>
            </a:r>
            <a:r>
              <a:rPr lang="en-US" altLang="en-US" sz="1400" dirty="0" err="1" smtClean="0">
                <a:solidFill>
                  <a:schemeClr val="tx1"/>
                </a:solidFill>
                <a:latin typeface="Times New Roman" pitchFamily="18" charset="0"/>
                <a:ea typeface="Calibri" pitchFamily="34" charset="0"/>
                <a:cs typeface="Times New Roman" pitchFamily="18" charset="0"/>
              </a:rPr>
              <a:t>Planit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Kombëtar</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Pastrimit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çlirojmë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territorin</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nga</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ndotja</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mjedisore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organizimi</a:t>
            </a:r>
            <a:r>
              <a:rPr lang="en-US" altLang="en-US" sz="1400" dirty="0" smtClean="0">
                <a:solidFill>
                  <a:schemeClr val="tx1"/>
                </a:solidFill>
                <a:latin typeface="Times New Roman" pitchFamily="18" charset="0"/>
                <a:ea typeface="Calibri" pitchFamily="34" charset="0"/>
                <a:cs typeface="Times New Roman" pitchFamily="18" charset="0"/>
              </a:rPr>
              <a:t> i </a:t>
            </a:r>
            <a:r>
              <a:rPr lang="en-US" altLang="en-US" sz="1400" dirty="0" err="1" smtClean="0">
                <a:solidFill>
                  <a:schemeClr val="tx1"/>
                </a:solidFill>
                <a:latin typeface="Times New Roman" pitchFamily="18" charset="0"/>
                <a:ea typeface="Calibri" pitchFamily="34" charset="0"/>
                <a:cs typeface="Times New Roman" pitchFamily="18" charset="0"/>
              </a:rPr>
              <a:t>aksioneve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tё</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ndryshme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pastrimit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nё</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bashkёpunim</a:t>
            </a:r>
            <a:r>
              <a:rPr lang="en-US" altLang="en-US" sz="1400" dirty="0" smtClean="0">
                <a:solidFill>
                  <a:schemeClr val="tx1"/>
                </a:solidFill>
                <a:latin typeface="Times New Roman" pitchFamily="18" charset="0"/>
                <a:ea typeface="Calibri" pitchFamily="34" charset="0"/>
                <a:cs typeface="Times New Roman" pitchFamily="18" charset="0"/>
              </a:rPr>
              <a:t> me </a:t>
            </a:r>
            <a:r>
              <a:rPr lang="en-US" altLang="en-US" sz="1400" dirty="0" err="1" smtClean="0">
                <a:solidFill>
                  <a:schemeClr val="tx1"/>
                </a:solidFill>
                <a:latin typeface="Times New Roman" pitchFamily="18" charset="0"/>
                <a:ea typeface="Calibri" pitchFamily="34" charset="0"/>
                <a:cs typeface="Times New Roman" pitchFamily="18" charset="0"/>
              </a:rPr>
              <a:t>strukturat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dhe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institucionet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vendore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nё</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qark</a:t>
            </a:r>
            <a:r>
              <a:rPr lang="en-US" altLang="en-US" sz="1400" dirty="0" smtClean="0">
                <a:solidFill>
                  <a:schemeClr val="tx1"/>
                </a:solidFill>
                <a:latin typeface="Times New Roman" pitchFamily="18" charset="0"/>
                <a:ea typeface="Calibri" pitchFamily="34" charset="0"/>
                <a:cs typeface="Times New Roman" pitchFamily="18" charset="0"/>
              </a:rPr>
              <a:t> </a:t>
            </a:r>
          </a:p>
          <a:p>
            <a:pPr marL="0" indent="0">
              <a:spcBef>
                <a:spcPct val="0"/>
              </a:spcBef>
              <a:buFont typeface="Wingdings" pitchFamily="2" charset="2"/>
              <a:buChar char="Ø"/>
            </a:pPr>
            <a:r>
              <a:rPr lang="en-US" altLang="en-US" sz="1400" dirty="0" err="1" smtClean="0">
                <a:solidFill>
                  <a:schemeClr val="tx1"/>
                </a:solidFill>
                <a:latin typeface="Times New Roman" pitchFamily="18" charset="0"/>
                <a:ea typeface="Calibri" pitchFamily="34" charset="0"/>
                <a:cs typeface="Times New Roman" pitchFamily="18" charset="0"/>
              </a:rPr>
              <a:t>Në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vëmendje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punës</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tonë</a:t>
            </a:r>
            <a:r>
              <a:rPr lang="en-US" altLang="en-US" sz="1400" dirty="0" smtClean="0">
                <a:solidFill>
                  <a:schemeClr val="tx1"/>
                </a:solidFill>
                <a:latin typeface="Times New Roman" pitchFamily="18" charset="0"/>
                <a:ea typeface="Calibri" pitchFamily="34" charset="0"/>
                <a:cs typeface="Times New Roman" pitchFamily="18" charset="0"/>
              </a:rPr>
              <a:t> do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jetë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dhe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ligji</a:t>
            </a:r>
            <a:r>
              <a:rPr lang="en-US" altLang="en-US" sz="1400" dirty="0" smtClean="0">
                <a:solidFill>
                  <a:schemeClr val="tx1"/>
                </a:solidFill>
                <a:latin typeface="Times New Roman" pitchFamily="18" charset="0"/>
                <a:ea typeface="Calibri" pitchFamily="34" charset="0"/>
                <a:cs typeface="Times New Roman" pitchFamily="18" charset="0"/>
              </a:rPr>
              <a:t> i </a:t>
            </a:r>
            <a:r>
              <a:rPr lang="en-US" altLang="en-US" sz="1400" dirty="0" err="1" smtClean="0">
                <a:solidFill>
                  <a:schemeClr val="tx1"/>
                </a:solidFill>
                <a:latin typeface="Times New Roman" pitchFamily="18" charset="0"/>
                <a:ea typeface="Calibri" pitchFamily="34" charset="0"/>
                <a:cs typeface="Times New Roman" pitchFamily="18" charset="0"/>
              </a:rPr>
              <a:t>ri</a:t>
            </a:r>
            <a:r>
              <a:rPr lang="en-US" altLang="en-US" sz="1400" dirty="0" smtClean="0">
                <a:solidFill>
                  <a:schemeClr val="tx1"/>
                </a:solidFill>
                <a:latin typeface="Times New Roman" pitchFamily="18" charset="0"/>
                <a:ea typeface="Calibri" pitchFamily="34" charset="0"/>
                <a:cs typeface="Times New Roman" pitchFamily="18" charset="0"/>
              </a:rPr>
              <a:t> Nr. 57/2025 “</a:t>
            </a:r>
            <a:r>
              <a:rPr lang="en-US" altLang="en-US" sz="1400" dirty="0" err="1" smtClean="0">
                <a:solidFill>
                  <a:schemeClr val="tx1"/>
                </a:solidFill>
                <a:latin typeface="Times New Roman" pitchFamily="18" charset="0"/>
                <a:ea typeface="Calibri" pitchFamily="34" charset="0"/>
                <a:cs typeface="Times New Roman" pitchFamily="18" charset="0"/>
              </a:rPr>
              <a:t>Për</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Menaxhimin</a:t>
            </a:r>
            <a:r>
              <a:rPr lang="en-US" altLang="en-US" sz="1400" dirty="0" smtClean="0">
                <a:solidFill>
                  <a:schemeClr val="tx1"/>
                </a:solidFill>
                <a:latin typeface="Times New Roman" pitchFamily="18" charset="0"/>
                <a:ea typeface="Calibri" pitchFamily="34" charset="0"/>
                <a:cs typeface="Times New Roman" pitchFamily="18" charset="0"/>
              </a:rPr>
              <a:t> e </a:t>
            </a:r>
            <a:r>
              <a:rPr lang="en-US" altLang="en-US" sz="1400" dirty="0" err="1" smtClean="0">
                <a:solidFill>
                  <a:schemeClr val="tx1"/>
                </a:solidFill>
                <a:latin typeface="Times New Roman" pitchFamily="18" charset="0"/>
                <a:ea typeface="Calibri" pitchFamily="34" charset="0"/>
                <a:cs typeface="Times New Roman" pitchFamily="18" charset="0"/>
              </a:rPr>
              <a:t>Integruar</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Mbetjeve</a:t>
            </a:r>
            <a:r>
              <a:rPr lang="en-US" altLang="en-US" sz="1400" dirty="0" smtClean="0">
                <a:solidFill>
                  <a:schemeClr val="tx1"/>
                </a:solidFill>
                <a:latin typeface="Times New Roman" pitchFamily="18" charset="0"/>
                <a:ea typeface="Calibri" pitchFamily="34" charset="0"/>
                <a:cs typeface="Times New Roman" pitchFamily="18" charset="0"/>
              </a:rPr>
              <a:t>”, i </a:t>
            </a:r>
            <a:r>
              <a:rPr lang="en-US" altLang="en-US" sz="1400" dirty="0" err="1" smtClean="0">
                <a:solidFill>
                  <a:schemeClr val="tx1"/>
                </a:solidFill>
                <a:latin typeface="Times New Roman" pitchFamily="18" charset="0"/>
                <a:ea typeface="Calibri" pitchFamily="34" charset="0"/>
                <a:cs typeface="Times New Roman" pitchFamily="18" charset="0"/>
              </a:rPr>
              <a:t>cili</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pritet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ndikojë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pozitivisht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mënyrën</a:t>
            </a:r>
            <a:r>
              <a:rPr lang="en-US" altLang="en-US" sz="1400" dirty="0" smtClean="0">
                <a:solidFill>
                  <a:schemeClr val="tx1"/>
                </a:solidFill>
                <a:latin typeface="Times New Roman" pitchFamily="18" charset="0"/>
                <a:ea typeface="Calibri" pitchFamily="34" charset="0"/>
                <a:cs typeface="Times New Roman" pitchFamily="18" charset="0"/>
              </a:rPr>
              <a:t> e </a:t>
            </a:r>
            <a:r>
              <a:rPr lang="en-US" altLang="en-US" sz="1400" dirty="0" err="1" smtClean="0">
                <a:solidFill>
                  <a:schemeClr val="tx1"/>
                </a:solidFill>
                <a:latin typeface="Times New Roman" pitchFamily="18" charset="0"/>
                <a:ea typeface="Calibri" pitchFamily="34" charset="0"/>
                <a:cs typeface="Times New Roman" pitchFamily="18" charset="0"/>
              </a:rPr>
              <a:t>menaxhimit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mbetjeve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për</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një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mjedis</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sa</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pastër</a:t>
            </a:r>
            <a:r>
              <a:rPr lang="en-US" altLang="en-US" sz="1400" dirty="0" smtClean="0">
                <a:solidFill>
                  <a:schemeClr val="tx1"/>
                </a:solidFill>
                <a:latin typeface="Times New Roman" pitchFamily="18" charset="0"/>
                <a:ea typeface="Calibri" pitchFamily="34" charset="0"/>
                <a:cs typeface="Times New Roman" pitchFamily="18" charset="0"/>
              </a:rPr>
              <a:t>.</a:t>
            </a:r>
          </a:p>
          <a:p>
            <a:pPr marL="0" indent="0" algn="just">
              <a:spcBef>
                <a:spcPct val="0"/>
              </a:spcBef>
              <a:buFont typeface="Wingdings" pitchFamily="2" charset="2"/>
              <a:buChar char="Ø"/>
            </a:pPr>
            <a:r>
              <a:rPr lang="en-US" altLang="en-US" sz="1400" dirty="0" err="1" smtClean="0">
                <a:solidFill>
                  <a:schemeClr val="tx1"/>
                </a:solidFill>
                <a:latin typeface="Times New Roman" pitchFamily="18" charset="0"/>
                <a:ea typeface="Calibri" pitchFamily="34" charset="0"/>
                <a:cs typeface="Times New Roman" pitchFamily="18" charset="0"/>
              </a:rPr>
              <a:t>Vëmendje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tё</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theksuar</a:t>
            </a:r>
            <a:r>
              <a:rPr lang="en-US" altLang="en-US" sz="1400" dirty="0" smtClean="0">
                <a:solidFill>
                  <a:schemeClr val="tx1"/>
                </a:solidFill>
                <a:latin typeface="Times New Roman" pitchFamily="18" charset="0"/>
                <a:ea typeface="Calibri" pitchFamily="34" charset="0"/>
                <a:cs typeface="Times New Roman" pitchFamily="18" charset="0"/>
              </a:rPr>
              <a:t> do </a:t>
            </a:r>
            <a:r>
              <a:rPr lang="en-US" altLang="en-US" sz="1400" dirty="0" err="1" smtClean="0">
                <a:solidFill>
                  <a:schemeClr val="tx1"/>
                </a:solidFill>
                <a:latin typeface="Times New Roman" pitchFamily="18" charset="0"/>
                <a:ea typeface="Calibri" pitchFamily="34" charset="0"/>
                <a:cs typeface="Times New Roman" pitchFamily="18" charset="0"/>
              </a:rPr>
              <a:t>tё</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ketё</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zbatimi</a:t>
            </a:r>
            <a:r>
              <a:rPr lang="en-US" altLang="en-US" sz="1400" dirty="0" smtClean="0">
                <a:solidFill>
                  <a:schemeClr val="tx1"/>
                </a:solidFill>
                <a:latin typeface="Times New Roman" pitchFamily="18" charset="0"/>
                <a:ea typeface="Calibri" pitchFamily="34" charset="0"/>
                <a:cs typeface="Times New Roman" pitchFamily="18" charset="0"/>
              </a:rPr>
              <a:t> i </a:t>
            </a:r>
            <a:r>
              <a:rPr lang="en-US" altLang="en-US" sz="1400" dirty="0" err="1" smtClean="0">
                <a:solidFill>
                  <a:schemeClr val="tx1"/>
                </a:solidFill>
                <a:latin typeface="Times New Roman" pitchFamily="18" charset="0"/>
                <a:ea typeface="Calibri" pitchFamily="34" charset="0"/>
                <a:cs typeface="Times New Roman" pitchFamily="18" charset="0"/>
              </a:rPr>
              <a:t>Planit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Lokal</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Menaxhimit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Mbetjeve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tre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NjVV-ve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qarkut</a:t>
            </a:r>
            <a:r>
              <a:rPr lang="en-US" altLang="en-US" sz="1400" dirty="0" smtClean="0">
                <a:solidFill>
                  <a:schemeClr val="tx1"/>
                </a:solidFill>
                <a:latin typeface="Times New Roman" pitchFamily="18" charset="0"/>
                <a:ea typeface="Calibri" pitchFamily="34" charset="0"/>
                <a:cs typeface="Times New Roman" pitchFamily="18" charset="0"/>
              </a:rPr>
              <a:t>.</a:t>
            </a:r>
          </a:p>
          <a:p>
            <a:pPr marL="0" indent="0" algn="just">
              <a:spcBef>
                <a:spcPct val="0"/>
              </a:spcBef>
              <a:buFont typeface="Wingdings" pitchFamily="2" charset="2"/>
              <a:buChar char="Ø"/>
            </a:pPr>
            <a:r>
              <a:rPr lang="en-US" altLang="en-US" sz="1400" dirty="0" err="1" smtClean="0">
                <a:solidFill>
                  <a:schemeClr val="tx1"/>
                </a:solidFill>
                <a:latin typeface="Times New Roman" pitchFamily="18" charset="0"/>
                <a:ea typeface="Calibri" pitchFamily="34" charset="0"/>
                <a:cs typeface="Times New Roman" pitchFamily="18" charset="0"/>
              </a:rPr>
              <a:t>Mbrojtja</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dhe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mirëmbajtja</a:t>
            </a:r>
            <a:r>
              <a:rPr lang="en-US" altLang="en-US" sz="1400" dirty="0" smtClean="0">
                <a:solidFill>
                  <a:schemeClr val="tx1"/>
                </a:solidFill>
                <a:latin typeface="Times New Roman" pitchFamily="18" charset="0"/>
                <a:ea typeface="Calibri" pitchFamily="34" charset="0"/>
                <a:cs typeface="Times New Roman" pitchFamily="18" charset="0"/>
              </a:rPr>
              <a:t> e </a:t>
            </a:r>
            <a:r>
              <a:rPr lang="en-US" altLang="en-US" sz="1400" dirty="0" err="1" smtClean="0">
                <a:solidFill>
                  <a:schemeClr val="tx1"/>
                </a:solidFill>
                <a:latin typeface="Times New Roman" pitchFamily="18" charset="0"/>
                <a:ea typeface="Calibri" pitchFamily="34" charset="0"/>
                <a:cs typeface="Times New Roman" pitchFamily="18" charset="0"/>
              </a:rPr>
              <a:t>parqeve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lulishteve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hapsirave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tё</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gjelbёrta</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dhe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pasurive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natyrore</a:t>
            </a:r>
            <a:r>
              <a:rPr lang="en-US" altLang="en-US" sz="1400" dirty="0" smtClean="0">
                <a:solidFill>
                  <a:schemeClr val="tx1"/>
                </a:solidFill>
                <a:latin typeface="Times New Roman" pitchFamily="18" charset="0"/>
                <a:ea typeface="Calibri" pitchFamily="34" charset="0"/>
                <a:cs typeface="Times New Roman" pitchFamily="18" charset="0"/>
              </a:rPr>
              <a:t>.</a:t>
            </a:r>
          </a:p>
          <a:p>
            <a:pPr marL="0" indent="0" algn="just">
              <a:spcBef>
                <a:spcPct val="0"/>
              </a:spcBef>
              <a:buFont typeface="Wingdings" pitchFamily="2" charset="2"/>
              <a:buChar char="Ø"/>
            </a:pPr>
            <a:r>
              <a:rPr lang="en-US" altLang="en-US" sz="1400" dirty="0" err="1" smtClean="0">
                <a:solidFill>
                  <a:schemeClr val="tx1"/>
                </a:solidFill>
                <a:latin typeface="Times New Roman" pitchFamily="18" charset="0"/>
                <a:ea typeface="Calibri" pitchFamily="34" charset="0"/>
                <a:cs typeface="Times New Roman" pitchFamily="18" charset="0"/>
              </a:rPr>
              <a:t>Rritjen</a:t>
            </a:r>
            <a:r>
              <a:rPr lang="en-US" altLang="en-US" sz="1400" dirty="0" smtClean="0">
                <a:solidFill>
                  <a:schemeClr val="tx1"/>
                </a:solidFill>
                <a:latin typeface="Times New Roman" pitchFamily="18" charset="0"/>
                <a:ea typeface="Calibri" pitchFamily="34" charset="0"/>
                <a:cs typeface="Times New Roman" pitchFamily="18" charset="0"/>
              </a:rPr>
              <a:t> e </a:t>
            </a:r>
            <a:r>
              <a:rPr lang="en-US" altLang="en-US" sz="1400" dirty="0" err="1" smtClean="0">
                <a:solidFill>
                  <a:schemeClr val="tx1"/>
                </a:solidFill>
                <a:latin typeface="Times New Roman" pitchFamily="18" charset="0"/>
                <a:ea typeface="Calibri" pitchFamily="34" charset="0"/>
                <a:cs typeface="Times New Roman" pitchFamily="18" charset="0"/>
              </a:rPr>
              <a:t>bashkёpunimit</a:t>
            </a:r>
            <a:r>
              <a:rPr lang="en-US" altLang="en-US" sz="1400" dirty="0" smtClean="0">
                <a:solidFill>
                  <a:schemeClr val="tx1"/>
                </a:solidFill>
                <a:latin typeface="Times New Roman" pitchFamily="18" charset="0"/>
                <a:ea typeface="Calibri" pitchFamily="34" charset="0"/>
                <a:cs typeface="Times New Roman" pitchFamily="18" charset="0"/>
              </a:rPr>
              <a:t> me </a:t>
            </a:r>
            <a:r>
              <a:rPr lang="en-US" altLang="en-US" sz="1400" dirty="0" err="1" smtClean="0">
                <a:solidFill>
                  <a:schemeClr val="tx1"/>
                </a:solidFill>
                <a:latin typeface="Times New Roman" pitchFamily="18" charset="0"/>
                <a:ea typeface="Calibri" pitchFamily="34" charset="0"/>
                <a:cs typeface="Times New Roman" pitchFamily="18" charset="0"/>
              </a:rPr>
              <a:t>Policinё</a:t>
            </a:r>
            <a:r>
              <a:rPr lang="en-US" altLang="en-US" sz="1400" dirty="0" smtClean="0">
                <a:solidFill>
                  <a:schemeClr val="tx1"/>
                </a:solidFill>
                <a:latin typeface="Times New Roman" pitchFamily="18" charset="0"/>
                <a:ea typeface="Calibri" pitchFamily="34" charset="0"/>
                <a:cs typeface="Times New Roman" pitchFamily="18" charset="0"/>
              </a:rPr>
              <a:t> e </a:t>
            </a:r>
            <a:r>
              <a:rPr lang="en-US" altLang="en-US" sz="1400" dirty="0" err="1" smtClean="0">
                <a:solidFill>
                  <a:schemeClr val="tx1"/>
                </a:solidFill>
                <a:latin typeface="Times New Roman" pitchFamily="18" charset="0"/>
                <a:ea typeface="Calibri" pitchFamily="34" charset="0"/>
                <a:cs typeface="Times New Roman" pitchFamily="18" charset="0"/>
              </a:rPr>
              <a:t>Shtetit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dhe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strukturave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kontrolluese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pёr</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evidentimin</a:t>
            </a:r>
            <a:r>
              <a:rPr lang="en-US" altLang="en-US" sz="1400" dirty="0" smtClean="0">
                <a:solidFill>
                  <a:schemeClr val="tx1"/>
                </a:solidFill>
                <a:latin typeface="Times New Roman" pitchFamily="18" charset="0"/>
                <a:ea typeface="Calibri" pitchFamily="34" charset="0"/>
                <a:cs typeface="Times New Roman" pitchFamily="18" charset="0"/>
              </a:rPr>
              <a:t> e </a:t>
            </a:r>
            <a:r>
              <a:rPr lang="en-US" altLang="en-US" sz="1400" dirty="0" err="1" smtClean="0">
                <a:solidFill>
                  <a:schemeClr val="tx1"/>
                </a:solidFill>
                <a:latin typeface="Times New Roman" pitchFamily="18" charset="0"/>
                <a:ea typeface="Calibri" pitchFamily="34" charset="0"/>
                <a:cs typeface="Times New Roman" pitchFamily="18" charset="0"/>
              </a:rPr>
              <a:t>shkeljeve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qё</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bёhen</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nё</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rastet</a:t>
            </a:r>
            <a:r>
              <a:rPr lang="en-US" altLang="en-US" sz="1400" dirty="0" smtClean="0">
                <a:solidFill>
                  <a:schemeClr val="tx1"/>
                </a:solidFill>
                <a:latin typeface="Times New Roman" pitchFamily="18" charset="0"/>
                <a:ea typeface="Calibri" pitchFamily="34" charset="0"/>
                <a:cs typeface="Times New Roman" pitchFamily="18" charset="0"/>
              </a:rPr>
              <a:t> e </a:t>
            </a:r>
            <a:r>
              <a:rPr lang="en-US" altLang="en-US" sz="1400" dirty="0" err="1" smtClean="0">
                <a:solidFill>
                  <a:schemeClr val="tx1"/>
                </a:solidFill>
                <a:latin typeface="Times New Roman" pitchFamily="18" charset="0"/>
                <a:ea typeface="Calibri" pitchFamily="34" charset="0"/>
                <a:cs typeface="Times New Roman" pitchFamily="18" charset="0"/>
              </a:rPr>
              <a:t>ndotjes</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mjedisore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hedhjeve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tё</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mbetjeve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nё</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vende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jo</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autorizuara</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ndotjeve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ndryshme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nivel</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qarku</a:t>
            </a:r>
            <a:r>
              <a:rPr lang="en-US" altLang="en-US" sz="1400" dirty="0" smtClean="0">
                <a:solidFill>
                  <a:schemeClr val="tx1"/>
                </a:solidFill>
                <a:latin typeface="Times New Roman" pitchFamily="18" charset="0"/>
                <a:ea typeface="Calibri" pitchFamily="34" charset="0"/>
                <a:cs typeface="Times New Roman" pitchFamily="18" charset="0"/>
              </a:rPr>
              <a:t>.</a:t>
            </a:r>
          </a:p>
          <a:p>
            <a:pPr marL="0" indent="0" algn="just">
              <a:spcBef>
                <a:spcPct val="0"/>
              </a:spcBef>
              <a:buFont typeface="Wingdings" pitchFamily="2" charset="2"/>
              <a:buChar char="Ø"/>
            </a:pPr>
            <a:r>
              <a:rPr lang="en-US" altLang="en-US" sz="1400" dirty="0" smtClean="0">
                <a:solidFill>
                  <a:schemeClr val="tx1"/>
                </a:solidFill>
                <a:latin typeface="Times New Roman" pitchFamily="18" charset="0"/>
                <a:ea typeface="Calibri" pitchFamily="34" charset="0"/>
                <a:cs typeface="Times New Roman" pitchFamily="18" charset="0"/>
              </a:rPr>
              <a:t>Do </a:t>
            </a:r>
            <a:r>
              <a:rPr lang="en-US" altLang="en-US" sz="1400" dirty="0" err="1" smtClean="0">
                <a:solidFill>
                  <a:schemeClr val="tx1"/>
                </a:solidFill>
                <a:latin typeface="Times New Roman" pitchFamily="18" charset="0"/>
                <a:ea typeface="Calibri" pitchFamily="34" charset="0"/>
                <a:cs typeface="Times New Roman" pitchFamily="18" charset="0"/>
              </a:rPr>
              <a:t>t’i</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kushtohet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një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vëmendje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maksimale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pastrimit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tё</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rrugëve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që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çojnë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nё</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zonat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turistike</a:t>
            </a:r>
            <a:r>
              <a:rPr lang="en-US" altLang="en-US" sz="1400" dirty="0" smtClean="0">
                <a:solidFill>
                  <a:schemeClr val="tx1"/>
                </a:solidFill>
                <a:latin typeface="Times New Roman" pitchFamily="18" charset="0"/>
                <a:ea typeface="Calibri" pitchFamily="34" charset="0"/>
                <a:cs typeface="Times New Roman" pitchFamily="18" charset="0"/>
              </a:rPr>
              <a:t>. </a:t>
            </a:r>
          </a:p>
          <a:p>
            <a:pPr marL="0" indent="0" algn="just">
              <a:spcBef>
                <a:spcPct val="0"/>
              </a:spcBef>
              <a:buFont typeface="Wingdings" pitchFamily="2" charset="2"/>
              <a:buChar char="Ø"/>
            </a:pPr>
            <a:r>
              <a:rPr lang="en-US" altLang="en-US" sz="1400" dirty="0" err="1" smtClean="0">
                <a:solidFill>
                  <a:schemeClr val="tx1"/>
                </a:solidFill>
                <a:latin typeface="Times New Roman" pitchFamily="18" charset="0"/>
                <a:ea typeface="Calibri" pitchFamily="34" charset="0"/>
                <a:cs typeface="Times New Roman" pitchFamily="18" charset="0"/>
              </a:rPr>
              <a:t>Puna</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jonё</a:t>
            </a:r>
            <a:r>
              <a:rPr lang="en-US" altLang="en-US" sz="1400" dirty="0" smtClean="0">
                <a:solidFill>
                  <a:schemeClr val="tx1"/>
                </a:solidFill>
                <a:latin typeface="Times New Roman" pitchFamily="18" charset="0"/>
                <a:ea typeface="Calibri" pitchFamily="34" charset="0"/>
                <a:cs typeface="Times New Roman" pitchFamily="18" charset="0"/>
              </a:rPr>
              <a:t> do </a:t>
            </a:r>
            <a:r>
              <a:rPr lang="en-US" altLang="en-US" sz="1400" dirty="0" err="1" smtClean="0">
                <a:solidFill>
                  <a:schemeClr val="tx1"/>
                </a:solidFill>
                <a:latin typeface="Times New Roman" pitchFamily="18" charset="0"/>
                <a:ea typeface="Calibri" pitchFamily="34" charset="0"/>
                <a:cs typeface="Times New Roman" pitchFamily="18" charset="0"/>
              </a:rPr>
              <a:t>tё</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fokusohet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nё</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drejtim</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tё</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nxitjes</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së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rivitalizimit</a:t>
            </a:r>
            <a:r>
              <a:rPr lang="en-US" altLang="en-US" sz="1400" dirty="0" smtClean="0">
                <a:solidFill>
                  <a:schemeClr val="tx1"/>
                </a:solidFill>
                <a:latin typeface="Times New Roman" pitchFamily="18" charset="0"/>
                <a:ea typeface="Calibri" pitchFamily="34" charset="0"/>
                <a:cs typeface="Times New Roman" pitchFamily="18" charset="0"/>
              </a:rPr>
              <a:t>, i </a:t>
            </a:r>
            <a:r>
              <a:rPr lang="en-US" altLang="en-US" sz="1400" dirty="0" err="1" smtClean="0">
                <a:solidFill>
                  <a:schemeClr val="tx1"/>
                </a:solidFill>
                <a:latin typeface="Times New Roman" pitchFamily="18" charset="0"/>
                <a:ea typeface="Calibri" pitchFamily="34" charset="0"/>
                <a:cs typeface="Times New Roman" pitchFamily="18" charset="0"/>
              </a:rPr>
              <a:t>cili</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duhet</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jetë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vëmëndje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njësive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të</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vetqeverisjes</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vendore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apo</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strukturave</a:t>
            </a:r>
            <a:r>
              <a:rPr lang="en-US" altLang="en-US" sz="1400" dirty="0" smtClean="0">
                <a:solidFill>
                  <a:schemeClr val="tx1"/>
                </a:solidFill>
                <a:latin typeface="Times New Roman" pitchFamily="18" charset="0"/>
                <a:ea typeface="Calibri" pitchFamily="34" charset="0"/>
                <a:cs typeface="Times New Roman" pitchFamily="18" charset="0"/>
              </a:rPr>
              <a:t> </a:t>
            </a:r>
            <a:r>
              <a:rPr lang="en-US" altLang="en-US" sz="1400" dirty="0" err="1" smtClean="0">
                <a:solidFill>
                  <a:schemeClr val="tx1"/>
                </a:solidFill>
                <a:latin typeface="Times New Roman" pitchFamily="18" charset="0"/>
                <a:ea typeface="Calibri" pitchFamily="34" charset="0"/>
                <a:cs typeface="Times New Roman" pitchFamily="18" charset="0"/>
              </a:rPr>
              <a:t>përgjegjëse</a:t>
            </a:r>
            <a:r>
              <a:rPr lang="en-US" altLang="en-US" sz="1400" dirty="0" smtClean="0">
                <a:solidFill>
                  <a:schemeClr val="tx1"/>
                </a:solidFill>
                <a:latin typeface="Times New Roman" pitchFamily="18" charset="0"/>
                <a:ea typeface="Calibri" pitchFamily="34" charset="0"/>
                <a:cs typeface="Times New Roman" pitchFamily="18" charset="0"/>
              </a:rPr>
              <a:t>.</a:t>
            </a:r>
            <a:endParaRPr lang="en-US" altLang="en-US" sz="1300" dirty="0" smtClean="0">
              <a:solidFill>
                <a:schemeClr val="tx1"/>
              </a:solidFill>
              <a:latin typeface="Times New Roman" pitchFamily="18" charset="0"/>
              <a:ea typeface="Calibri" pitchFamily="34" charset="0"/>
              <a:cs typeface="Times New Roman" pitchFamily="18" charset="0"/>
            </a:endParaRPr>
          </a:p>
          <a:p>
            <a:pPr marL="0" indent="0"/>
            <a:endParaRPr lang="en-US" altLang="en-US" sz="1400" dirty="0" smtClean="0">
              <a:solidFill>
                <a:schemeClr val="tx1"/>
              </a:solidFill>
              <a:latin typeface="Times New Roman" pitchFamily="18" charset="0"/>
              <a:ea typeface="Calibri" pitchFamily="34" charset="0"/>
              <a:cs typeface="Times New Roman" pitchFamily="18" charset="0"/>
            </a:endParaRPr>
          </a:p>
        </p:txBody>
      </p:sp>
      <p:sp>
        <p:nvSpPr>
          <p:cNvPr id="44035"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33</a:t>
            </a:r>
          </a:p>
        </p:txBody>
      </p:sp>
      <p:sp>
        <p:nvSpPr>
          <p:cNvPr id="44036" name="Title 1"/>
          <p:cNvSpPr>
            <a:spLocks noGrp="1"/>
          </p:cNvSpPr>
          <p:nvPr>
            <p:ph type="title"/>
          </p:nvPr>
        </p:nvSpPr>
        <p:spPr>
          <a:xfrm>
            <a:off x="381000" y="801688"/>
            <a:ext cx="8423275" cy="13938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Tree>
    <p:extLst>
      <p:ext uri="{BB962C8B-B14F-4D97-AF65-F5344CB8AC3E}">
        <p14:creationId xmlns:p14="http://schemas.microsoft.com/office/powerpoint/2010/main" val="2510332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81000" y="801688"/>
            <a:ext cx="8423275" cy="1255712"/>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2" name="Slide Number Placeholder 1">
            <a:extLst>
              <a:ext uri="{FF2B5EF4-FFF2-40B4-BE49-F238E27FC236}"/>
            </a:extLst>
          </p:cNvPr>
          <p:cNvSpPr>
            <a:spLocks noGrp="1"/>
          </p:cNvSpPr>
          <p:nvPr>
            <p:ph type="sldNum" sz="quarter" idx="12"/>
          </p:nvPr>
        </p:nvSpPr>
        <p:spPr/>
        <p:txBody>
          <a:bodyPr/>
          <a:lstStyle/>
          <a:p>
            <a:pPr>
              <a:defRPr/>
            </a:pPr>
            <a:r>
              <a:rPr lang="en-US" b="1" dirty="0" smtClean="0">
                <a:solidFill>
                  <a:prstClr val="black"/>
                </a:solidFill>
              </a:rPr>
              <a:t>34</a:t>
            </a:r>
            <a:endParaRPr lang="en-US" b="1" dirty="0">
              <a:solidFill>
                <a:prstClr val="black"/>
              </a:solidFill>
            </a:endParaRPr>
          </a:p>
        </p:txBody>
      </p:sp>
      <p:sp>
        <p:nvSpPr>
          <p:cNvPr id="5" name="Rectangle 4"/>
          <p:cNvSpPr/>
          <p:nvPr/>
        </p:nvSpPr>
        <p:spPr>
          <a:xfrm>
            <a:off x="0" y="2286000"/>
            <a:ext cx="5943600" cy="4403725"/>
          </a:xfrm>
          <a:prstGeom prst="rect">
            <a:avLst/>
          </a:prstGeom>
        </p:spPr>
        <p:txBody>
          <a:bodyPr>
            <a:spAutoFit/>
          </a:bodyPr>
          <a:lstStyle/>
          <a:p>
            <a:pPr algn="ctr">
              <a:lnSpc>
                <a:spcPct val="115000"/>
              </a:lnSpc>
              <a:spcBef>
                <a:spcPts val="0"/>
              </a:spcBef>
              <a:spcAft>
                <a:spcPts val="600"/>
              </a:spcAft>
              <a:buSzPts val="1200"/>
              <a:defRPr/>
            </a:pPr>
            <a:r>
              <a:rPr lang="en-US" sz="1600" b="1" dirty="0">
                <a:latin typeface="Times New Roman" pitchFamily="18" charset="0"/>
                <a:ea typeface="Calibri"/>
                <a:cs typeface="Times New Roman" pitchFamily="18" charset="0"/>
              </a:rPr>
              <a:t>RINDЁRTIMI</a:t>
            </a:r>
            <a:endParaRPr lang="en-US" sz="1600" dirty="0">
              <a:latin typeface="Times New Roman" pitchFamily="18" charset="0"/>
              <a:ea typeface="Calibri"/>
              <a:cs typeface="Times New Roman" pitchFamily="18" charset="0"/>
            </a:endParaRPr>
          </a:p>
          <a:p>
            <a:pPr algn="just">
              <a:lnSpc>
                <a:spcPct val="107000"/>
              </a:lnSpc>
              <a:defRPr/>
            </a:pPr>
            <a:r>
              <a:rPr lang="en-US" sz="1600" dirty="0" err="1">
                <a:latin typeface="Times New Roman" pitchFamily="18" charset="0"/>
                <a:ea typeface="Calibri"/>
                <a:cs typeface="Times New Roman" pitchFamily="18" charset="0"/>
              </a:rPr>
              <a:t>Prefekti</a:t>
            </a:r>
            <a:r>
              <a:rPr lang="en-US" sz="1600" dirty="0">
                <a:latin typeface="Times New Roman" pitchFamily="18" charset="0"/>
                <a:ea typeface="Calibri"/>
                <a:cs typeface="Times New Roman" pitchFamily="18" charset="0"/>
              </a:rPr>
              <a:t> i </a:t>
            </a:r>
            <a:r>
              <a:rPr lang="en-US" sz="1600" dirty="0" err="1">
                <a:latin typeface="Times New Roman" pitchFamily="18" charset="0"/>
                <a:ea typeface="Calibri"/>
                <a:cs typeface="Times New Roman" pitchFamily="18" charset="0"/>
              </a:rPr>
              <a:t>Qarkut</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gjatё</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periudhës</a:t>
            </a:r>
            <a:r>
              <a:rPr lang="en-US" sz="1600" dirty="0">
                <a:latin typeface="Times New Roman" pitchFamily="18" charset="0"/>
                <a:ea typeface="Calibri"/>
                <a:cs typeface="Times New Roman" pitchFamily="18" charset="0"/>
              </a:rPr>
              <a:t> 1-vjeçare (</a:t>
            </a:r>
            <a:r>
              <a:rPr lang="en-US" sz="1600" dirty="0" err="1">
                <a:latin typeface="Times New Roman" pitchFamily="18" charset="0"/>
                <a:ea typeface="Calibri"/>
                <a:cs typeface="Times New Roman" pitchFamily="18" charset="0"/>
              </a:rPr>
              <a:t>Janar</a:t>
            </a:r>
            <a:r>
              <a:rPr lang="en-US" sz="1600" dirty="0">
                <a:latin typeface="Times New Roman" pitchFamily="18" charset="0"/>
                <a:ea typeface="Calibri"/>
                <a:cs typeface="Times New Roman" pitchFamily="18" charset="0"/>
              </a:rPr>
              <a:t> - </a:t>
            </a:r>
            <a:r>
              <a:rPr lang="en-US" sz="1600" dirty="0" err="1">
                <a:latin typeface="Times New Roman" pitchFamily="18" charset="0"/>
                <a:ea typeface="Calibri"/>
                <a:cs typeface="Times New Roman" pitchFamily="18" charset="0"/>
              </a:rPr>
              <a:t>Dhjetor</a:t>
            </a:r>
            <a:r>
              <a:rPr lang="en-US" sz="1600" dirty="0">
                <a:latin typeface="Times New Roman" pitchFamily="18" charset="0"/>
                <a:ea typeface="Calibri"/>
                <a:cs typeface="Times New Roman" pitchFamily="18" charset="0"/>
              </a:rPr>
              <a:t> 2025) </a:t>
            </a:r>
            <a:r>
              <a:rPr lang="en-US" sz="1600" dirty="0" err="1">
                <a:latin typeface="Times New Roman" pitchFamily="18" charset="0"/>
                <a:ea typeface="Calibri"/>
                <a:cs typeface="Times New Roman" pitchFamily="18" charset="0"/>
              </a:rPr>
              <a:t>ka</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ndjekur</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punёn</a:t>
            </a:r>
            <a:r>
              <a:rPr lang="en-US" sz="1600" dirty="0">
                <a:latin typeface="Times New Roman" pitchFamily="18" charset="0"/>
                <a:ea typeface="Calibri"/>
                <a:cs typeface="Times New Roman" pitchFamily="18" charset="0"/>
              </a:rPr>
              <a:t> e </a:t>
            </a:r>
            <a:r>
              <a:rPr lang="en-US" sz="1600" dirty="0" err="1">
                <a:latin typeface="Times New Roman" pitchFamily="18" charset="0"/>
                <a:ea typeface="Calibri"/>
                <a:cs typeface="Times New Roman" pitchFamily="18" charset="0"/>
              </a:rPr>
              <a:t>bërë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nё</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drejtim</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të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zonave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pёr</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rindёrtim</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apo</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rikonstruksionin</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riforcimin</a:t>
            </a:r>
            <a:r>
              <a:rPr lang="en-US" sz="1600" dirty="0">
                <a:latin typeface="Times New Roman" pitchFamily="18" charset="0"/>
                <a:ea typeface="Calibri"/>
                <a:cs typeface="Times New Roman" pitchFamily="18" charset="0"/>
              </a:rPr>
              <a:t> e </a:t>
            </a:r>
            <a:r>
              <a:rPr lang="en-US" sz="1600" dirty="0" err="1">
                <a:latin typeface="Times New Roman" pitchFamily="18" charset="0"/>
                <a:ea typeface="Calibri"/>
                <a:cs typeface="Times New Roman" pitchFamily="18" charset="0"/>
              </a:rPr>
              <a:t>godinave</a:t>
            </a:r>
            <a:r>
              <a:rPr lang="en-US" sz="1600" dirty="0">
                <a:latin typeface="Times New Roman" pitchFamily="18" charset="0"/>
                <a:ea typeface="Calibri"/>
                <a:cs typeface="Times New Roman" pitchFamily="18" charset="0"/>
              </a:rPr>
              <a:t> me </a:t>
            </a:r>
            <a:r>
              <a:rPr lang="en-US" sz="1600" dirty="0" err="1">
                <a:latin typeface="Times New Roman" pitchFamily="18" charset="0"/>
                <a:ea typeface="Calibri"/>
                <a:cs typeface="Times New Roman" pitchFamily="18" charset="0"/>
              </a:rPr>
              <a:t>shkallё</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dёmtimi</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si</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dhe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proçesin</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për</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shpërndarjen</a:t>
            </a:r>
            <a:r>
              <a:rPr lang="en-US" sz="1600" dirty="0">
                <a:latin typeface="Times New Roman" pitchFamily="18" charset="0"/>
                <a:ea typeface="Calibri"/>
                <a:cs typeface="Times New Roman" pitchFamily="18" charset="0"/>
              </a:rPr>
              <a:t> e </a:t>
            </a:r>
            <a:r>
              <a:rPr lang="en-US" sz="1600" dirty="0" err="1">
                <a:latin typeface="Times New Roman" pitchFamily="18" charset="0"/>
                <a:ea typeface="Calibri"/>
                <a:cs typeface="Times New Roman" pitchFamily="18" charset="0"/>
              </a:rPr>
              <a:t>apartamenteve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të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zonave</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pёr</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rindёrtim</a:t>
            </a:r>
            <a:r>
              <a:rPr lang="en-US" sz="1600" dirty="0">
                <a:latin typeface="Times New Roman" pitchFamily="18" charset="0"/>
                <a:ea typeface="Calibri"/>
                <a:cs typeface="Times New Roman" pitchFamily="18" charset="0"/>
              </a:rPr>
              <a:t>.</a:t>
            </a:r>
          </a:p>
          <a:p>
            <a:pPr algn="just">
              <a:lnSpc>
                <a:spcPct val="107000"/>
              </a:lnSpc>
              <a:defRPr/>
            </a:pPr>
            <a:endParaRPr lang="en-US" sz="1600" dirty="0">
              <a:latin typeface="Times New Roman" pitchFamily="18" charset="0"/>
              <a:ea typeface="Calibri"/>
              <a:cs typeface="Times New Roman" pitchFamily="18" charset="0"/>
            </a:endParaRPr>
          </a:p>
          <a:p>
            <a:pPr algn="just">
              <a:lnSpc>
                <a:spcPct val="107000"/>
              </a:lnSpc>
              <a:defRPr/>
            </a:pPr>
            <a:r>
              <a:rPr lang="en-US" sz="1600" dirty="0" err="1">
                <a:latin typeface="Times New Roman" pitchFamily="18" charset="0"/>
                <a:ea typeface="Calibri"/>
                <a:cs typeface="Times New Roman" pitchFamily="18" charset="0"/>
              </a:rPr>
              <a:t>Në</a:t>
            </a:r>
            <a:r>
              <a:rPr lang="en-US" sz="1600" dirty="0">
                <a:latin typeface="Times New Roman" pitchFamily="18" charset="0"/>
                <a:ea typeface="Calibri"/>
                <a:cs typeface="Times New Roman" pitchFamily="18" charset="0"/>
              </a:rPr>
              <a:t> </a:t>
            </a:r>
            <a:r>
              <a:rPr lang="en-US" sz="1600" b="1" dirty="0" err="1">
                <a:latin typeface="Times New Roman" pitchFamily="18" charset="0"/>
                <a:ea typeface="Calibri"/>
                <a:cs typeface="Times New Roman" pitchFamily="18" charset="0"/>
              </a:rPr>
              <a:t>Bashkinë</a:t>
            </a:r>
            <a:r>
              <a:rPr lang="en-US" sz="1600" b="1" dirty="0">
                <a:latin typeface="Times New Roman" pitchFamily="18" charset="0"/>
                <a:ea typeface="Calibri"/>
                <a:cs typeface="Times New Roman" pitchFamily="18" charset="0"/>
              </a:rPr>
              <a:t> </a:t>
            </a:r>
            <a:r>
              <a:rPr lang="en-US" sz="1600" b="1" dirty="0" err="1">
                <a:latin typeface="Times New Roman" pitchFamily="18" charset="0"/>
                <a:ea typeface="Calibri"/>
                <a:cs typeface="Times New Roman" pitchFamily="18" charset="0"/>
              </a:rPr>
              <a:t>Durrës</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janë</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ndjekur</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punimet</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për</a:t>
            </a:r>
            <a:r>
              <a:rPr lang="en-US" sz="1600" b="1" dirty="0">
                <a:latin typeface="Times New Roman" pitchFamily="18" charset="0"/>
                <a:ea typeface="Calibri"/>
                <a:cs typeface="Times New Roman" pitchFamily="18" charset="0"/>
              </a:rPr>
              <a:t>:</a:t>
            </a:r>
            <a:r>
              <a:rPr lang="en-US" sz="1600" dirty="0">
                <a:latin typeface="Times New Roman" pitchFamily="18" charset="0"/>
                <a:ea typeface="Calibri"/>
                <a:cs typeface="Times New Roman" pitchFamily="18" charset="0"/>
              </a:rPr>
              <a:t> </a:t>
            </a:r>
          </a:p>
          <a:p>
            <a:pPr marL="342900" indent="-342900" algn="just">
              <a:lnSpc>
                <a:spcPct val="107000"/>
              </a:lnSpc>
              <a:spcBef>
                <a:spcPts val="0"/>
              </a:spcBef>
              <a:spcAft>
                <a:spcPts val="0"/>
              </a:spcAft>
              <a:buFont typeface="Wingdings" panose="05000000000000000000" pitchFamily="2" charset="2"/>
              <a:buChar char="Ø"/>
              <a:defRPr/>
            </a:pPr>
            <a:r>
              <a:rPr lang="en-US" sz="1600" kern="100" dirty="0" err="1">
                <a:latin typeface="Times New Roman" pitchFamily="18" charset="0"/>
                <a:ea typeface="Calibri"/>
                <a:cs typeface="Times New Roman" pitchFamily="18" charset="0"/>
              </a:rPr>
              <a:t>Ndërtimin</a:t>
            </a:r>
            <a:r>
              <a:rPr lang="en-US" sz="1600" kern="100" dirty="0">
                <a:latin typeface="Times New Roman" pitchFamily="18" charset="0"/>
                <a:ea typeface="Calibri"/>
                <a:cs typeface="Times New Roman" pitchFamily="18" charset="0"/>
              </a:rPr>
              <a:t> e </a:t>
            </a:r>
            <a:r>
              <a:rPr lang="en-US" sz="1600" kern="100" dirty="0" err="1">
                <a:latin typeface="Times New Roman" pitchFamily="18" charset="0"/>
                <a:ea typeface="Times New Roman"/>
                <a:cs typeface="Times New Roman" pitchFamily="18" charset="0"/>
              </a:rPr>
              <a:t>Shkollës</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së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Mesme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Bashkuar</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Rexhep</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Mezini</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Ishëm</a:t>
            </a:r>
            <a:r>
              <a:rPr lang="en-US" sz="1600" kern="100" dirty="0">
                <a:latin typeface="Times New Roman" pitchFamily="18" charset="0"/>
                <a:ea typeface="Times New Roman"/>
                <a:cs typeface="Times New Roman" pitchFamily="18" charset="0"/>
              </a:rPr>
              <a:t>, </a:t>
            </a:r>
          </a:p>
          <a:p>
            <a:pPr marL="342900" indent="-342900" algn="just">
              <a:lnSpc>
                <a:spcPct val="107000"/>
              </a:lnSpc>
              <a:spcBef>
                <a:spcPts val="0"/>
              </a:spcBef>
              <a:spcAft>
                <a:spcPts val="0"/>
              </a:spcAft>
              <a:buFont typeface="Wingdings" panose="05000000000000000000" pitchFamily="2" charset="2"/>
              <a:buChar char="Ø"/>
              <a:defRPr/>
            </a:pPr>
            <a:r>
              <a:rPr lang="en-US" sz="1600" kern="100" dirty="0" err="1">
                <a:latin typeface="Times New Roman" pitchFamily="18" charset="0"/>
                <a:ea typeface="Calibri"/>
                <a:cs typeface="Times New Roman" pitchFamily="18" charset="0"/>
              </a:rPr>
              <a:t>Rikonstruksionin</a:t>
            </a:r>
            <a:r>
              <a:rPr lang="en-US" sz="1600" kern="100" dirty="0">
                <a:latin typeface="Times New Roman" pitchFamily="18" charset="0"/>
                <a:ea typeface="Calibri"/>
                <a:cs typeface="Times New Roman" pitchFamily="18" charset="0"/>
              </a:rPr>
              <a:t> total </a:t>
            </a:r>
            <a:r>
              <a:rPr lang="en-US" sz="1600" kern="100" dirty="0" err="1">
                <a:latin typeface="Times New Roman" pitchFamily="18" charset="0"/>
                <a:ea typeface="Calibri"/>
                <a:cs typeface="Times New Roman" pitchFamily="18" charset="0"/>
              </a:rPr>
              <a:t>të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shkollës</a:t>
            </a:r>
            <a:r>
              <a:rPr lang="en-US" sz="1600" kern="100" dirty="0">
                <a:latin typeface="Times New Roman" pitchFamily="18" charset="0"/>
                <a:ea typeface="Calibri"/>
                <a:cs typeface="Times New Roman" pitchFamily="18" charset="0"/>
              </a:rPr>
              <a:t> 9 </a:t>
            </a:r>
            <a:r>
              <a:rPr lang="en-US" sz="1600" kern="100" dirty="0" err="1">
                <a:latin typeface="Times New Roman" pitchFamily="18" charset="0"/>
                <a:ea typeface="Calibri"/>
                <a:cs typeface="Times New Roman" pitchFamily="18" charset="0"/>
              </a:rPr>
              <a:t>vjeçare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dhe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kopshtit</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Demokracia</a:t>
            </a:r>
            <a:r>
              <a:rPr lang="en-US" sz="1600" kern="100" dirty="0">
                <a:latin typeface="Times New Roman" pitchFamily="18" charset="0"/>
                <a:ea typeface="Calibri"/>
                <a:cs typeface="Times New Roman" pitchFamily="18" charset="0"/>
              </a:rPr>
              <a:t>”; </a:t>
            </a:r>
          </a:p>
          <a:p>
            <a:pPr marL="342900" indent="-342900" algn="just">
              <a:lnSpc>
                <a:spcPct val="107000"/>
              </a:lnSpc>
              <a:spcBef>
                <a:spcPts val="0"/>
              </a:spcBef>
              <a:spcAft>
                <a:spcPts val="0"/>
              </a:spcAft>
              <a:buFont typeface="Wingdings" panose="05000000000000000000" pitchFamily="2" charset="2"/>
              <a:buChar char="Ø"/>
              <a:defRPr/>
            </a:pPr>
            <a:r>
              <a:rPr lang="en-US" sz="1600" kern="100" dirty="0" err="1">
                <a:latin typeface="Times New Roman" pitchFamily="18" charset="0"/>
                <a:ea typeface="Calibri"/>
                <a:cs typeface="Times New Roman" pitchFamily="18" charset="0"/>
              </a:rPr>
              <a:t>Rikonstruksionin</a:t>
            </a:r>
            <a:r>
              <a:rPr lang="en-US" sz="1600" kern="100" dirty="0">
                <a:latin typeface="Times New Roman" pitchFamily="18" charset="0"/>
                <a:ea typeface="Calibri"/>
                <a:cs typeface="Times New Roman" pitchFamily="18" charset="0"/>
              </a:rPr>
              <a:t> total </a:t>
            </a:r>
            <a:r>
              <a:rPr lang="en-US" sz="1600" kern="100" dirty="0" err="1">
                <a:latin typeface="Times New Roman" pitchFamily="18" charset="0"/>
                <a:ea typeface="Calibri"/>
                <a:cs typeface="Times New Roman" pitchFamily="18" charset="0"/>
              </a:rPr>
              <a:t>të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Shkollën</a:t>
            </a:r>
            <a:r>
              <a:rPr lang="en-US" sz="1600" kern="100" dirty="0">
                <a:latin typeface="Times New Roman" pitchFamily="18" charset="0"/>
                <a:ea typeface="Calibri"/>
                <a:cs typeface="Times New Roman" pitchFamily="18" charset="0"/>
              </a:rPr>
              <a:t> 9 </a:t>
            </a:r>
            <a:r>
              <a:rPr lang="en-US" sz="1600" kern="100" dirty="0" err="1">
                <a:latin typeface="Times New Roman" pitchFamily="18" charset="0"/>
                <a:ea typeface="Calibri"/>
                <a:cs typeface="Times New Roman" pitchFamily="18" charset="0"/>
              </a:rPr>
              <a:t>vjeçare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Kushtrimi</a:t>
            </a:r>
            <a:r>
              <a:rPr lang="en-US" sz="1600" kern="100" dirty="0">
                <a:latin typeface="Times New Roman" pitchFamily="18" charset="0"/>
                <a:ea typeface="Calibri"/>
                <a:cs typeface="Times New Roman" pitchFamily="18" charset="0"/>
              </a:rPr>
              <a:t> i </a:t>
            </a:r>
            <a:r>
              <a:rPr lang="en-US" sz="1600" kern="100" dirty="0" err="1">
                <a:latin typeface="Times New Roman" pitchFamily="18" charset="0"/>
                <a:ea typeface="Calibri"/>
                <a:cs typeface="Times New Roman" pitchFamily="18" charset="0"/>
              </a:rPr>
              <a:t>Lirisë</a:t>
            </a:r>
            <a:r>
              <a:rPr lang="en-US" sz="1600" kern="100" dirty="0">
                <a:latin typeface="Times New Roman" pitchFamily="18" charset="0"/>
                <a:ea typeface="Calibri"/>
                <a:cs typeface="Times New Roman" pitchFamily="18" charset="0"/>
              </a:rPr>
              <a:t>”; </a:t>
            </a:r>
          </a:p>
          <a:p>
            <a:pPr marL="342900" indent="-342900" algn="just">
              <a:lnSpc>
                <a:spcPct val="107000"/>
              </a:lnSpc>
              <a:spcBef>
                <a:spcPts val="0"/>
              </a:spcBef>
              <a:spcAft>
                <a:spcPts val="0"/>
              </a:spcAft>
              <a:buFont typeface="Wingdings" panose="05000000000000000000" pitchFamily="2" charset="2"/>
              <a:buChar char="Ø"/>
              <a:defRPr/>
            </a:pPr>
            <a:r>
              <a:rPr lang="en-US" sz="1600" kern="100" dirty="0" err="1">
                <a:latin typeface="Times New Roman" pitchFamily="18" charset="0"/>
                <a:ea typeface="Calibri"/>
                <a:cs typeface="Times New Roman" pitchFamily="18" charset="0"/>
              </a:rPr>
              <a:t>Në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muajin</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Qershor</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është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ndjekur</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shorteu</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publik</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për</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shpërndarjen</a:t>
            </a:r>
            <a:r>
              <a:rPr lang="en-US" sz="1600" kern="100" dirty="0">
                <a:latin typeface="Times New Roman" pitchFamily="18" charset="0"/>
                <a:ea typeface="Calibri"/>
                <a:cs typeface="Times New Roman" pitchFamily="18" charset="0"/>
              </a:rPr>
              <a:t> e </a:t>
            </a:r>
            <a:r>
              <a:rPr lang="en-US" sz="1600" kern="100" dirty="0" err="1">
                <a:latin typeface="Times New Roman" pitchFamily="18" charset="0"/>
                <a:ea typeface="Calibri"/>
                <a:cs typeface="Times New Roman" pitchFamily="18" charset="0"/>
              </a:rPr>
              <a:t>apartamenteve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të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reja</a:t>
            </a:r>
            <a:r>
              <a:rPr lang="en-US" sz="1600" kern="100" dirty="0">
                <a:latin typeface="Times New Roman" pitchFamily="18" charset="0"/>
                <a:ea typeface="Calibri"/>
                <a:cs typeface="Times New Roman" pitchFamily="18" charset="0"/>
              </a:rPr>
              <a:t> 132 </a:t>
            </a:r>
            <a:r>
              <a:rPr lang="en-US" sz="1600" kern="100" dirty="0" err="1">
                <a:latin typeface="Times New Roman" pitchFamily="18" charset="0"/>
                <a:ea typeface="Calibri"/>
                <a:cs typeface="Times New Roman" pitchFamily="18" charset="0"/>
              </a:rPr>
              <a:t>familjeve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apartamente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të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cilat</a:t>
            </a:r>
            <a:r>
              <a:rPr lang="en-US" sz="1600" kern="100" dirty="0">
                <a:latin typeface="Times New Roman" pitchFamily="18" charset="0"/>
                <a:ea typeface="Calibri"/>
                <a:cs typeface="Times New Roman" pitchFamily="18" charset="0"/>
              </a:rPr>
              <a:t> i </a:t>
            </a:r>
            <a:r>
              <a:rPr lang="en-US" sz="1600" kern="100" dirty="0" err="1">
                <a:latin typeface="Times New Roman" pitchFamily="18" charset="0"/>
                <a:ea typeface="Calibri"/>
                <a:cs typeface="Times New Roman" pitchFamily="18" charset="0"/>
              </a:rPr>
              <a:t>përkasin</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banesës</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kolektive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Kastrati</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rruga</a:t>
            </a:r>
            <a:r>
              <a:rPr lang="en-US" sz="1600" kern="100" dirty="0">
                <a:latin typeface="Times New Roman" pitchFamily="18" charset="0"/>
                <a:ea typeface="Calibri"/>
                <a:cs typeface="Times New Roman" pitchFamily="18" charset="0"/>
              </a:rPr>
              <a:t> “Ramadan </a:t>
            </a:r>
            <a:r>
              <a:rPr lang="en-US" sz="1600" kern="100" dirty="0" err="1">
                <a:latin typeface="Times New Roman" pitchFamily="18" charset="0"/>
                <a:ea typeface="Calibri"/>
                <a:cs typeface="Times New Roman" pitchFamily="18" charset="0"/>
              </a:rPr>
              <a:t>Veliu</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Njësia</a:t>
            </a:r>
            <a:r>
              <a:rPr lang="en-US" sz="1600" kern="100" dirty="0">
                <a:latin typeface="Times New Roman" pitchFamily="18" charset="0"/>
                <a:ea typeface="Calibri"/>
                <a:cs typeface="Times New Roman" pitchFamily="18" charset="0"/>
              </a:rPr>
              <a:t> Administrative nr.5. </a:t>
            </a:r>
          </a:p>
        </p:txBody>
      </p:sp>
      <p:pic>
        <p:nvPicPr>
          <p:cNvPr id="6" name="Picture 2" descr="C:\Users\ICT\Desktop\rexhep mezini.jpg"/>
          <p:cNvPicPr>
            <a:picLocks noChangeAspect="1" noChangeArrowheads="1"/>
          </p:cNvPicPr>
          <p:nvPr/>
        </p:nvPicPr>
        <p:blipFill>
          <a:blip r:embed="rId3"/>
          <a:srcRect/>
          <a:stretch>
            <a:fillRect/>
          </a:stretch>
        </p:blipFill>
        <p:spPr bwMode="auto">
          <a:xfrm>
            <a:off x="5991225" y="2497138"/>
            <a:ext cx="3090863"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ICT\Desktop\kushtrimi i lirise.jpg"/>
          <p:cNvPicPr>
            <a:picLocks noChangeAspect="1" noChangeArrowheads="1"/>
          </p:cNvPicPr>
          <p:nvPr/>
        </p:nvPicPr>
        <p:blipFill>
          <a:blip r:embed="rId4"/>
          <a:srcRect/>
          <a:stretch>
            <a:fillRect/>
          </a:stretch>
        </p:blipFill>
        <p:spPr bwMode="auto">
          <a:xfrm>
            <a:off x="5991225" y="4724400"/>
            <a:ext cx="3090863"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067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81000" y="801688"/>
            <a:ext cx="8423275" cy="1255712"/>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2" name="Slide Number Placeholder 1">
            <a:extLst>
              <a:ext uri="{FF2B5EF4-FFF2-40B4-BE49-F238E27FC236}"/>
            </a:extLst>
          </p:cNvPr>
          <p:cNvSpPr>
            <a:spLocks noGrp="1"/>
          </p:cNvSpPr>
          <p:nvPr>
            <p:ph type="sldNum" sz="quarter" idx="12"/>
          </p:nvPr>
        </p:nvSpPr>
        <p:spPr/>
        <p:txBody>
          <a:bodyPr/>
          <a:lstStyle/>
          <a:p>
            <a:pPr>
              <a:defRPr/>
            </a:pPr>
            <a:r>
              <a:rPr lang="en-US" b="1" dirty="0" smtClean="0">
                <a:solidFill>
                  <a:prstClr val="black"/>
                </a:solidFill>
              </a:rPr>
              <a:t>35</a:t>
            </a:r>
            <a:endParaRPr lang="en-US" b="1" dirty="0">
              <a:solidFill>
                <a:prstClr val="black"/>
              </a:solidFill>
            </a:endParaRPr>
          </a:p>
        </p:txBody>
      </p:sp>
      <p:sp>
        <p:nvSpPr>
          <p:cNvPr id="5" name="Rectangle 4"/>
          <p:cNvSpPr/>
          <p:nvPr/>
        </p:nvSpPr>
        <p:spPr>
          <a:xfrm>
            <a:off x="25400" y="2651125"/>
            <a:ext cx="5334000" cy="3613150"/>
          </a:xfrm>
          <a:prstGeom prst="rect">
            <a:avLst/>
          </a:prstGeom>
        </p:spPr>
        <p:txBody>
          <a:bodyPr>
            <a:spAutoFit/>
          </a:bodyPr>
          <a:lstStyle/>
          <a:p>
            <a:pPr algn="ctr">
              <a:lnSpc>
                <a:spcPct val="115000"/>
              </a:lnSpc>
              <a:spcBef>
                <a:spcPts val="0"/>
              </a:spcBef>
              <a:spcAft>
                <a:spcPts val="600"/>
              </a:spcAft>
              <a:buSzPts val="1200"/>
              <a:defRPr/>
            </a:pPr>
            <a:r>
              <a:rPr lang="en-US" sz="1600" b="1" dirty="0">
                <a:latin typeface="Times New Roman" pitchFamily="18" charset="0"/>
                <a:ea typeface="Calibri"/>
                <a:cs typeface="Times New Roman" pitchFamily="18" charset="0"/>
              </a:rPr>
              <a:t>RINDЁRTIMI</a:t>
            </a:r>
            <a:endParaRPr lang="en-US" sz="1600" dirty="0">
              <a:latin typeface="Times New Roman" pitchFamily="18" charset="0"/>
              <a:ea typeface="Calibri"/>
              <a:cs typeface="Times New Roman" pitchFamily="18" charset="0"/>
            </a:endParaRPr>
          </a:p>
          <a:p>
            <a:pPr algn="just">
              <a:lnSpc>
                <a:spcPct val="107000"/>
              </a:lnSpc>
              <a:defRPr/>
            </a:pPr>
            <a:r>
              <a:rPr lang="en-US" sz="1600" dirty="0" err="1">
                <a:latin typeface="Times New Roman" pitchFamily="18" charset="0"/>
                <a:ea typeface="Calibri"/>
                <a:cs typeface="Times New Roman" pitchFamily="18" charset="0"/>
              </a:rPr>
              <a:t>Në</a:t>
            </a:r>
            <a:r>
              <a:rPr lang="en-US" sz="1600" dirty="0">
                <a:latin typeface="Times New Roman" pitchFamily="18" charset="0"/>
                <a:ea typeface="Calibri"/>
                <a:cs typeface="Times New Roman" pitchFamily="18" charset="0"/>
              </a:rPr>
              <a:t> </a:t>
            </a:r>
            <a:r>
              <a:rPr lang="en-US" sz="1600" b="1" dirty="0" err="1">
                <a:latin typeface="Times New Roman" pitchFamily="18" charset="0"/>
                <a:ea typeface="Calibri"/>
                <a:cs typeface="Times New Roman" pitchFamily="18" charset="0"/>
              </a:rPr>
              <a:t>Bashkinë</a:t>
            </a:r>
            <a:r>
              <a:rPr lang="en-US" sz="1600" b="1" dirty="0">
                <a:latin typeface="Times New Roman" pitchFamily="18" charset="0"/>
                <a:ea typeface="Calibri"/>
                <a:cs typeface="Times New Roman" pitchFamily="18" charset="0"/>
              </a:rPr>
              <a:t> </a:t>
            </a:r>
            <a:r>
              <a:rPr lang="en-US" sz="1600" b="1" dirty="0" err="1">
                <a:latin typeface="Times New Roman" pitchFamily="18" charset="0"/>
                <a:ea typeface="Calibri"/>
                <a:cs typeface="Times New Roman" pitchFamily="18" charset="0"/>
              </a:rPr>
              <a:t>Shijak</a:t>
            </a:r>
            <a:r>
              <a:rPr lang="en-US" sz="1600" b="1" dirty="0">
                <a:latin typeface="Times New Roman" pitchFamily="18" charset="0"/>
                <a:ea typeface="Calibri"/>
                <a:cs typeface="Times New Roman" pitchFamily="18" charset="0"/>
              </a:rPr>
              <a:t>:</a:t>
            </a:r>
            <a:endParaRPr lang="en-US" sz="1600" dirty="0">
              <a:latin typeface="Times New Roman" pitchFamily="18" charset="0"/>
              <a:ea typeface="Calibri"/>
              <a:cs typeface="Times New Roman" pitchFamily="18" charset="0"/>
            </a:endParaRPr>
          </a:p>
          <a:p>
            <a:pPr marL="342900" indent="-342900" algn="just">
              <a:lnSpc>
                <a:spcPct val="107000"/>
              </a:lnSpc>
              <a:spcBef>
                <a:spcPts val="0"/>
              </a:spcBef>
              <a:spcAft>
                <a:spcPts val="0"/>
              </a:spcAft>
              <a:buFont typeface="Wingdings" panose="05000000000000000000" pitchFamily="2" charset="2"/>
              <a:buChar char="Ø"/>
              <a:defRPr/>
            </a:pPr>
            <a:r>
              <a:rPr lang="en-US" sz="1600" kern="100" dirty="0" err="1">
                <a:latin typeface="Times New Roman" pitchFamily="18" charset="0"/>
                <a:ea typeface="Times New Roman"/>
                <a:cs typeface="Times New Roman" pitchFamily="18" charset="0"/>
              </a:rPr>
              <a:t>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muajin</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Tetor</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është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marrë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pjesë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shorteun</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publik</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për</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ndarjen</a:t>
            </a:r>
            <a:r>
              <a:rPr lang="en-US" sz="1600" kern="100" dirty="0">
                <a:latin typeface="Times New Roman" pitchFamily="18" charset="0"/>
                <a:ea typeface="Times New Roman"/>
                <a:cs typeface="Times New Roman" pitchFamily="18" charset="0"/>
              </a:rPr>
              <a:t> e </a:t>
            </a:r>
            <a:r>
              <a:rPr lang="en-US" sz="1600" kern="100" dirty="0" err="1">
                <a:latin typeface="Times New Roman" pitchFamily="18" charset="0"/>
                <a:ea typeface="Times New Roman"/>
                <a:cs typeface="Times New Roman" pitchFamily="18" charset="0"/>
              </a:rPr>
              <a:t>njësive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banimit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objektet</a:t>
            </a:r>
            <a:r>
              <a:rPr lang="en-US" sz="1600" kern="100" dirty="0">
                <a:latin typeface="Times New Roman" pitchFamily="18" charset="0"/>
                <a:ea typeface="Times New Roman"/>
                <a:cs typeface="Times New Roman" pitchFamily="18" charset="0"/>
              </a:rPr>
              <a:t> e </a:t>
            </a:r>
            <a:r>
              <a:rPr lang="en-US" sz="1600" kern="100" dirty="0" err="1">
                <a:latin typeface="Times New Roman" pitchFamily="18" charset="0"/>
                <a:ea typeface="Times New Roman"/>
                <a:cs typeface="Times New Roman" pitchFamily="18" charset="0"/>
              </a:rPr>
              <a:t>reja</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zhvilluar</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sallën</a:t>
            </a:r>
            <a:r>
              <a:rPr lang="en-US" sz="1600" kern="100" dirty="0">
                <a:latin typeface="Times New Roman" pitchFamily="18" charset="0"/>
                <a:ea typeface="Times New Roman"/>
                <a:cs typeface="Times New Roman" pitchFamily="18" charset="0"/>
              </a:rPr>
              <a:t> e </a:t>
            </a:r>
            <a:r>
              <a:rPr lang="en-US" sz="1600" kern="100" dirty="0" err="1">
                <a:latin typeface="Times New Roman" pitchFamily="18" charset="0"/>
                <a:ea typeface="Times New Roman"/>
                <a:cs typeface="Times New Roman" pitchFamily="18" charset="0"/>
              </a:rPr>
              <a:t>mbledhjeve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Këshillit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Bashkiak</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Shijak</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kuadër</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proçesit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rindërtimit</a:t>
            </a:r>
            <a:r>
              <a:rPr lang="en-US" sz="1600" kern="100" dirty="0">
                <a:latin typeface="Times New Roman" pitchFamily="18" charset="0"/>
                <a:ea typeface="Times New Roman"/>
                <a:cs typeface="Times New Roman" pitchFamily="18" charset="0"/>
              </a:rPr>
              <a:t>. </a:t>
            </a:r>
          </a:p>
          <a:p>
            <a:pPr algn="just">
              <a:lnSpc>
                <a:spcPct val="107000"/>
              </a:lnSpc>
              <a:spcBef>
                <a:spcPts val="0"/>
              </a:spcBef>
              <a:spcAft>
                <a:spcPts val="0"/>
              </a:spcAft>
              <a:defRPr/>
            </a:pPr>
            <a:endParaRPr lang="en-US" sz="1600" kern="100" dirty="0">
              <a:latin typeface="Times New Roman" pitchFamily="18" charset="0"/>
              <a:ea typeface="Calibri"/>
              <a:cs typeface="Times New Roman" pitchFamily="18" charset="0"/>
            </a:endParaRPr>
          </a:p>
          <a:p>
            <a:pPr algn="just">
              <a:lnSpc>
                <a:spcPct val="107000"/>
              </a:lnSpc>
              <a:defRPr/>
            </a:pPr>
            <a:r>
              <a:rPr lang="en-US" sz="1600" dirty="0" err="1">
                <a:latin typeface="Times New Roman" pitchFamily="18" charset="0"/>
                <a:ea typeface="Times New Roman"/>
                <a:cs typeface="Times New Roman" pitchFamily="18" charset="0"/>
              </a:rPr>
              <a:t>Në</a:t>
            </a:r>
            <a:r>
              <a:rPr lang="en-US" sz="1600" dirty="0">
                <a:latin typeface="Times New Roman" pitchFamily="18" charset="0"/>
                <a:ea typeface="Times New Roman"/>
                <a:cs typeface="Times New Roman" pitchFamily="18" charset="0"/>
              </a:rPr>
              <a:t> </a:t>
            </a:r>
            <a:r>
              <a:rPr lang="en-US" sz="1600" b="1" dirty="0" err="1">
                <a:latin typeface="Times New Roman" pitchFamily="18" charset="0"/>
                <a:ea typeface="Times New Roman"/>
                <a:cs typeface="Times New Roman" pitchFamily="18" charset="0"/>
              </a:rPr>
              <a:t>Bashkinë</a:t>
            </a:r>
            <a:r>
              <a:rPr lang="en-US" sz="1600" b="1" dirty="0">
                <a:latin typeface="Times New Roman" pitchFamily="18" charset="0"/>
                <a:ea typeface="Times New Roman"/>
                <a:cs typeface="Times New Roman" pitchFamily="18" charset="0"/>
              </a:rPr>
              <a:t> </a:t>
            </a:r>
            <a:r>
              <a:rPr lang="en-US" sz="1600" b="1" dirty="0" err="1">
                <a:latin typeface="Times New Roman" pitchFamily="18" charset="0"/>
                <a:ea typeface="Times New Roman"/>
                <a:cs typeface="Times New Roman" pitchFamily="18" charset="0"/>
              </a:rPr>
              <a:t>Krujë</a:t>
            </a:r>
            <a:r>
              <a:rPr lang="en-US" sz="1600" b="1" dirty="0">
                <a:latin typeface="Times New Roman" pitchFamily="18" charset="0"/>
                <a:ea typeface="Times New Roman"/>
                <a:cs typeface="Times New Roman" pitchFamily="18" charset="0"/>
              </a:rPr>
              <a:t>:</a:t>
            </a:r>
            <a:r>
              <a:rPr lang="en-US" sz="1600" dirty="0">
                <a:latin typeface="Times New Roman" pitchFamily="18" charset="0"/>
                <a:ea typeface="Times New Roman"/>
                <a:cs typeface="Times New Roman" pitchFamily="18" charset="0"/>
              </a:rPr>
              <a:t> </a:t>
            </a:r>
            <a:endParaRPr lang="en-US" sz="1600" dirty="0">
              <a:latin typeface="Times New Roman" pitchFamily="18" charset="0"/>
              <a:ea typeface="Calibri"/>
              <a:cs typeface="Times New Roman" pitchFamily="18" charset="0"/>
            </a:endParaRPr>
          </a:p>
          <a:p>
            <a:pPr marL="285750" indent="-285750" algn="just">
              <a:lnSpc>
                <a:spcPct val="107000"/>
              </a:lnSpc>
              <a:spcBef>
                <a:spcPts val="0"/>
              </a:spcBef>
              <a:spcAft>
                <a:spcPts val="0"/>
              </a:spcAft>
              <a:buFont typeface="Wingdings" panose="05000000000000000000" pitchFamily="2" charset="2"/>
              <a:buChar char="Ø"/>
              <a:defRPr/>
            </a:pPr>
            <a:r>
              <a:rPr lang="en-US" sz="1600" kern="100" dirty="0" err="1">
                <a:latin typeface="Times New Roman" pitchFamily="18" charset="0"/>
                <a:ea typeface="Times New Roman"/>
                <a:cs typeface="Times New Roman" pitchFamily="18" charset="0"/>
              </a:rPr>
              <a:t>Janë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ndjekur</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punimet</a:t>
            </a:r>
            <a:r>
              <a:rPr lang="en-US" sz="1600" kern="100" dirty="0">
                <a:latin typeface="Times New Roman" pitchFamily="18" charset="0"/>
                <a:ea typeface="Times New Roman"/>
                <a:cs typeface="Times New Roman" pitchFamily="18" charset="0"/>
              </a:rPr>
              <a:t> e </a:t>
            </a:r>
            <a:r>
              <a:rPr lang="en-US" sz="1600" kern="100" dirty="0" err="1">
                <a:latin typeface="Times New Roman" pitchFamily="18" charset="0"/>
                <a:ea typeface="Times New Roman"/>
                <a:cs typeface="Times New Roman" pitchFamily="18" charset="0"/>
              </a:rPr>
              <a:t>rindërtimit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spitalit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Krujës</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punime</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cilat</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kanë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përfunduar</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në</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muajin</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Times New Roman"/>
                <a:cs typeface="Times New Roman" pitchFamily="18" charset="0"/>
              </a:rPr>
              <a:t>Tetor</a:t>
            </a:r>
            <a:r>
              <a:rPr lang="en-US" sz="1600" kern="100" dirty="0">
                <a:latin typeface="Times New Roman" pitchFamily="18" charset="0"/>
                <a:ea typeface="Times New Roman"/>
                <a:cs typeface="Times New Roman" pitchFamily="18" charset="0"/>
              </a:rPr>
              <a:t>. </a:t>
            </a:r>
            <a:r>
              <a:rPr lang="en-US" sz="1600" kern="100" dirty="0" err="1">
                <a:latin typeface="Times New Roman" pitchFamily="18" charset="0"/>
                <a:ea typeface="Calibri"/>
                <a:cs typeface="Times New Roman" pitchFamily="18" charset="0"/>
              </a:rPr>
              <a:t>Spitali</a:t>
            </a:r>
            <a:r>
              <a:rPr lang="en-US" sz="1600" kern="100" dirty="0">
                <a:latin typeface="Times New Roman" pitchFamily="18" charset="0"/>
                <a:ea typeface="Calibri"/>
                <a:cs typeface="Times New Roman" pitchFamily="18" charset="0"/>
              </a:rPr>
              <a:t> i </a:t>
            </a:r>
            <a:r>
              <a:rPr lang="en-US" sz="1600" kern="100" dirty="0" err="1">
                <a:latin typeface="Times New Roman" pitchFamily="18" charset="0"/>
                <a:ea typeface="Calibri"/>
                <a:cs typeface="Times New Roman" pitchFamily="18" charset="0"/>
              </a:rPr>
              <a:t>shërben</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tashmë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rreth</a:t>
            </a:r>
            <a:r>
              <a:rPr lang="en-US" sz="1600" kern="100" dirty="0">
                <a:latin typeface="Times New Roman" pitchFamily="18" charset="0"/>
                <a:ea typeface="Calibri"/>
                <a:cs typeface="Times New Roman" pitchFamily="18" charset="0"/>
              </a:rPr>
              <a:t> 60 </a:t>
            </a:r>
            <a:r>
              <a:rPr lang="en-US" sz="1600" kern="100" dirty="0" err="1">
                <a:latin typeface="Times New Roman" pitchFamily="18" charset="0"/>
                <a:ea typeface="Calibri"/>
                <a:cs typeface="Times New Roman" pitchFamily="18" charset="0"/>
              </a:rPr>
              <a:t>mijë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banorëve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të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bashkisë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së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Krujës</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dhe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ka</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kapacitet</a:t>
            </a:r>
            <a:r>
              <a:rPr lang="en-US" sz="1600" kern="100" dirty="0">
                <a:latin typeface="Times New Roman" pitchFamily="18" charset="0"/>
                <a:ea typeface="Calibri"/>
                <a:cs typeface="Times New Roman" pitchFamily="18" charset="0"/>
              </a:rPr>
              <a:t> 84 </a:t>
            </a:r>
            <a:r>
              <a:rPr lang="en-US" sz="1600" kern="100" dirty="0" err="1">
                <a:latin typeface="Times New Roman" pitchFamily="18" charset="0"/>
                <a:ea typeface="Calibri"/>
                <a:cs typeface="Times New Roman" pitchFamily="18" charset="0"/>
              </a:rPr>
              <a:t>shtretër</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më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shërbime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të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specializuara</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dhe</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urgjencë</a:t>
            </a:r>
            <a:r>
              <a:rPr lang="en-US" sz="1600" kern="100" dirty="0">
                <a:latin typeface="Times New Roman" pitchFamily="18" charset="0"/>
                <a:ea typeface="Calibri"/>
                <a:cs typeface="Times New Roman" pitchFamily="18" charset="0"/>
              </a:rPr>
              <a:t> </a:t>
            </a:r>
            <a:r>
              <a:rPr lang="en-US" sz="1600" kern="100" dirty="0" err="1">
                <a:latin typeface="Times New Roman" pitchFamily="18" charset="0"/>
                <a:ea typeface="Calibri"/>
                <a:cs typeface="Times New Roman" pitchFamily="18" charset="0"/>
              </a:rPr>
              <a:t>mjekësore</a:t>
            </a:r>
            <a:r>
              <a:rPr lang="en-US" sz="1600" kern="100" dirty="0">
                <a:latin typeface="Times New Roman" pitchFamily="18" charset="0"/>
                <a:ea typeface="Calibri"/>
                <a:cs typeface="Times New Roman" pitchFamily="18" charset="0"/>
              </a:rPr>
              <a:t>.</a:t>
            </a:r>
          </a:p>
        </p:txBody>
      </p:sp>
      <p:pic>
        <p:nvPicPr>
          <p:cNvPr id="2050" name="Picture 2" descr="C:\Users\ICT\Desktop\spitali i krujes.jpg"/>
          <p:cNvPicPr>
            <a:picLocks noChangeAspect="1" noChangeArrowheads="1"/>
          </p:cNvPicPr>
          <p:nvPr/>
        </p:nvPicPr>
        <p:blipFill>
          <a:blip r:embed="rId3"/>
          <a:srcRect/>
          <a:stretch>
            <a:fillRect/>
          </a:stretch>
        </p:blipFill>
        <p:spPr bwMode="auto">
          <a:xfrm>
            <a:off x="5562600" y="4572000"/>
            <a:ext cx="320040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ICT\Desktop\rindertimi shijak.jpg"/>
          <p:cNvPicPr>
            <a:picLocks noChangeAspect="1" noChangeArrowheads="1"/>
          </p:cNvPicPr>
          <p:nvPr/>
        </p:nvPicPr>
        <p:blipFill>
          <a:blip r:embed="rId4"/>
          <a:srcRect/>
          <a:stretch>
            <a:fillRect/>
          </a:stretch>
        </p:blipFill>
        <p:spPr bwMode="auto">
          <a:xfrm>
            <a:off x="5599113" y="2379663"/>
            <a:ext cx="3200400" cy="2095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725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81000" y="801688"/>
            <a:ext cx="8423275" cy="1255712"/>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2" name="Slide Number Placeholder 1">
            <a:extLst>
              <a:ext uri="{FF2B5EF4-FFF2-40B4-BE49-F238E27FC236}"/>
            </a:extLst>
          </p:cNvPr>
          <p:cNvSpPr>
            <a:spLocks noGrp="1"/>
          </p:cNvSpPr>
          <p:nvPr>
            <p:ph type="sldNum" sz="quarter" idx="12"/>
          </p:nvPr>
        </p:nvSpPr>
        <p:spPr/>
        <p:txBody>
          <a:bodyPr/>
          <a:lstStyle/>
          <a:p>
            <a:pPr>
              <a:defRPr/>
            </a:pPr>
            <a:r>
              <a:rPr lang="en-US" b="1" dirty="0" smtClean="0">
                <a:solidFill>
                  <a:prstClr val="black"/>
                </a:solidFill>
              </a:rPr>
              <a:t>36</a:t>
            </a:r>
            <a:endParaRPr lang="en-US" b="1" dirty="0">
              <a:solidFill>
                <a:prstClr val="black"/>
              </a:solidFill>
            </a:endParaRPr>
          </a:p>
        </p:txBody>
      </p:sp>
      <p:sp>
        <p:nvSpPr>
          <p:cNvPr id="63492" name="Rectangle 4"/>
          <p:cNvSpPr>
            <a:spLocks noChangeArrowheads="1"/>
          </p:cNvSpPr>
          <p:nvPr/>
        </p:nvSpPr>
        <p:spPr bwMode="auto">
          <a:xfrm>
            <a:off x="25400" y="2651125"/>
            <a:ext cx="90424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spcAft>
                <a:spcPts val="600"/>
              </a:spcAft>
              <a:buSzPts val="1200"/>
            </a:pPr>
            <a:r>
              <a:rPr lang="en-US" altLang="en-US" sz="1600" b="1" dirty="0">
                <a:latin typeface="Times New Roman" pitchFamily="18" charset="0"/>
                <a:ea typeface="Calibri" pitchFamily="34" charset="0"/>
                <a:cs typeface="Times New Roman" pitchFamily="18" charset="0"/>
              </a:rPr>
              <a:t>RINDЁRTIMI</a:t>
            </a:r>
            <a:endParaRPr lang="en-US" altLang="en-US" sz="1600" dirty="0">
              <a:latin typeface="Times New Roman" pitchFamily="18" charset="0"/>
              <a:ea typeface="Calibri" pitchFamily="34" charset="0"/>
              <a:cs typeface="Times New Roman" pitchFamily="18" charset="0"/>
            </a:endParaRPr>
          </a:p>
          <a:p>
            <a:pPr algn="just">
              <a:lnSpc>
                <a:spcPct val="107000"/>
              </a:lnSpc>
            </a:pPr>
            <a:endParaRPr lang="en-US" altLang="en-US" sz="1600" dirty="0">
              <a:latin typeface="Times New Roman" pitchFamily="18" charset="0"/>
              <a:ea typeface="Calibri" pitchFamily="34" charset="0"/>
              <a:cs typeface="Times New Roman" pitchFamily="18" charset="0"/>
            </a:endParaRPr>
          </a:p>
          <a:p>
            <a:pPr algn="just">
              <a:buFont typeface="Arial" charset="0"/>
              <a:buChar char="•"/>
            </a:pPr>
            <a:r>
              <a:rPr lang="en-US" altLang="en-US" sz="1600" dirty="0" err="1">
                <a:latin typeface="Times New Roman" pitchFamily="18" charset="0"/>
                <a:ea typeface="Calibri" pitchFamily="34" charset="0"/>
                <a:cs typeface="Times New Roman" pitchFamily="18" charset="0"/>
              </a:rPr>
              <a:t>Në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tre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bashkitë</a:t>
            </a:r>
            <a:r>
              <a:rPr lang="en-US" altLang="en-US" sz="1600" dirty="0">
                <a:latin typeface="Times New Roman" pitchFamily="18" charset="0"/>
                <a:ea typeface="Calibri" pitchFamily="34" charset="0"/>
                <a:cs typeface="Times New Roman" pitchFamily="18" charset="0"/>
              </a:rPr>
              <a:t> e </a:t>
            </a:r>
            <a:r>
              <a:rPr lang="en-US" altLang="en-US" sz="1600" dirty="0" err="1">
                <a:latin typeface="Times New Roman" pitchFamily="18" charset="0"/>
                <a:ea typeface="Calibri" pitchFamily="34" charset="0"/>
                <a:cs typeface="Times New Roman" pitchFamily="18" charset="0"/>
              </a:rPr>
              <a:t>qarkut</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ka</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përfunduar</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ndërtimi</a:t>
            </a:r>
            <a:r>
              <a:rPr lang="en-US" altLang="en-US" sz="1600" dirty="0">
                <a:latin typeface="Times New Roman" pitchFamily="18" charset="0"/>
                <a:ea typeface="Calibri" pitchFamily="34" charset="0"/>
                <a:cs typeface="Times New Roman" pitchFamily="18" charset="0"/>
              </a:rPr>
              <a:t> i </a:t>
            </a:r>
            <a:r>
              <a:rPr lang="en-US" altLang="en-US" sz="1600" dirty="0" err="1">
                <a:latin typeface="Times New Roman" pitchFamily="18" charset="0"/>
                <a:ea typeface="Calibri" pitchFamily="34" charset="0"/>
                <a:cs typeface="Times New Roman" pitchFamily="18" charset="0"/>
              </a:rPr>
              <a:t>zonave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tё</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reja</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tё</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banuara</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dhe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aktualisht</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janë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në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proçes</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ndërtimi</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banesa</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tjera</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individuale</a:t>
            </a:r>
            <a:r>
              <a:rPr lang="en-US" altLang="en-US" sz="1600" dirty="0">
                <a:latin typeface="Times New Roman" pitchFamily="18" charset="0"/>
                <a:ea typeface="Calibri" pitchFamily="34" charset="0"/>
                <a:cs typeface="Times New Roman" pitchFamily="18" charset="0"/>
              </a:rPr>
              <a:t>. </a:t>
            </a:r>
          </a:p>
          <a:p>
            <a:pPr algn="just"/>
            <a:endParaRPr lang="en-US" altLang="en-US" sz="1600" dirty="0">
              <a:latin typeface="Times New Roman" pitchFamily="18" charset="0"/>
              <a:ea typeface="Calibri" pitchFamily="34" charset="0"/>
              <a:cs typeface="Times New Roman" pitchFamily="18" charset="0"/>
            </a:endParaRPr>
          </a:p>
          <a:p>
            <a:pPr algn="just">
              <a:lnSpc>
                <a:spcPct val="107000"/>
              </a:lnSpc>
              <a:buFont typeface="Arial" charset="0"/>
              <a:buChar char="•"/>
            </a:pPr>
            <a:r>
              <a:rPr lang="en-US" altLang="en-US" sz="1600" dirty="0" err="1">
                <a:latin typeface="Times New Roman" pitchFamily="18" charset="0"/>
                <a:ea typeface="Calibri" pitchFamily="34" charset="0"/>
                <a:cs typeface="Times New Roman" pitchFamily="18" charset="0"/>
              </a:rPr>
              <a:t>Mund</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themi</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që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proçesi</a:t>
            </a:r>
            <a:r>
              <a:rPr lang="en-US" altLang="en-US" sz="1600" dirty="0">
                <a:latin typeface="Times New Roman" pitchFamily="18" charset="0"/>
                <a:ea typeface="Calibri" pitchFamily="34" charset="0"/>
                <a:cs typeface="Times New Roman" pitchFamily="18" charset="0"/>
              </a:rPr>
              <a:t> i </a:t>
            </a:r>
            <a:r>
              <a:rPr lang="en-US" altLang="en-US" sz="1600" dirty="0" err="1">
                <a:latin typeface="Times New Roman" pitchFamily="18" charset="0"/>
                <a:ea typeface="Calibri" pitchFamily="34" charset="0"/>
                <a:cs typeface="Times New Roman" pitchFamily="18" charset="0"/>
              </a:rPr>
              <a:t>rindërtimit</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ka</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vijuar</a:t>
            </a:r>
            <a:r>
              <a:rPr lang="en-US" altLang="en-US" sz="1600" dirty="0">
                <a:latin typeface="Times New Roman" pitchFamily="18" charset="0"/>
                <a:ea typeface="Calibri" pitchFamily="34" charset="0"/>
                <a:cs typeface="Times New Roman" pitchFamily="18" charset="0"/>
              </a:rPr>
              <a:t> me </a:t>
            </a:r>
            <a:r>
              <a:rPr lang="en-US" altLang="en-US" sz="1600" dirty="0" err="1">
                <a:latin typeface="Times New Roman" pitchFamily="18" charset="0"/>
                <a:ea typeface="Calibri" pitchFamily="34" charset="0"/>
                <a:cs typeface="Times New Roman" pitchFamily="18" charset="0"/>
              </a:rPr>
              <a:t>ritme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kënaqshme</a:t>
            </a:r>
            <a:r>
              <a:rPr lang="en-US" altLang="en-US" sz="1600" dirty="0">
                <a:latin typeface="Times New Roman" pitchFamily="18" charset="0"/>
                <a:ea typeface="Calibri" pitchFamily="34" charset="0"/>
                <a:cs typeface="Times New Roman" pitchFamily="18" charset="0"/>
              </a:rPr>
              <a:t>, me </a:t>
            </a:r>
            <a:r>
              <a:rPr lang="en-US" altLang="en-US" sz="1600" dirty="0" err="1">
                <a:latin typeface="Times New Roman" pitchFamily="18" charset="0"/>
                <a:ea typeface="Calibri" pitchFamily="34" charset="0"/>
                <a:cs typeface="Times New Roman" pitchFamily="18" charset="0"/>
              </a:rPr>
              <a:t>përfundimin</a:t>
            </a:r>
            <a:r>
              <a:rPr lang="en-US" altLang="en-US" sz="1600" dirty="0">
                <a:latin typeface="Times New Roman" pitchFamily="18" charset="0"/>
                <a:ea typeface="Calibri" pitchFamily="34" charset="0"/>
                <a:cs typeface="Times New Roman" pitchFamily="18" charset="0"/>
              </a:rPr>
              <a:t> e </a:t>
            </a:r>
            <a:r>
              <a:rPr lang="en-US" altLang="en-US" sz="1600" dirty="0" err="1">
                <a:latin typeface="Times New Roman" pitchFamily="18" charset="0"/>
                <a:ea typeface="Calibri" pitchFamily="34" charset="0"/>
                <a:cs typeface="Times New Roman" pitchFamily="18" charset="0"/>
              </a:rPr>
              <a:t>një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numri</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madh</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pallatesh</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dhe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banesash</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individuale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në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tre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Bashkitë</a:t>
            </a:r>
            <a:r>
              <a:rPr lang="en-US" altLang="en-US" sz="1600" dirty="0">
                <a:latin typeface="Times New Roman" pitchFamily="18" charset="0"/>
                <a:ea typeface="Calibri" pitchFamily="34" charset="0"/>
                <a:cs typeface="Times New Roman" pitchFamily="18" charset="0"/>
              </a:rPr>
              <a:t> e </a:t>
            </a:r>
            <a:r>
              <a:rPr lang="en-US" altLang="en-US" sz="1600" dirty="0" err="1">
                <a:latin typeface="Times New Roman" pitchFamily="18" charset="0"/>
                <a:ea typeface="Calibri" pitchFamily="34" charset="0"/>
                <a:cs typeface="Times New Roman" pitchFamily="18" charset="0"/>
              </a:rPr>
              <a:t>Qarkut</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Në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shumë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zona</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janë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rindërtuar</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paralelisht</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shkolla</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objekte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shërbimi</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hapësira</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rekreative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dhe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infrastruktura</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publike</a:t>
            </a:r>
            <a:r>
              <a:rPr lang="en-US" altLang="en-US" sz="1600" dirty="0">
                <a:latin typeface="Times New Roman" pitchFamily="18" charset="0"/>
                <a:ea typeface="Calibri" pitchFamily="34" charset="0"/>
                <a:cs typeface="Times New Roman" pitchFamily="18" charset="0"/>
              </a:rPr>
              <a:t>.</a:t>
            </a:r>
          </a:p>
          <a:p>
            <a:pPr algn="just">
              <a:lnSpc>
                <a:spcPct val="107000"/>
              </a:lnSpc>
              <a:buFont typeface="Arial" charset="0"/>
              <a:buChar char="•"/>
            </a:pPr>
            <a:endParaRPr lang="en-US" altLang="en-US" sz="1400" dirty="0">
              <a:latin typeface="Calibri" pitchFamily="34" charset="0"/>
              <a:ea typeface="Calibri" pitchFamily="34" charset="0"/>
              <a:cs typeface="Times New Roman" pitchFamily="18" charset="0"/>
            </a:endParaRPr>
          </a:p>
          <a:p>
            <a:pPr algn="just">
              <a:lnSpc>
                <a:spcPct val="107000"/>
              </a:lnSpc>
              <a:buFont typeface="Arial" charset="0"/>
              <a:buChar char="•"/>
            </a:pPr>
            <a:r>
              <a:rPr lang="en-US" altLang="en-US" sz="1600" dirty="0">
                <a:latin typeface="Times New Roman" pitchFamily="18" charset="0"/>
                <a:ea typeface="Calibri" pitchFamily="34" charset="0"/>
                <a:cs typeface="Times New Roman" pitchFamily="18" charset="0"/>
              </a:rPr>
              <a:t>Do </a:t>
            </a:r>
            <a:r>
              <a:rPr lang="en-US" altLang="en-US" sz="1600" dirty="0" err="1">
                <a:latin typeface="Times New Roman" pitchFamily="18" charset="0"/>
                <a:ea typeface="Calibri" pitchFamily="34" charset="0"/>
                <a:cs typeface="Times New Roman" pitchFamily="18" charset="0"/>
              </a:rPr>
              <a:t>të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vijojë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ndjekja</a:t>
            </a:r>
            <a:r>
              <a:rPr lang="en-US" altLang="en-US" sz="1600" dirty="0">
                <a:latin typeface="Times New Roman" pitchFamily="18" charset="0"/>
                <a:ea typeface="Calibri" pitchFamily="34" charset="0"/>
                <a:cs typeface="Times New Roman" pitchFamily="18" charset="0"/>
              </a:rPr>
              <a:t> e </a:t>
            </a:r>
            <a:r>
              <a:rPr lang="en-US" altLang="en-US" sz="1600" dirty="0" err="1">
                <a:latin typeface="Times New Roman" pitchFamily="18" charset="0"/>
                <a:ea typeface="Calibri" pitchFamily="34" charset="0"/>
                <a:cs typeface="Times New Roman" pitchFamily="18" charset="0"/>
              </a:rPr>
              <a:t>shorteve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publike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monitorimi</a:t>
            </a:r>
            <a:r>
              <a:rPr lang="en-US" altLang="en-US" sz="1600" dirty="0">
                <a:latin typeface="Times New Roman" pitchFamily="18" charset="0"/>
                <a:ea typeface="Calibri" pitchFamily="34" charset="0"/>
                <a:cs typeface="Times New Roman" pitchFamily="18" charset="0"/>
              </a:rPr>
              <a:t> i </a:t>
            </a:r>
            <a:r>
              <a:rPr lang="en-US" altLang="en-US" sz="1600" dirty="0" err="1">
                <a:latin typeface="Times New Roman" pitchFamily="18" charset="0"/>
                <a:ea typeface="Calibri" pitchFamily="34" charset="0"/>
                <a:cs typeface="Times New Roman" pitchFamily="18" charset="0"/>
              </a:rPr>
              <a:t>proçesit</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dorëzimit</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banesave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dhe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sistemimit</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përfundimtar</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familjeve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përfituese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si</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dhe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shqyrtimi</a:t>
            </a:r>
            <a:r>
              <a:rPr lang="en-US" altLang="en-US" sz="1600" dirty="0">
                <a:latin typeface="Times New Roman" pitchFamily="18" charset="0"/>
                <a:ea typeface="Calibri" pitchFamily="34" charset="0"/>
                <a:cs typeface="Times New Roman" pitchFamily="18" charset="0"/>
              </a:rPr>
              <a:t> i </a:t>
            </a:r>
            <a:r>
              <a:rPr lang="en-US" altLang="en-US" sz="1600" dirty="0" err="1">
                <a:latin typeface="Times New Roman" pitchFamily="18" charset="0"/>
                <a:ea typeface="Calibri" pitchFamily="34" charset="0"/>
                <a:cs typeface="Times New Roman" pitchFamily="18" charset="0"/>
              </a:rPr>
              <a:t>ankesave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dhe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problematikave</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hasura</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nga</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qytetarët</a:t>
            </a:r>
            <a:r>
              <a:rPr lang="en-US" altLang="en-US" sz="1600" dirty="0">
                <a:latin typeface="Times New Roman" pitchFamily="18" charset="0"/>
                <a:ea typeface="Calibri" pitchFamily="34" charset="0"/>
                <a:cs typeface="Times New Roman" pitchFamily="18" charset="0"/>
              </a:rPr>
              <a:t>, me </a:t>
            </a:r>
            <a:r>
              <a:rPr lang="en-US" altLang="en-US" sz="1600" dirty="0" err="1">
                <a:latin typeface="Times New Roman" pitchFamily="18" charset="0"/>
                <a:ea typeface="Calibri" pitchFamily="34" charset="0"/>
                <a:cs typeface="Times New Roman" pitchFamily="18" charset="0"/>
              </a:rPr>
              <a:t>qëllim</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garantimin</a:t>
            </a:r>
            <a:r>
              <a:rPr lang="en-US" altLang="en-US" sz="1600" dirty="0">
                <a:latin typeface="Times New Roman" pitchFamily="18" charset="0"/>
                <a:ea typeface="Calibri" pitchFamily="34" charset="0"/>
                <a:cs typeface="Times New Roman" pitchFamily="18" charset="0"/>
              </a:rPr>
              <a:t> e </a:t>
            </a:r>
            <a:r>
              <a:rPr lang="en-US" altLang="en-US" sz="1600" dirty="0" err="1">
                <a:latin typeface="Times New Roman" pitchFamily="18" charset="0"/>
                <a:ea typeface="Calibri" pitchFamily="34" charset="0"/>
                <a:cs typeface="Times New Roman" pitchFamily="18" charset="0"/>
              </a:rPr>
              <a:t>një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proçesi</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të</a:t>
            </a:r>
            <a:r>
              <a:rPr lang="en-US" altLang="en-US" sz="1600" dirty="0">
                <a:latin typeface="Times New Roman" pitchFamily="18" charset="0"/>
                <a:ea typeface="Calibri" pitchFamily="34" charset="0"/>
                <a:cs typeface="Times New Roman" pitchFamily="18" charset="0"/>
              </a:rPr>
              <a:t> </a:t>
            </a:r>
            <a:r>
              <a:rPr lang="en-US" altLang="en-US" sz="1600" dirty="0" err="1">
                <a:latin typeface="Times New Roman" pitchFamily="18" charset="0"/>
                <a:ea typeface="Calibri" pitchFamily="34" charset="0"/>
                <a:cs typeface="Times New Roman" pitchFamily="18" charset="0"/>
              </a:rPr>
              <a:t>drejtë</a:t>
            </a:r>
            <a:r>
              <a:rPr lang="en-US" altLang="en-US" sz="1600" dirty="0">
                <a:latin typeface="Times New Roman" pitchFamily="18" charset="0"/>
                <a:ea typeface="Calibri" pitchFamily="34" charset="0"/>
                <a:cs typeface="Times New Roman" pitchFamily="18" charset="0"/>
              </a:rPr>
              <a:t> e transparent.</a:t>
            </a:r>
            <a:endParaRPr lang="en-US" altLang="en-US" sz="1600" dirty="0">
              <a:latin typeface="Calibri" pitchFamily="34" charset="0"/>
              <a:ea typeface="Calibri" pitchFamily="34" charset="0"/>
              <a:cs typeface="Times New Roman" pitchFamily="18" charset="0"/>
            </a:endParaRPr>
          </a:p>
          <a:p>
            <a:pPr algn="just">
              <a:buFont typeface="Arial" charset="0"/>
              <a:buChar char="•"/>
            </a:pPr>
            <a:endParaRPr lang="en-US" altLang="en-US" sz="1600" dirty="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3559631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81000" y="801688"/>
            <a:ext cx="8423275" cy="1255712"/>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35843" name="Content Placeholder 4">
            <a:extLst>
              <a:ext uri="{FF2B5EF4-FFF2-40B4-BE49-F238E27FC236}"/>
            </a:extLst>
          </p:cNvPr>
          <p:cNvSpPr>
            <a:spLocks noGrp="1"/>
          </p:cNvSpPr>
          <p:nvPr>
            <p:ph idx="1"/>
          </p:nvPr>
        </p:nvSpPr>
        <p:spPr>
          <a:xfrm>
            <a:off x="38100" y="2286000"/>
            <a:ext cx="8877300" cy="4572000"/>
          </a:xfrm>
        </p:spPr>
        <p:txBody>
          <a:bodyPr>
            <a:spAutoFit/>
          </a:bodyPr>
          <a:lstStyle/>
          <a:p>
            <a:pPr marL="0" indent="0" algn="ctr">
              <a:lnSpc>
                <a:spcPct val="107000"/>
              </a:lnSpc>
              <a:spcBef>
                <a:spcPts val="0"/>
              </a:spcBef>
              <a:spcAft>
                <a:spcPts val="0"/>
              </a:spcAft>
              <a:buSzPts val="1200"/>
              <a:buFont typeface="Wingdings 3" pitchFamily="18" charset="2"/>
              <a:buNone/>
              <a:defRPr/>
            </a:pPr>
            <a:r>
              <a:rPr lang="en-US" sz="1600" b="1" kern="100" dirty="0">
                <a:solidFill>
                  <a:schemeClr val="tx1"/>
                </a:solidFill>
                <a:latin typeface="Times New Roman"/>
                <a:ea typeface="Times New Roman"/>
                <a:cs typeface="Times New Roman"/>
              </a:rPr>
              <a:t>VEPRIMTARIA E IKMT-SË DREJTORIA RAJONALE DURRËS</a:t>
            </a:r>
            <a:endParaRPr lang="en-US" sz="1400" kern="100" dirty="0">
              <a:solidFill>
                <a:schemeClr val="tx1"/>
              </a:solidFill>
              <a:latin typeface="Calibri"/>
              <a:ea typeface="Calibri"/>
              <a:cs typeface="Times New Roman"/>
            </a:endParaRPr>
          </a:p>
          <a:p>
            <a:pPr marL="365760" indent="0" algn="just" eaLnBrk="1" hangingPunct="1">
              <a:buFont typeface="Wingdings 3" pitchFamily="18" charset="2"/>
              <a:buNone/>
              <a:defRPr/>
            </a:pPr>
            <a:r>
              <a:rPr lang="en-US" sz="1400" dirty="0" err="1" smtClean="0">
                <a:solidFill>
                  <a:schemeClr val="tx1"/>
                </a:solidFill>
                <a:latin typeface="Times New Roman"/>
                <a:ea typeface="Times New Roman"/>
              </a:rPr>
              <a:t>Prefekti</a:t>
            </a:r>
            <a:r>
              <a:rPr lang="en-US" sz="1400" dirty="0" smtClean="0">
                <a:solidFill>
                  <a:schemeClr val="tx1"/>
                </a:solidFill>
                <a:latin typeface="Times New Roman"/>
                <a:ea typeface="Times New Roman"/>
              </a:rPr>
              <a:t> </a:t>
            </a:r>
            <a:r>
              <a:rPr lang="en-US" sz="1400" dirty="0">
                <a:solidFill>
                  <a:schemeClr val="tx1"/>
                </a:solidFill>
                <a:latin typeface="Times New Roman"/>
                <a:ea typeface="Times New Roman"/>
              </a:rPr>
              <a:t>i </a:t>
            </a:r>
            <a:r>
              <a:rPr lang="en-US" sz="1400" dirty="0" err="1">
                <a:solidFill>
                  <a:schemeClr val="tx1"/>
                </a:solidFill>
                <a:latin typeface="Times New Roman"/>
                <a:ea typeface="Times New Roman"/>
              </a:rPr>
              <a:t>Qarkut</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dhe</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Sektori</a:t>
            </a:r>
            <a:r>
              <a:rPr lang="en-US" sz="1400" dirty="0">
                <a:solidFill>
                  <a:schemeClr val="tx1"/>
                </a:solidFill>
                <a:latin typeface="Times New Roman"/>
                <a:ea typeface="Times New Roman"/>
              </a:rPr>
              <a:t> i </a:t>
            </a:r>
            <a:r>
              <a:rPr lang="en-US" sz="1400" dirty="0" err="1">
                <a:solidFill>
                  <a:schemeClr val="tx1"/>
                </a:solidFill>
                <a:latin typeface="Times New Roman"/>
                <a:ea typeface="Times New Roman"/>
              </a:rPr>
              <a:t>Zhvillimit</a:t>
            </a:r>
            <a:r>
              <a:rPr lang="en-US" sz="1400" dirty="0">
                <a:solidFill>
                  <a:schemeClr val="tx1"/>
                </a:solidFill>
                <a:latin typeface="Times New Roman"/>
                <a:ea typeface="Times New Roman"/>
              </a:rPr>
              <a:t> Urban </a:t>
            </a:r>
            <a:r>
              <a:rPr lang="en-US" sz="1400" dirty="0" err="1">
                <a:solidFill>
                  <a:schemeClr val="tx1"/>
                </a:solidFill>
                <a:latin typeface="Times New Roman"/>
                <a:ea typeface="Times New Roman"/>
              </a:rPr>
              <a:t>ka</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ndjekur</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dhe</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monitoruar</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veprimtarinë</a:t>
            </a:r>
            <a:r>
              <a:rPr lang="en-US" sz="1400" dirty="0">
                <a:solidFill>
                  <a:schemeClr val="tx1"/>
                </a:solidFill>
                <a:latin typeface="Times New Roman"/>
                <a:ea typeface="Times New Roman"/>
              </a:rPr>
              <a:t> IKMT-</a:t>
            </a:r>
            <a:r>
              <a:rPr lang="en-US" sz="1400" dirty="0" err="1">
                <a:solidFill>
                  <a:schemeClr val="tx1"/>
                </a:solidFill>
                <a:latin typeface="Times New Roman"/>
                <a:ea typeface="Times New Roman"/>
              </a:rPr>
              <a:t>Drejtoria</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Rajonale</a:t>
            </a:r>
            <a:r>
              <a:rPr lang="en-US" sz="1400" dirty="0">
                <a:solidFill>
                  <a:schemeClr val="tx1"/>
                </a:solidFill>
                <a:latin typeface="Times New Roman"/>
                <a:ea typeface="Times New Roman"/>
              </a:rPr>
              <a:t> </a:t>
            </a:r>
            <a:r>
              <a:rPr lang="en-US" sz="1400" dirty="0" err="1" smtClean="0">
                <a:solidFill>
                  <a:schemeClr val="tx1"/>
                </a:solidFill>
                <a:latin typeface="Times New Roman"/>
                <a:ea typeface="Times New Roman"/>
              </a:rPr>
              <a:t>Durrës</a:t>
            </a:r>
            <a:r>
              <a:rPr lang="en-US" sz="1400" dirty="0" smtClean="0">
                <a:solidFill>
                  <a:schemeClr val="tx1"/>
                </a:solidFill>
                <a:latin typeface="Times New Roman"/>
                <a:ea typeface="Times New Roman"/>
              </a:rPr>
              <a:t> </a:t>
            </a:r>
            <a:r>
              <a:rPr lang="en-US" sz="1400" dirty="0" err="1">
                <a:solidFill>
                  <a:schemeClr val="tx1"/>
                </a:solidFill>
                <a:latin typeface="Times New Roman"/>
                <a:ea typeface="Times New Roman"/>
              </a:rPr>
              <a:t>mbi</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inspektimet</a:t>
            </a:r>
            <a:r>
              <a:rPr lang="en-US" sz="1400" dirty="0">
                <a:solidFill>
                  <a:schemeClr val="tx1"/>
                </a:solidFill>
                <a:latin typeface="Times New Roman"/>
                <a:ea typeface="Times New Roman"/>
              </a:rPr>
              <a:t> e </a:t>
            </a:r>
            <a:r>
              <a:rPr lang="en-US" sz="1400" dirty="0" err="1">
                <a:solidFill>
                  <a:schemeClr val="tx1"/>
                </a:solidFill>
                <a:latin typeface="Times New Roman"/>
                <a:ea typeface="Times New Roman"/>
              </a:rPr>
              <a:t>kryera</a:t>
            </a:r>
            <a:r>
              <a:rPr lang="en-US" sz="1400" dirty="0">
                <a:solidFill>
                  <a:schemeClr val="tx1"/>
                </a:solidFill>
                <a:latin typeface="Times New Roman"/>
                <a:ea typeface="Times New Roman"/>
              </a:rPr>
              <a:t> </a:t>
            </a:r>
            <a:r>
              <a:rPr lang="en-US" sz="1400" dirty="0" err="1" smtClean="0">
                <a:solidFill>
                  <a:schemeClr val="tx1"/>
                </a:solidFill>
                <a:latin typeface="Times New Roman"/>
                <a:ea typeface="Times New Roman"/>
              </a:rPr>
              <a:t>dhe</a:t>
            </a:r>
            <a:r>
              <a:rPr lang="en-US" sz="1400" dirty="0" smtClean="0">
                <a:solidFill>
                  <a:schemeClr val="tx1"/>
                </a:solidFill>
                <a:latin typeface="Times New Roman"/>
                <a:ea typeface="Times New Roman"/>
              </a:rPr>
              <a:t> </a:t>
            </a:r>
            <a:r>
              <a:rPr lang="en-US" sz="1400" dirty="0" err="1">
                <a:solidFill>
                  <a:schemeClr val="tx1"/>
                </a:solidFill>
                <a:latin typeface="Times New Roman"/>
                <a:ea typeface="Times New Roman"/>
              </a:rPr>
              <a:t>mbi</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shkeljet</a:t>
            </a:r>
            <a:r>
              <a:rPr lang="en-US" sz="1400" dirty="0">
                <a:solidFill>
                  <a:schemeClr val="tx1"/>
                </a:solidFill>
                <a:latin typeface="Times New Roman"/>
                <a:ea typeface="Times New Roman"/>
              </a:rPr>
              <a:t> e </a:t>
            </a:r>
            <a:r>
              <a:rPr lang="en-US" sz="1400" dirty="0" err="1">
                <a:solidFill>
                  <a:schemeClr val="tx1"/>
                </a:solidFill>
                <a:latin typeface="Times New Roman"/>
                <a:ea typeface="Times New Roman"/>
              </a:rPr>
              <a:t>konstatuara</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Kjo</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gjë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është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kryer</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në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kuadër</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të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monitorimit</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të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veprimtarisë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së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punës</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së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kësaj</a:t>
            </a:r>
            <a:r>
              <a:rPr lang="en-US" sz="1400" dirty="0">
                <a:solidFill>
                  <a:schemeClr val="tx1"/>
                </a:solidFill>
                <a:latin typeface="Times New Roman"/>
                <a:ea typeface="Times New Roman"/>
              </a:rPr>
              <a:t> </a:t>
            </a:r>
            <a:r>
              <a:rPr lang="en-US" sz="1400" dirty="0" err="1" smtClean="0">
                <a:solidFill>
                  <a:schemeClr val="tx1"/>
                </a:solidFill>
                <a:latin typeface="Times New Roman"/>
                <a:ea typeface="Times New Roman"/>
              </a:rPr>
              <a:t>strukture</a:t>
            </a:r>
            <a:r>
              <a:rPr lang="en-US" sz="1400" dirty="0" smtClean="0">
                <a:solidFill>
                  <a:schemeClr val="tx1"/>
                </a:solidFill>
                <a:latin typeface="Times New Roman"/>
                <a:ea typeface="Times New Roman"/>
              </a:rPr>
              <a:t>, </a:t>
            </a:r>
            <a:r>
              <a:rPr lang="en-US" sz="1400" dirty="0" err="1">
                <a:solidFill>
                  <a:schemeClr val="tx1"/>
                </a:solidFill>
                <a:latin typeface="Times New Roman"/>
                <a:ea typeface="Times New Roman"/>
              </a:rPr>
              <a:t>si</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një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nga</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detyrat</a:t>
            </a:r>
            <a:r>
              <a:rPr lang="en-US" sz="1400" dirty="0">
                <a:solidFill>
                  <a:schemeClr val="tx1"/>
                </a:solidFill>
                <a:latin typeface="Times New Roman"/>
                <a:ea typeface="Times New Roman"/>
              </a:rPr>
              <a:t> e </a:t>
            </a:r>
            <a:r>
              <a:rPr lang="en-US" sz="1400" dirty="0" err="1">
                <a:solidFill>
                  <a:schemeClr val="tx1"/>
                </a:solidFill>
                <a:latin typeface="Times New Roman"/>
                <a:ea typeface="Times New Roman"/>
              </a:rPr>
              <a:t>lëna</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Prefektit</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të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Qarkut</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nga</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Ministria</a:t>
            </a:r>
            <a:r>
              <a:rPr lang="en-US" sz="1400" dirty="0">
                <a:solidFill>
                  <a:schemeClr val="tx1"/>
                </a:solidFill>
                <a:latin typeface="Times New Roman"/>
                <a:ea typeface="Times New Roman"/>
              </a:rPr>
              <a:t> e </a:t>
            </a:r>
            <a:r>
              <a:rPr lang="en-US" sz="1400" dirty="0" err="1" smtClean="0">
                <a:solidFill>
                  <a:schemeClr val="tx1"/>
                </a:solidFill>
                <a:latin typeface="Times New Roman"/>
                <a:ea typeface="Times New Roman"/>
              </a:rPr>
              <a:t>Punëve</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të</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Brendshme</a:t>
            </a:r>
            <a:r>
              <a:rPr lang="en-US" sz="1400" dirty="0" smtClean="0">
                <a:solidFill>
                  <a:schemeClr val="tx1"/>
                </a:solidFill>
                <a:latin typeface="Times New Roman"/>
                <a:ea typeface="Times New Roman"/>
              </a:rPr>
              <a:t>, </a:t>
            </a:r>
            <a:r>
              <a:rPr lang="en-US" sz="1400" dirty="0" err="1">
                <a:solidFill>
                  <a:schemeClr val="tx1"/>
                </a:solidFill>
                <a:latin typeface="Times New Roman"/>
                <a:ea typeface="Times New Roman"/>
              </a:rPr>
              <a:t>por</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edhe</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në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kuadër</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të</a:t>
            </a:r>
            <a:r>
              <a:rPr lang="en-US" sz="1400" dirty="0">
                <a:solidFill>
                  <a:schemeClr val="tx1"/>
                </a:solidFill>
                <a:latin typeface="Times New Roman"/>
                <a:ea typeface="Times New Roman"/>
              </a:rPr>
              <a:t> </a:t>
            </a:r>
            <a:r>
              <a:rPr lang="en-US" sz="1400" dirty="0" err="1" smtClean="0">
                <a:solidFill>
                  <a:schemeClr val="tx1"/>
                </a:solidFill>
                <a:latin typeface="Times New Roman"/>
                <a:ea typeface="Times New Roman"/>
              </a:rPr>
              <a:t>bashkëpunimit</a:t>
            </a:r>
            <a:r>
              <a:rPr lang="en-US" sz="1400" dirty="0" smtClean="0">
                <a:solidFill>
                  <a:schemeClr val="tx1"/>
                </a:solidFill>
                <a:latin typeface="Times New Roman"/>
                <a:ea typeface="Times New Roman"/>
              </a:rPr>
              <a:t> </a:t>
            </a:r>
            <a:r>
              <a:rPr lang="en-US" sz="1400" dirty="0" err="1">
                <a:solidFill>
                  <a:schemeClr val="tx1"/>
                </a:solidFill>
                <a:latin typeface="Times New Roman"/>
                <a:ea typeface="Times New Roman"/>
              </a:rPr>
              <a:t>dhe</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koordinimit</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të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punës</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në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drejtim</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të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ankesave</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që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mund</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të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paraqiten</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pranë</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Institucionit</a:t>
            </a:r>
            <a:r>
              <a:rPr lang="en-US" sz="1400" dirty="0">
                <a:solidFill>
                  <a:schemeClr val="tx1"/>
                </a:solidFill>
                <a:latin typeface="Times New Roman"/>
                <a:ea typeface="Times New Roman"/>
              </a:rPr>
              <a:t> </a:t>
            </a:r>
            <a:r>
              <a:rPr lang="en-US" sz="1400" dirty="0" err="1">
                <a:solidFill>
                  <a:schemeClr val="tx1"/>
                </a:solidFill>
                <a:latin typeface="Times New Roman"/>
                <a:ea typeface="Times New Roman"/>
              </a:rPr>
              <a:t>të</a:t>
            </a:r>
            <a:r>
              <a:rPr lang="en-US" sz="1400" dirty="0">
                <a:solidFill>
                  <a:schemeClr val="tx1"/>
                </a:solidFill>
                <a:latin typeface="Times New Roman"/>
                <a:ea typeface="Times New Roman"/>
              </a:rPr>
              <a:t> </a:t>
            </a:r>
            <a:r>
              <a:rPr lang="en-US" sz="1400" dirty="0" err="1" smtClean="0">
                <a:solidFill>
                  <a:schemeClr val="tx1"/>
                </a:solidFill>
                <a:latin typeface="Times New Roman"/>
                <a:ea typeface="Times New Roman"/>
              </a:rPr>
              <a:t>Prefektit</a:t>
            </a:r>
            <a:r>
              <a:rPr lang="en-US" sz="1400" dirty="0" smtClean="0">
                <a:solidFill>
                  <a:schemeClr val="tx1"/>
                </a:solidFill>
                <a:latin typeface="Times New Roman"/>
                <a:ea typeface="Times New Roman"/>
              </a:rPr>
              <a:t>.</a:t>
            </a:r>
          </a:p>
          <a:p>
            <a:pPr marL="365760" indent="0" algn="just" eaLnBrk="1" hangingPunct="1">
              <a:buFont typeface="Wingdings 3" pitchFamily="18" charset="2"/>
              <a:buNone/>
              <a:defRPr/>
            </a:pPr>
            <a:r>
              <a:rPr lang="en-US" sz="1400" dirty="0" err="1" smtClean="0">
                <a:solidFill>
                  <a:schemeClr val="tx1"/>
                </a:solidFill>
                <a:latin typeface="Times New Roman"/>
                <a:ea typeface="Times New Roman"/>
              </a:rPr>
              <a:t>Ndër</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inspektimet</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më</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të</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rëndësishme</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nga</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kjo</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strukturë</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të</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cilat</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kanë</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qenë</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në</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vëmendjen</a:t>
            </a:r>
            <a:r>
              <a:rPr lang="en-US" sz="1400" dirty="0" smtClean="0">
                <a:solidFill>
                  <a:schemeClr val="tx1"/>
                </a:solidFill>
                <a:latin typeface="Times New Roman"/>
                <a:ea typeface="Times New Roman"/>
              </a:rPr>
              <a:t> e </a:t>
            </a:r>
            <a:r>
              <a:rPr lang="en-US" sz="1400" dirty="0" err="1" smtClean="0">
                <a:solidFill>
                  <a:schemeClr val="tx1"/>
                </a:solidFill>
                <a:latin typeface="Times New Roman"/>
                <a:ea typeface="Times New Roman"/>
              </a:rPr>
              <a:t>Prefektit</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të</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Qarkut</a:t>
            </a:r>
            <a:r>
              <a:rPr lang="en-US" sz="1400" dirty="0" smtClean="0">
                <a:solidFill>
                  <a:schemeClr val="tx1"/>
                </a:solidFill>
                <a:latin typeface="Times New Roman"/>
                <a:ea typeface="Times New Roman"/>
              </a:rPr>
              <a:t>       </a:t>
            </a:r>
            <a:r>
              <a:rPr lang="en-US" sz="1400" dirty="0" err="1" smtClean="0">
                <a:solidFill>
                  <a:schemeClr val="tx1"/>
                </a:solidFill>
                <a:latin typeface="Times New Roman"/>
                <a:ea typeface="Times New Roman"/>
              </a:rPr>
              <a:t>përmendim</a:t>
            </a:r>
            <a:r>
              <a:rPr lang="en-US" sz="1400" dirty="0" smtClean="0">
                <a:solidFill>
                  <a:schemeClr val="tx1"/>
                </a:solidFill>
                <a:latin typeface="Times New Roman"/>
                <a:ea typeface="Times New Roman"/>
              </a:rPr>
              <a:t>:</a:t>
            </a:r>
          </a:p>
          <a:p>
            <a:pPr algn="just" eaLnBrk="1" hangingPunct="1">
              <a:buFont typeface="Wingdings" panose="05000000000000000000" pitchFamily="2" charset="2"/>
              <a:buChar char="Ø"/>
              <a:defRPr/>
            </a:pPr>
            <a:r>
              <a:rPr lang="en-US" altLang="en-US" sz="1400" dirty="0" err="1" smtClean="0">
                <a:solidFill>
                  <a:schemeClr val="tx1"/>
                </a:solidFill>
                <a:latin typeface="Times New Roman" panose="02020603050405020304" pitchFamily="18" charset="0"/>
                <a:cs typeface="Times New Roman" panose="02020603050405020304" pitchFamily="18" charset="0"/>
              </a:rPr>
              <a:t>Në</a:t>
            </a:r>
            <a:r>
              <a:rPr lang="en-US" altLang="en-US" sz="1400" dirty="0" smtClean="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zbatim</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Urdhërit</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Kryeinspektorit</a:t>
            </a:r>
            <a:r>
              <a:rPr lang="en-US" altLang="en-US" sz="1400" dirty="0">
                <a:solidFill>
                  <a:schemeClr val="tx1"/>
                </a:solidFill>
                <a:latin typeface="Times New Roman" panose="02020603050405020304" pitchFamily="18" charset="0"/>
                <a:cs typeface="Times New Roman" panose="02020603050405020304" pitchFamily="18" charset="0"/>
              </a:rPr>
              <a:t> Nr.392, </a:t>
            </a:r>
            <a:r>
              <a:rPr lang="en-US" altLang="en-US" sz="1400" dirty="0" err="1">
                <a:solidFill>
                  <a:schemeClr val="tx1"/>
                </a:solidFill>
                <a:latin typeface="Times New Roman" panose="02020603050405020304" pitchFamily="18" charset="0"/>
                <a:cs typeface="Times New Roman" panose="02020603050405020304" pitchFamily="18" charset="0"/>
              </a:rPr>
              <a:t>datë</a:t>
            </a:r>
            <a:r>
              <a:rPr lang="en-US" altLang="en-US" sz="1400" dirty="0">
                <a:solidFill>
                  <a:schemeClr val="tx1"/>
                </a:solidFill>
                <a:latin typeface="Times New Roman" panose="02020603050405020304" pitchFamily="18" charset="0"/>
                <a:cs typeface="Times New Roman" panose="02020603050405020304" pitchFamily="18" charset="0"/>
              </a:rPr>
              <a:t> 25.07.2025 </a:t>
            </a:r>
            <a:r>
              <a:rPr lang="en-US" altLang="en-US" sz="1400" dirty="0" smtClean="0">
                <a:solidFill>
                  <a:schemeClr val="tx1"/>
                </a:solidFill>
                <a:latin typeface="Times New Roman" panose="02020603050405020304" pitchFamily="18" charset="0"/>
                <a:cs typeface="Times New Roman" panose="02020603050405020304" pitchFamily="18" charset="0"/>
              </a:rPr>
              <a:t>‘”</a:t>
            </a:r>
            <a:r>
              <a:rPr lang="en-US" altLang="en-US" sz="1400" dirty="0" err="1" smtClean="0">
                <a:solidFill>
                  <a:schemeClr val="tx1"/>
                </a:solidFill>
                <a:latin typeface="Times New Roman" panose="02020603050405020304" pitchFamily="18" charset="0"/>
                <a:cs typeface="Times New Roman" panose="02020603050405020304" pitchFamily="18" charset="0"/>
              </a:rPr>
              <a:t>Inspektim</a:t>
            </a:r>
            <a:r>
              <a:rPr lang="en-US" altLang="en-US" sz="1400" dirty="0" smtClean="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Objekteve</a:t>
            </a:r>
            <a:r>
              <a:rPr lang="en-US" altLang="en-US" sz="1400" dirty="0">
                <a:solidFill>
                  <a:schemeClr val="tx1"/>
                </a:solidFill>
                <a:latin typeface="Times New Roman" panose="02020603050405020304" pitchFamily="18" charset="0"/>
                <a:cs typeface="Times New Roman" panose="02020603050405020304" pitchFamily="18" charset="0"/>
              </a:rPr>
              <a:t>/</a:t>
            </a:r>
            <a:r>
              <a:rPr lang="en-US" altLang="en-US" sz="1400" dirty="0" err="1">
                <a:solidFill>
                  <a:schemeClr val="tx1"/>
                </a:solidFill>
                <a:latin typeface="Times New Roman" panose="02020603050405020304" pitchFamily="18" charset="0"/>
                <a:cs typeface="Times New Roman" panose="02020603050405020304" pitchFamily="18" charset="0"/>
              </a:rPr>
              <a:t>Ndërhyrjeve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që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cënojnë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Sigurinë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Përgjatë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Akseve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Rrugore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smtClean="0">
                <a:solidFill>
                  <a:schemeClr val="tx1"/>
                </a:solidFill>
                <a:latin typeface="Times New Roman" panose="02020603050405020304" pitchFamily="18" charset="0"/>
                <a:cs typeface="Times New Roman" panose="02020603050405020304" pitchFamily="18" charset="0"/>
              </a:rPr>
              <a:t>Kombëtare</a:t>
            </a:r>
            <a:r>
              <a:rPr lang="en-US" altLang="en-US" sz="1400" dirty="0" smtClean="0">
                <a:solidFill>
                  <a:schemeClr val="tx1"/>
                </a:solidFill>
                <a:latin typeface="Times New Roman" panose="02020603050405020304" pitchFamily="18" charset="0"/>
                <a:cs typeface="Times New Roman" panose="02020603050405020304" pitchFamily="18" charset="0"/>
              </a:rPr>
              <a:t>”, </a:t>
            </a:r>
            <a:r>
              <a:rPr lang="en-US" altLang="en-US" sz="1400" dirty="0" err="1" smtClean="0">
                <a:solidFill>
                  <a:schemeClr val="tx1"/>
                </a:solidFill>
                <a:latin typeface="Times New Roman" panose="02020603050405020304" pitchFamily="18" charset="0"/>
                <a:cs typeface="Times New Roman" panose="02020603050405020304" pitchFamily="18" charset="0"/>
              </a:rPr>
              <a:t>gjatë</a:t>
            </a:r>
            <a:r>
              <a:rPr lang="en-US" altLang="en-US" sz="1400" dirty="0" smtClean="0">
                <a:solidFill>
                  <a:schemeClr val="tx1"/>
                </a:solidFill>
                <a:latin typeface="Times New Roman" panose="02020603050405020304" pitchFamily="18" charset="0"/>
                <a:cs typeface="Times New Roman" panose="02020603050405020304" pitchFamily="18" charset="0"/>
              </a:rPr>
              <a:t> </a:t>
            </a:r>
            <a:r>
              <a:rPr lang="en-US" altLang="en-US" sz="1400" dirty="0" err="1" smtClean="0">
                <a:solidFill>
                  <a:schemeClr val="tx1"/>
                </a:solidFill>
                <a:latin typeface="Times New Roman" panose="02020603050405020304" pitchFamily="18" charset="0"/>
                <a:cs typeface="Times New Roman" panose="02020603050405020304" pitchFamily="18" charset="0"/>
              </a:rPr>
              <a:t>muajit</a:t>
            </a:r>
            <a:r>
              <a:rPr lang="en-US" altLang="en-US" sz="1400" dirty="0" smtClean="0">
                <a:solidFill>
                  <a:schemeClr val="tx1"/>
                </a:solidFill>
                <a:latin typeface="Times New Roman" panose="02020603050405020304" pitchFamily="18" charset="0"/>
                <a:cs typeface="Times New Roman" panose="02020603050405020304" pitchFamily="18" charset="0"/>
              </a:rPr>
              <a:t> </a:t>
            </a:r>
            <a:r>
              <a:rPr lang="en-US" altLang="en-US" sz="1400" dirty="0" err="1" smtClean="0">
                <a:solidFill>
                  <a:schemeClr val="tx1"/>
                </a:solidFill>
                <a:latin typeface="Times New Roman" panose="02020603050405020304" pitchFamily="18" charset="0"/>
                <a:cs typeface="Times New Roman" panose="02020603050405020304" pitchFamily="18" charset="0"/>
              </a:rPr>
              <a:t>korrik</a:t>
            </a:r>
            <a:r>
              <a:rPr lang="en-US" altLang="en-US" sz="1400" dirty="0" smtClean="0">
                <a:solidFill>
                  <a:schemeClr val="tx1"/>
                </a:solidFill>
                <a:latin typeface="Times New Roman" panose="02020603050405020304" pitchFamily="18" charset="0"/>
                <a:cs typeface="Times New Roman" panose="02020603050405020304" pitchFamily="18" charset="0"/>
              </a:rPr>
              <a:t> </a:t>
            </a:r>
            <a:r>
              <a:rPr lang="en-US" altLang="en-US" sz="1400" dirty="0" err="1" smtClean="0">
                <a:solidFill>
                  <a:schemeClr val="tx1"/>
                </a:solidFill>
                <a:latin typeface="Times New Roman" panose="02020603050405020304" pitchFamily="18" charset="0"/>
                <a:cs typeface="Times New Roman" panose="02020603050405020304" pitchFamily="18" charset="0"/>
              </a:rPr>
              <a:t>janë</a:t>
            </a:r>
            <a:r>
              <a:rPr lang="en-US" altLang="en-US" sz="1400" dirty="0" smtClean="0">
                <a:solidFill>
                  <a:schemeClr val="tx1"/>
                </a:solidFill>
                <a:latin typeface="Times New Roman" panose="02020603050405020304" pitchFamily="18" charset="0"/>
                <a:cs typeface="Times New Roman" panose="02020603050405020304" pitchFamily="18" charset="0"/>
              </a:rPr>
              <a:t> </a:t>
            </a:r>
            <a:r>
              <a:rPr lang="en-US" altLang="en-US" sz="1400" dirty="0" err="1" smtClean="0">
                <a:solidFill>
                  <a:schemeClr val="tx1"/>
                </a:solidFill>
                <a:latin typeface="Times New Roman" panose="02020603050405020304" pitchFamily="18" charset="0"/>
                <a:cs typeface="Times New Roman" panose="02020603050405020304" pitchFamily="18" charset="0"/>
              </a:rPr>
              <a:t>kryer</a:t>
            </a:r>
            <a:r>
              <a:rPr lang="en-US" altLang="en-US" sz="1400" dirty="0" smtClean="0">
                <a:solidFill>
                  <a:schemeClr val="tx1"/>
                </a:solidFill>
                <a:latin typeface="Times New Roman" panose="02020603050405020304" pitchFamily="18" charset="0"/>
                <a:cs typeface="Times New Roman" panose="02020603050405020304" pitchFamily="18" charset="0"/>
              </a:rPr>
              <a:t> </a:t>
            </a:r>
            <a:r>
              <a:rPr lang="en-US" altLang="en-US" sz="1400" dirty="0" err="1" smtClean="0">
                <a:solidFill>
                  <a:schemeClr val="tx1"/>
                </a:solidFill>
                <a:latin typeface="Times New Roman" panose="02020603050405020304" pitchFamily="18" charset="0"/>
                <a:cs typeface="Times New Roman" panose="02020603050405020304" pitchFamily="18" charset="0"/>
              </a:rPr>
              <a:t>verifikime</a:t>
            </a:r>
            <a:r>
              <a:rPr lang="en-US" altLang="en-US" sz="1400" dirty="0" smtClean="0">
                <a:solidFill>
                  <a:schemeClr val="tx1"/>
                </a:solidFill>
                <a:latin typeface="Times New Roman" panose="02020603050405020304" pitchFamily="18" charset="0"/>
                <a:cs typeface="Times New Roman" panose="02020603050405020304" pitchFamily="18" charset="0"/>
              </a:rPr>
              <a:t> </a:t>
            </a:r>
            <a:r>
              <a:rPr lang="en-US" altLang="en-US" sz="1400" dirty="0">
                <a:solidFill>
                  <a:schemeClr val="tx1"/>
                </a:solidFill>
                <a:latin typeface="Times New Roman" panose="02020603050405020304" pitchFamily="18" charset="0"/>
                <a:cs typeface="Times New Roman" panose="02020603050405020304" pitchFamily="18" charset="0"/>
              </a:rPr>
              <a:t>me </a:t>
            </a:r>
            <a:r>
              <a:rPr lang="en-US" altLang="en-US" sz="1400" dirty="0" err="1">
                <a:solidFill>
                  <a:schemeClr val="tx1"/>
                </a:solidFill>
                <a:latin typeface="Times New Roman" panose="02020603050405020304" pitchFamily="18" charset="0"/>
                <a:cs typeface="Times New Roman" panose="02020603050405020304" pitchFamily="18" charset="0"/>
              </a:rPr>
              <a:t>fokus</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evidentimin</a:t>
            </a:r>
            <a:r>
              <a:rPr lang="en-US" altLang="en-US" sz="1400" dirty="0">
                <a:solidFill>
                  <a:schemeClr val="tx1"/>
                </a:solidFill>
                <a:latin typeface="Times New Roman" panose="02020603050405020304" pitchFamily="18" charset="0"/>
                <a:cs typeface="Times New Roman" panose="02020603050405020304" pitchFamily="18" charset="0"/>
              </a:rPr>
              <a:t> e </a:t>
            </a:r>
            <a:r>
              <a:rPr lang="en-US" altLang="en-US" sz="1400" dirty="0" err="1">
                <a:solidFill>
                  <a:schemeClr val="tx1"/>
                </a:solidFill>
                <a:latin typeface="Times New Roman" panose="02020603050405020304" pitchFamily="18" charset="0"/>
                <a:cs typeface="Times New Roman" panose="02020603050405020304" pitchFamily="18" charset="0"/>
              </a:rPr>
              <a:t>ndërhyrjeve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paligjshme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dhe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garantimin</a:t>
            </a:r>
            <a:r>
              <a:rPr lang="en-US" altLang="en-US" sz="1400" dirty="0">
                <a:solidFill>
                  <a:schemeClr val="tx1"/>
                </a:solidFill>
                <a:latin typeface="Times New Roman" panose="02020603050405020304" pitchFamily="18" charset="0"/>
                <a:cs typeface="Times New Roman" panose="02020603050405020304" pitchFamily="18" charset="0"/>
              </a:rPr>
              <a:t> e </a:t>
            </a:r>
            <a:r>
              <a:rPr lang="en-US" altLang="en-US" sz="1400" dirty="0" err="1">
                <a:solidFill>
                  <a:schemeClr val="tx1"/>
                </a:solidFill>
                <a:latin typeface="Times New Roman" panose="02020603050405020304" pitchFamily="18" charset="0"/>
                <a:cs typeface="Times New Roman" panose="02020603050405020304" pitchFamily="18" charset="0"/>
              </a:rPr>
              <a:t>sigurisë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rrugore</a:t>
            </a:r>
            <a:r>
              <a:rPr lang="en-US" altLang="en-US" sz="1400" dirty="0">
                <a:solidFill>
                  <a:schemeClr val="tx1"/>
                </a:solidFill>
                <a:latin typeface="Times New Roman" panose="02020603050405020304" pitchFamily="18" charset="0"/>
                <a:cs typeface="Times New Roman" panose="02020603050405020304" pitchFamily="18" charset="0"/>
              </a:rPr>
              <a:t>. </a:t>
            </a: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defRPr/>
            </a:pPr>
            <a:r>
              <a:rPr lang="en-US" altLang="en-US" sz="1400" dirty="0" err="1" smtClean="0">
                <a:solidFill>
                  <a:schemeClr val="tx1"/>
                </a:solidFill>
                <a:latin typeface="Times New Roman" panose="02020603050405020304" pitchFamily="18" charset="0"/>
                <a:cs typeface="Times New Roman" panose="02020603050405020304" pitchFamily="18" charset="0"/>
              </a:rPr>
              <a:t>Në</a:t>
            </a:r>
            <a:r>
              <a:rPr lang="en-US" altLang="en-US" sz="1400" dirty="0" smtClean="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zbatim</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masave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përcaktuara</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për</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rikthimin</a:t>
            </a:r>
            <a:r>
              <a:rPr lang="en-US" altLang="en-US" sz="1400" dirty="0">
                <a:solidFill>
                  <a:schemeClr val="tx1"/>
                </a:solidFill>
                <a:latin typeface="Times New Roman" panose="02020603050405020304" pitchFamily="18" charset="0"/>
                <a:cs typeface="Times New Roman" panose="02020603050405020304" pitchFamily="18" charset="0"/>
              </a:rPr>
              <a:t> e </a:t>
            </a:r>
            <a:r>
              <a:rPr lang="en-US" altLang="en-US" sz="1400" dirty="0" err="1">
                <a:solidFill>
                  <a:schemeClr val="tx1"/>
                </a:solidFill>
                <a:latin typeface="Times New Roman" panose="02020603050405020304" pitchFamily="18" charset="0"/>
                <a:cs typeface="Times New Roman" panose="02020603050405020304" pitchFamily="18" charset="0"/>
              </a:rPr>
              <a:t>ligjshmërisë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në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smtClean="0">
                <a:solidFill>
                  <a:schemeClr val="tx1"/>
                </a:solidFill>
                <a:latin typeface="Times New Roman" panose="02020603050405020304" pitchFamily="18" charset="0"/>
                <a:cs typeface="Times New Roman" panose="02020603050405020304" pitchFamily="18" charset="0"/>
              </a:rPr>
              <a:t>territor</a:t>
            </a:r>
            <a:r>
              <a:rPr lang="en-US" altLang="en-US" sz="1400" dirty="0" smtClean="0">
                <a:solidFill>
                  <a:schemeClr val="tx1"/>
                </a:solidFill>
                <a:latin typeface="Times New Roman" panose="02020603050405020304" pitchFamily="18" charset="0"/>
                <a:cs typeface="Times New Roman" panose="02020603050405020304" pitchFamily="18" charset="0"/>
              </a:rPr>
              <a:t> </a:t>
            </a:r>
            <a:r>
              <a:rPr lang="en-US" altLang="en-US" sz="1400" dirty="0" err="1" smtClean="0">
                <a:solidFill>
                  <a:schemeClr val="tx1"/>
                </a:solidFill>
                <a:latin typeface="Times New Roman" panose="02020603050405020304" pitchFamily="18" charset="0"/>
                <a:cs typeface="Times New Roman" panose="02020603050405020304" pitchFamily="18" charset="0"/>
              </a:rPr>
              <a:t>gjatë</a:t>
            </a:r>
            <a:r>
              <a:rPr lang="en-US" altLang="en-US" sz="1400" dirty="0" smtClean="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muajit</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Gusht</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kanë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vijuar</a:t>
            </a:r>
            <a:r>
              <a:rPr lang="en-US" altLang="en-US" sz="1400" dirty="0">
                <a:solidFill>
                  <a:schemeClr val="tx1"/>
                </a:solidFill>
                <a:latin typeface="Times New Roman" panose="02020603050405020304" pitchFamily="18" charset="0"/>
                <a:cs typeface="Times New Roman" panose="02020603050405020304" pitchFamily="18" charset="0"/>
              </a:rPr>
              <a:t> me </a:t>
            </a:r>
            <a:r>
              <a:rPr lang="en-US" altLang="en-US" sz="1400" dirty="0" err="1">
                <a:solidFill>
                  <a:schemeClr val="tx1"/>
                </a:solidFill>
                <a:latin typeface="Times New Roman" panose="02020603050405020304" pitchFamily="18" charset="0"/>
                <a:cs typeface="Times New Roman" panose="02020603050405020304" pitchFamily="18" charset="0"/>
              </a:rPr>
              <a:t>ekzekutimin</a:t>
            </a:r>
            <a:r>
              <a:rPr lang="en-US" altLang="en-US" sz="1400" dirty="0">
                <a:solidFill>
                  <a:schemeClr val="tx1"/>
                </a:solidFill>
                <a:latin typeface="Times New Roman" panose="02020603050405020304" pitchFamily="18" charset="0"/>
                <a:cs typeface="Times New Roman" panose="02020603050405020304" pitchFamily="18" charset="0"/>
              </a:rPr>
              <a:t> e </a:t>
            </a:r>
            <a:r>
              <a:rPr lang="en-US" altLang="en-US" sz="1400" dirty="0" err="1">
                <a:solidFill>
                  <a:schemeClr val="tx1"/>
                </a:solidFill>
                <a:latin typeface="Times New Roman" panose="02020603050405020304" pitchFamily="18" charset="0"/>
                <a:cs typeface="Times New Roman" panose="02020603050405020304" pitchFamily="18" charset="0"/>
              </a:rPr>
              <a:t>objekteve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paligjshme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në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zonën</a:t>
            </a:r>
            <a:r>
              <a:rPr lang="en-US" altLang="en-US" sz="1400" dirty="0">
                <a:solidFill>
                  <a:schemeClr val="tx1"/>
                </a:solidFill>
                <a:latin typeface="Times New Roman" panose="02020603050405020304" pitchFamily="18" charset="0"/>
                <a:cs typeface="Times New Roman" panose="02020603050405020304" pitchFamily="18" charset="0"/>
              </a:rPr>
              <a:t> e </a:t>
            </a:r>
            <a:r>
              <a:rPr lang="en-US" altLang="en-US" sz="1400" dirty="0" err="1">
                <a:solidFill>
                  <a:schemeClr val="tx1"/>
                </a:solidFill>
                <a:latin typeface="Times New Roman" panose="02020603050405020304" pitchFamily="18" charset="0"/>
                <a:cs typeface="Times New Roman" panose="02020603050405020304" pitchFamily="18" charset="0"/>
              </a:rPr>
              <a:t>Kepit</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Rodonit</a:t>
            </a:r>
            <a:r>
              <a:rPr lang="en-US" altLang="en-US" sz="1400" dirty="0" smtClean="0">
                <a:solidFill>
                  <a:schemeClr val="tx1"/>
                </a:solidFill>
                <a:latin typeface="Times New Roman" panose="02020603050405020304" pitchFamily="18" charset="0"/>
                <a:cs typeface="Times New Roman" panose="02020603050405020304" pitchFamily="18" charset="0"/>
              </a:rPr>
              <a:t>,.</a:t>
            </a:r>
          </a:p>
          <a:p>
            <a:pPr algn="just" eaLnBrk="1" hangingPunct="1">
              <a:buFont typeface="Wingdings" panose="05000000000000000000" pitchFamily="2" charset="2"/>
              <a:buChar char="Ø"/>
              <a:defRPr/>
            </a:pPr>
            <a:r>
              <a:rPr lang="en-US" altLang="en-US" sz="1400" dirty="0" err="1" smtClean="0">
                <a:solidFill>
                  <a:schemeClr val="tx1"/>
                </a:solidFill>
                <a:latin typeface="Times New Roman" panose="02020603050405020304" pitchFamily="18" charset="0"/>
                <a:cs typeface="Times New Roman" panose="02020603050405020304" pitchFamily="18" charset="0"/>
              </a:rPr>
              <a:t>Përgjatë</a:t>
            </a:r>
            <a:r>
              <a:rPr lang="en-US" altLang="en-US" sz="1400" dirty="0" smtClean="0">
                <a:solidFill>
                  <a:schemeClr val="tx1"/>
                </a:solidFill>
                <a:latin typeface="Times New Roman" panose="02020603050405020304" pitchFamily="18" charset="0"/>
                <a:cs typeface="Times New Roman" panose="02020603050405020304" pitchFamily="18" charset="0"/>
              </a:rPr>
              <a:t> </a:t>
            </a:r>
            <a:r>
              <a:rPr lang="en-US" altLang="en-US" sz="1400" dirty="0" err="1" smtClean="0">
                <a:solidFill>
                  <a:schemeClr val="tx1"/>
                </a:solidFill>
                <a:latin typeface="Times New Roman" panose="02020603050405020304" pitchFamily="18" charset="0"/>
                <a:cs typeface="Times New Roman" panose="02020603050405020304" pitchFamily="18" charset="0"/>
              </a:rPr>
              <a:t>vitit</a:t>
            </a:r>
            <a:r>
              <a:rPr lang="en-US" altLang="en-US" sz="1400" dirty="0" smtClean="0">
                <a:solidFill>
                  <a:schemeClr val="tx1"/>
                </a:solidFill>
                <a:latin typeface="Times New Roman" panose="02020603050405020304" pitchFamily="18" charset="0"/>
                <a:cs typeface="Times New Roman" panose="02020603050405020304" pitchFamily="18" charset="0"/>
              </a:rPr>
              <a:t> 2025, IKMT </a:t>
            </a:r>
            <a:r>
              <a:rPr lang="en-US" altLang="en-US" sz="1400" dirty="0" err="1">
                <a:solidFill>
                  <a:schemeClr val="tx1"/>
                </a:solidFill>
                <a:latin typeface="Times New Roman" panose="02020603050405020304" pitchFamily="18" charset="0"/>
                <a:cs typeface="Times New Roman" panose="02020603050405020304" pitchFamily="18" charset="0"/>
              </a:rPr>
              <a:t>në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bashkëpunim</a:t>
            </a:r>
            <a:r>
              <a:rPr lang="en-US" altLang="en-US" sz="1400" dirty="0">
                <a:solidFill>
                  <a:schemeClr val="tx1"/>
                </a:solidFill>
                <a:latin typeface="Times New Roman" panose="02020603050405020304" pitchFamily="18" charset="0"/>
                <a:cs typeface="Times New Roman" panose="02020603050405020304" pitchFamily="18" charset="0"/>
              </a:rPr>
              <a:t> me IMTV-</a:t>
            </a:r>
            <a:r>
              <a:rPr lang="en-US" altLang="en-US" sz="1400" dirty="0" err="1">
                <a:solidFill>
                  <a:schemeClr val="tx1"/>
                </a:solidFill>
                <a:latin typeface="Times New Roman" panose="02020603050405020304" pitchFamily="18" charset="0"/>
                <a:cs typeface="Times New Roman" panose="02020603050405020304" pitchFamily="18" charset="0"/>
              </a:rPr>
              <a:t>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dhe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Policitë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Bashkiake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në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tre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bashkitë</a:t>
            </a:r>
            <a:r>
              <a:rPr lang="en-US" altLang="en-US" sz="1400" dirty="0">
                <a:solidFill>
                  <a:schemeClr val="tx1"/>
                </a:solidFill>
                <a:latin typeface="Times New Roman" panose="02020603050405020304" pitchFamily="18" charset="0"/>
                <a:cs typeface="Times New Roman" panose="02020603050405020304" pitchFamily="18" charset="0"/>
              </a:rPr>
              <a:t> e </a:t>
            </a:r>
            <a:r>
              <a:rPr lang="en-US" altLang="en-US" sz="1400" dirty="0" err="1">
                <a:solidFill>
                  <a:schemeClr val="tx1"/>
                </a:solidFill>
                <a:latin typeface="Times New Roman" panose="02020603050405020304" pitchFamily="18" charset="0"/>
                <a:cs typeface="Times New Roman" panose="02020603050405020304" pitchFamily="18" charset="0"/>
              </a:rPr>
              <a:t>qarkut</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kanë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zhvilluar</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një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aksion</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gjerë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për</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lirimin</a:t>
            </a:r>
            <a:r>
              <a:rPr lang="en-US" altLang="en-US" sz="1400" dirty="0">
                <a:solidFill>
                  <a:schemeClr val="tx1"/>
                </a:solidFill>
                <a:latin typeface="Times New Roman" panose="02020603050405020304" pitchFamily="18" charset="0"/>
                <a:cs typeface="Times New Roman" panose="02020603050405020304" pitchFamily="18" charset="0"/>
              </a:rPr>
              <a:t> e </a:t>
            </a:r>
            <a:r>
              <a:rPr lang="en-US" altLang="en-US" sz="1400" dirty="0" err="1">
                <a:solidFill>
                  <a:schemeClr val="tx1"/>
                </a:solidFill>
                <a:latin typeface="Times New Roman" panose="02020603050405020304" pitchFamily="18" charset="0"/>
                <a:cs typeface="Times New Roman" panose="02020603050405020304" pitchFamily="18" charset="0"/>
              </a:rPr>
              <a:t>hapësirave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publike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zaptuara</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Qëllimi</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kryesor</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ishte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që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hapësirat</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kthehen</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në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shërbim</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qytetarëve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dhe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komunitetit</a:t>
            </a:r>
            <a:r>
              <a:rPr lang="en-US" altLang="en-US" sz="1400" dirty="0">
                <a:solidFill>
                  <a:schemeClr val="tx1"/>
                </a:solidFill>
                <a:latin typeface="Times New Roman" panose="02020603050405020304" pitchFamily="18" charset="0"/>
                <a:cs typeface="Times New Roman" panose="02020603050405020304" pitchFamily="18" charset="0"/>
              </a:rPr>
              <a:t> duke </a:t>
            </a:r>
            <a:r>
              <a:rPr lang="en-US" altLang="en-US" sz="1400" dirty="0" err="1">
                <a:solidFill>
                  <a:schemeClr val="tx1"/>
                </a:solidFill>
                <a:latin typeface="Times New Roman" panose="02020603050405020304" pitchFamily="18" charset="0"/>
                <a:cs typeface="Times New Roman" panose="02020603050405020304" pitchFamily="18" charset="0"/>
              </a:rPr>
              <a:t>hequr</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çdo</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strukturë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apo</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ndërhyrje</a:t>
            </a:r>
            <a:r>
              <a:rPr lang="en-US" altLang="en-US" sz="1400" dirty="0">
                <a:solidFill>
                  <a:schemeClr val="tx1"/>
                </a:solidFill>
                <a:latin typeface="Times New Roman" panose="02020603050405020304" pitchFamily="18" charset="0"/>
                <a:cs typeface="Times New Roman" panose="02020603050405020304" pitchFamily="18" charset="0"/>
              </a:rPr>
              <a:t> pa </a:t>
            </a:r>
            <a:r>
              <a:rPr lang="en-US" altLang="en-US" sz="1400" dirty="0" err="1">
                <a:solidFill>
                  <a:schemeClr val="tx1"/>
                </a:solidFill>
                <a:latin typeface="Times New Roman" panose="02020603050405020304" pitchFamily="18" charset="0"/>
                <a:cs typeface="Times New Roman" panose="02020603050405020304" pitchFamily="18" charset="0"/>
              </a:rPr>
              <a:t>leje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që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pengonin</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qarkullimin</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apo</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përdorimin</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publik</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të</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këtyre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hapsirave</a:t>
            </a:r>
            <a:r>
              <a:rPr lang="en-US" altLang="en-US" sz="1400" dirty="0">
                <a:solidFill>
                  <a:schemeClr val="tx1"/>
                </a:solidFill>
                <a:latin typeface="Times New Roman" panose="02020603050405020304" pitchFamily="18" charset="0"/>
                <a:cs typeface="Times New Roman" panose="02020603050405020304" pitchFamily="18" charset="0"/>
              </a:rPr>
              <a:t> </a:t>
            </a:r>
            <a:r>
              <a:rPr lang="en-US" altLang="en-US" sz="1400" dirty="0" err="1">
                <a:solidFill>
                  <a:schemeClr val="tx1"/>
                </a:solidFill>
                <a:latin typeface="Times New Roman" panose="02020603050405020304" pitchFamily="18" charset="0"/>
                <a:cs typeface="Times New Roman" panose="02020603050405020304" pitchFamily="18" charset="0"/>
              </a:rPr>
              <a:t>publike</a:t>
            </a: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58372"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solidFill>
                  <a:srgbClr val="000000"/>
                </a:solidFill>
              </a:rPr>
              <a:t>37</a:t>
            </a:r>
          </a:p>
        </p:txBody>
      </p:sp>
    </p:spTree>
    <p:extLst>
      <p:ext uri="{BB962C8B-B14F-4D97-AF65-F5344CB8AC3E}">
        <p14:creationId xmlns:p14="http://schemas.microsoft.com/office/powerpoint/2010/main" val="622809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81000" y="801688"/>
            <a:ext cx="8423275" cy="1255712"/>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59395" name="Content Placeholder 4"/>
          <p:cNvSpPr>
            <a:spLocks noGrp="1"/>
          </p:cNvSpPr>
          <p:nvPr>
            <p:ph idx="1"/>
          </p:nvPr>
        </p:nvSpPr>
        <p:spPr>
          <a:xfrm>
            <a:off x="38100" y="2286000"/>
            <a:ext cx="9029700" cy="342900"/>
          </a:xfrm>
        </p:spPr>
        <p:txBody>
          <a:bodyPr>
            <a:spAutoFit/>
          </a:bodyPr>
          <a:lstStyle/>
          <a:p>
            <a:pPr marL="0" indent="0" algn="ctr">
              <a:lnSpc>
                <a:spcPct val="107000"/>
              </a:lnSpc>
              <a:spcBef>
                <a:spcPct val="0"/>
              </a:spcBef>
              <a:spcAft>
                <a:spcPts val="800"/>
              </a:spcAft>
              <a:buFont typeface="Wingdings 3" pitchFamily="18" charset="2"/>
              <a:buNone/>
            </a:pPr>
            <a:r>
              <a:rPr lang="en-US" altLang="en-US" sz="1600" b="1" smtClean="0">
                <a:solidFill>
                  <a:srgbClr val="000000"/>
                </a:solidFill>
                <a:latin typeface="Times New Roman" pitchFamily="18" charset="0"/>
                <a:cs typeface="Times New Roman" pitchFamily="18" charset="0"/>
              </a:rPr>
              <a:t>Në këtë tabelë po paraqesim përmbledhjen e raportimeve nga IKMT Dr. Rajonale Durrës.</a:t>
            </a:r>
            <a:endParaRPr lang="en-US" altLang="en-US" sz="1400" b="1" smtClean="0">
              <a:latin typeface="Calibri" pitchFamily="34" charset="0"/>
              <a:ea typeface="Calibri" pitchFamily="34" charset="0"/>
              <a:cs typeface="Times New Roman" pitchFamily="18" charset="0"/>
            </a:endParaRPr>
          </a:p>
        </p:txBody>
      </p:sp>
      <p:sp>
        <p:nvSpPr>
          <p:cNvPr id="59396"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solidFill>
                  <a:srgbClr val="000000"/>
                </a:solidFill>
              </a:rPr>
              <a:t>38</a:t>
            </a:r>
          </a:p>
        </p:txBody>
      </p:sp>
      <p:graphicFrame>
        <p:nvGraphicFramePr>
          <p:cNvPr id="4" name="Table 3"/>
          <p:cNvGraphicFramePr>
            <a:graphicFrameLocks noGrp="1"/>
          </p:cNvGraphicFramePr>
          <p:nvPr/>
        </p:nvGraphicFramePr>
        <p:xfrm>
          <a:off x="381000" y="2667000"/>
          <a:ext cx="8305801" cy="3962397"/>
        </p:xfrm>
        <a:graphic>
          <a:graphicData uri="http://schemas.openxmlformats.org/drawingml/2006/table">
            <a:tbl>
              <a:tblPr firstRow="1" firstCol="1" bandRow="1"/>
              <a:tblGrid>
                <a:gridCol w="3157577"/>
                <a:gridCol w="3157577"/>
                <a:gridCol w="1990647"/>
              </a:tblGrid>
              <a:tr h="566057">
                <a:tc>
                  <a:txBody>
                    <a:bodyPr/>
                    <a:lstStyle/>
                    <a:p>
                      <a:pPr marL="0" marR="0" algn="ctr">
                        <a:lnSpc>
                          <a:spcPct val="107000"/>
                        </a:lnSpc>
                        <a:spcBef>
                          <a:spcPts val="0"/>
                        </a:spcBef>
                        <a:spcAft>
                          <a:spcPts val="0"/>
                        </a:spcAft>
                      </a:pPr>
                      <a:r>
                        <a:rPr lang="en-US" sz="1200" b="1" dirty="0">
                          <a:solidFill>
                            <a:srgbClr val="000000"/>
                          </a:solidFill>
                          <a:effectLst/>
                          <a:latin typeface="Times New Roman"/>
                          <a:ea typeface="Times New Roman"/>
                          <a:cs typeface="Times New Roman"/>
                        </a:rPr>
                        <a:t>IKMT DURRËS</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1592580" algn="l"/>
                        </a:tabLst>
                      </a:pPr>
                      <a:r>
                        <a:rPr lang="en-US" sz="1200" b="1">
                          <a:solidFill>
                            <a:srgbClr val="000000"/>
                          </a:solidFill>
                          <a:effectLst/>
                          <a:latin typeface="Times New Roman"/>
                          <a:ea typeface="Times New Roman"/>
                          <a:cs typeface="Times New Roman"/>
                        </a:rPr>
                        <a:t>TË DHËNA TË RAPORTUARA NGA DR. IKMT DURRËS</a:t>
                      </a:r>
                      <a:endParaRPr lang="en-US"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1592580" algn="l"/>
                        </a:tabLst>
                      </a:pPr>
                      <a:r>
                        <a:rPr lang="en-US" sz="1200" b="1">
                          <a:solidFill>
                            <a:srgbClr val="000000"/>
                          </a:solidFill>
                          <a:effectLst/>
                          <a:latin typeface="Times New Roman"/>
                          <a:ea typeface="Times New Roman"/>
                          <a:cs typeface="Times New Roman"/>
                        </a:rPr>
                        <a:t>VITI 2025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500487">
                <a:tc rowSpan="3">
                  <a:txBody>
                    <a:bodyPr/>
                    <a:lstStyle/>
                    <a:p>
                      <a:pPr marL="0" marR="0" algn="ctr">
                        <a:lnSpc>
                          <a:spcPct val="107000"/>
                        </a:lnSpc>
                        <a:spcBef>
                          <a:spcPts val="0"/>
                        </a:spcBef>
                        <a:spcAft>
                          <a:spcPts val="0"/>
                        </a:spcAft>
                      </a:pPr>
                      <a:r>
                        <a:rPr lang="en-US" sz="1200" b="1" dirty="0">
                          <a:solidFill>
                            <a:srgbClr val="000000"/>
                          </a:solidFill>
                          <a:effectLst/>
                          <a:latin typeface="Times New Roman"/>
                          <a:ea typeface="Times New Roman"/>
                          <a:cs typeface="Times New Roman"/>
                        </a:rPr>
                        <a:t>NR. INSPEKTIMEVE NGA DRIKMT DURRËS </a:t>
                      </a:r>
                      <a:endParaRPr lang="en-US" sz="1200" dirty="0">
                        <a:effectLst/>
                        <a:latin typeface="Calibri"/>
                        <a:ea typeface="Calibri"/>
                        <a:cs typeface="Times New Roman"/>
                      </a:endParaRPr>
                    </a:p>
                    <a:p>
                      <a:pPr marL="0" marR="0" algn="ctr">
                        <a:lnSpc>
                          <a:spcPct val="107000"/>
                        </a:lnSpc>
                        <a:spcBef>
                          <a:spcPts val="0"/>
                        </a:spcBef>
                        <a:spcAft>
                          <a:spcPts val="0"/>
                        </a:spcAft>
                      </a:pPr>
                      <a:r>
                        <a:rPr lang="en-US" sz="1300" dirty="0">
                          <a:solidFill>
                            <a:srgbClr val="000000"/>
                          </a:solidFill>
                          <a:effectLst/>
                          <a:latin typeface="Times New Roman"/>
                          <a:ea typeface="Times New Roman"/>
                          <a:cs typeface="Times New Roman"/>
                        </a:rPr>
                        <a:t>(Online </a:t>
                      </a:r>
                      <a:r>
                        <a:rPr lang="en-US" sz="1300" dirty="0" err="1">
                          <a:solidFill>
                            <a:srgbClr val="000000"/>
                          </a:solidFill>
                          <a:effectLst/>
                          <a:latin typeface="Times New Roman"/>
                          <a:ea typeface="Times New Roman"/>
                          <a:cs typeface="Times New Roman"/>
                        </a:rPr>
                        <a:t>në</a:t>
                      </a:r>
                      <a:r>
                        <a:rPr lang="en-US" sz="1300" dirty="0">
                          <a:solidFill>
                            <a:srgbClr val="000000"/>
                          </a:solidFill>
                          <a:effectLst/>
                          <a:latin typeface="Times New Roman"/>
                          <a:ea typeface="Times New Roman"/>
                          <a:cs typeface="Times New Roman"/>
                        </a:rPr>
                        <a:t> </a:t>
                      </a:r>
                      <a:r>
                        <a:rPr lang="en-US" sz="1300" dirty="0" err="1">
                          <a:solidFill>
                            <a:srgbClr val="000000"/>
                          </a:solidFill>
                          <a:effectLst/>
                          <a:latin typeface="Times New Roman"/>
                          <a:ea typeface="Times New Roman"/>
                          <a:cs typeface="Times New Roman"/>
                        </a:rPr>
                        <a:t>platformën</a:t>
                      </a:r>
                      <a:r>
                        <a:rPr lang="en-US" sz="1300" dirty="0">
                          <a:solidFill>
                            <a:srgbClr val="000000"/>
                          </a:solidFill>
                          <a:effectLst/>
                          <a:latin typeface="Times New Roman"/>
                          <a:ea typeface="Times New Roman"/>
                          <a:cs typeface="Times New Roman"/>
                        </a:rPr>
                        <a:t> </a:t>
                      </a:r>
                      <a:r>
                        <a:rPr lang="en-US" sz="1300" dirty="0" smtClean="0">
                          <a:solidFill>
                            <a:srgbClr val="000000"/>
                          </a:solidFill>
                          <a:effectLst/>
                          <a:latin typeface="Times New Roman"/>
                          <a:ea typeface="Times New Roman"/>
                          <a:cs typeface="Times New Roman"/>
                        </a:rPr>
                        <a:t>e-</a:t>
                      </a:r>
                      <a:r>
                        <a:rPr lang="en-US" sz="1300" dirty="0" err="1" smtClean="0">
                          <a:solidFill>
                            <a:srgbClr val="000000"/>
                          </a:solidFill>
                          <a:effectLst/>
                          <a:latin typeface="Times New Roman"/>
                          <a:ea typeface="Times New Roman"/>
                          <a:cs typeface="Times New Roman"/>
                        </a:rPr>
                        <a:t>inspektimi,verifikime</a:t>
                      </a:r>
                      <a:r>
                        <a:rPr lang="en-US" sz="1300" dirty="0" smtClean="0">
                          <a:solidFill>
                            <a:srgbClr val="000000"/>
                          </a:solidFill>
                          <a:effectLst/>
                          <a:latin typeface="Times New Roman"/>
                          <a:ea typeface="Times New Roman"/>
                          <a:cs typeface="Times New Roman"/>
                        </a:rPr>
                        <a:t> </a:t>
                      </a:r>
                      <a:r>
                        <a:rPr lang="en-US" sz="1300" dirty="0" err="1">
                          <a:solidFill>
                            <a:srgbClr val="000000"/>
                          </a:solidFill>
                          <a:effectLst/>
                          <a:latin typeface="Times New Roman"/>
                          <a:ea typeface="Times New Roman"/>
                          <a:cs typeface="Times New Roman"/>
                        </a:rPr>
                        <a:t>ankesash</a:t>
                      </a:r>
                      <a:r>
                        <a:rPr lang="en-US" sz="1300" dirty="0">
                          <a:solidFill>
                            <a:srgbClr val="000000"/>
                          </a:solidFill>
                          <a:effectLst/>
                          <a:latin typeface="Times New Roman"/>
                          <a:ea typeface="Times New Roman"/>
                          <a:cs typeface="Times New Roman"/>
                        </a:rPr>
                        <a:t>/</a:t>
                      </a:r>
                      <a:r>
                        <a:rPr lang="en-US" sz="1300" dirty="0" err="1">
                          <a:solidFill>
                            <a:srgbClr val="000000"/>
                          </a:solidFill>
                          <a:effectLst/>
                          <a:latin typeface="Times New Roman"/>
                          <a:ea typeface="Times New Roman"/>
                          <a:cs typeface="Times New Roman"/>
                        </a:rPr>
                        <a:t>monitorime</a:t>
                      </a:r>
                      <a:r>
                        <a:rPr lang="en-US" sz="1300" dirty="0">
                          <a:solidFill>
                            <a:srgbClr val="000000"/>
                          </a:solidFill>
                          <a:effectLst/>
                          <a:latin typeface="Times New Roman"/>
                          <a:ea typeface="Times New Roman"/>
                          <a:cs typeface="Times New Roman"/>
                        </a:rPr>
                        <a:t> </a:t>
                      </a:r>
                      <a:r>
                        <a:rPr lang="en-US" sz="1300" dirty="0" err="1" smtClean="0">
                          <a:solidFill>
                            <a:srgbClr val="000000"/>
                          </a:solidFill>
                          <a:effectLst/>
                          <a:latin typeface="Times New Roman"/>
                          <a:ea typeface="Times New Roman"/>
                          <a:cs typeface="Times New Roman"/>
                        </a:rPr>
                        <a:t>rutinore,verifikime</a:t>
                      </a:r>
                      <a:r>
                        <a:rPr lang="en-US" sz="1300" dirty="0" smtClean="0">
                          <a:solidFill>
                            <a:srgbClr val="000000"/>
                          </a:solidFill>
                          <a:effectLst/>
                          <a:latin typeface="Times New Roman"/>
                          <a:ea typeface="Times New Roman"/>
                          <a:cs typeface="Times New Roman"/>
                        </a:rPr>
                        <a:t> </a:t>
                      </a:r>
                      <a:r>
                        <a:rPr lang="en-US" sz="1300" dirty="0" err="1">
                          <a:solidFill>
                            <a:srgbClr val="000000"/>
                          </a:solidFill>
                          <a:effectLst/>
                          <a:latin typeface="Times New Roman"/>
                          <a:ea typeface="Times New Roman"/>
                          <a:cs typeface="Times New Roman"/>
                        </a:rPr>
                        <a:t>në</a:t>
                      </a:r>
                      <a:r>
                        <a:rPr lang="en-US" sz="1300" dirty="0">
                          <a:solidFill>
                            <a:srgbClr val="000000"/>
                          </a:solidFill>
                          <a:effectLst/>
                          <a:latin typeface="Times New Roman"/>
                          <a:ea typeface="Times New Roman"/>
                          <a:cs typeface="Times New Roman"/>
                        </a:rPr>
                        <a:t> </a:t>
                      </a:r>
                      <a:r>
                        <a:rPr lang="en-US" sz="1300" dirty="0" err="1">
                          <a:solidFill>
                            <a:srgbClr val="000000"/>
                          </a:solidFill>
                          <a:effectLst/>
                          <a:latin typeface="Times New Roman"/>
                          <a:ea typeface="Times New Roman"/>
                          <a:cs typeface="Times New Roman"/>
                        </a:rPr>
                        <a:t>bashkëpunim</a:t>
                      </a:r>
                      <a:r>
                        <a:rPr lang="en-US" sz="1300" dirty="0">
                          <a:solidFill>
                            <a:srgbClr val="000000"/>
                          </a:solidFill>
                          <a:effectLst/>
                          <a:latin typeface="Times New Roman"/>
                          <a:ea typeface="Times New Roman"/>
                          <a:cs typeface="Times New Roman"/>
                        </a:rPr>
                        <a:t> me </a:t>
                      </a:r>
                      <a:r>
                        <a:rPr lang="en-US" sz="1300" dirty="0" err="1">
                          <a:solidFill>
                            <a:srgbClr val="000000"/>
                          </a:solidFill>
                          <a:effectLst/>
                          <a:latin typeface="Times New Roman"/>
                          <a:ea typeface="Times New Roman"/>
                          <a:cs typeface="Times New Roman"/>
                        </a:rPr>
                        <a:t>Policinë</a:t>
                      </a:r>
                      <a:r>
                        <a:rPr lang="en-US" sz="1300" dirty="0">
                          <a:solidFill>
                            <a:srgbClr val="000000"/>
                          </a:solidFill>
                          <a:effectLst/>
                          <a:latin typeface="Times New Roman"/>
                          <a:ea typeface="Times New Roman"/>
                          <a:cs typeface="Times New Roman"/>
                        </a:rPr>
                        <a:t>)</a:t>
                      </a:r>
                      <a:endParaRPr lang="en-US"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1592580" algn="l"/>
                        </a:tabLst>
                      </a:pPr>
                      <a:r>
                        <a:rPr lang="en-US" sz="1300" b="1" dirty="0" err="1">
                          <a:solidFill>
                            <a:srgbClr val="000000"/>
                          </a:solidFill>
                          <a:effectLst/>
                          <a:latin typeface="Times New Roman"/>
                          <a:ea typeface="Times New Roman"/>
                          <a:cs typeface="Times New Roman"/>
                        </a:rPr>
                        <a:t>Sektori</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i</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Inspektimit</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të</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Territorit</a:t>
                      </a:r>
                      <a:endParaRPr lang="en-US"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a:ea typeface="Times New Roman"/>
                          <a:cs typeface="Times New Roman"/>
                        </a:rPr>
                        <a:t>75</a:t>
                      </a:r>
                      <a:endParaRPr lang="en-US"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6057">
                <a:tc vMerge="1">
                  <a:txBody>
                    <a:bodyPr/>
                    <a:lstStyle/>
                    <a:p>
                      <a:endParaRPr lang="en-US"/>
                    </a:p>
                  </a:txBody>
                  <a:tcPr/>
                </a:tc>
                <a:tc>
                  <a:txBody>
                    <a:bodyPr/>
                    <a:lstStyle/>
                    <a:p>
                      <a:pPr marL="0" marR="0" algn="ctr">
                        <a:lnSpc>
                          <a:spcPct val="107000"/>
                        </a:lnSpc>
                        <a:spcBef>
                          <a:spcPts val="0"/>
                        </a:spcBef>
                        <a:spcAft>
                          <a:spcPts val="0"/>
                        </a:spcAft>
                        <a:tabLst>
                          <a:tab pos="1592580" algn="l"/>
                        </a:tabLst>
                      </a:pPr>
                      <a:r>
                        <a:rPr lang="en-US" sz="1300" b="1" dirty="0" err="1">
                          <a:solidFill>
                            <a:srgbClr val="000000"/>
                          </a:solidFill>
                          <a:effectLst/>
                          <a:latin typeface="Times New Roman"/>
                          <a:ea typeface="Times New Roman"/>
                          <a:cs typeface="Times New Roman"/>
                        </a:rPr>
                        <a:t>Sektori</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i</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Inspektimit</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të</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Mjedisit</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dhe</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Ujërave</a:t>
                      </a:r>
                      <a:endParaRPr lang="en-US"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a:ea typeface="Times New Roman"/>
                          <a:cs typeface="Times New Roman"/>
                        </a:rPr>
                        <a:t>69</a:t>
                      </a:r>
                      <a:endParaRPr lang="en-US"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31625">
                <a:tc vMerge="1">
                  <a:txBody>
                    <a:bodyPr/>
                    <a:lstStyle/>
                    <a:p>
                      <a:endParaRPr lang="en-US"/>
                    </a:p>
                  </a:txBody>
                  <a:tcPr/>
                </a:tc>
                <a:tc>
                  <a:txBody>
                    <a:bodyPr/>
                    <a:lstStyle/>
                    <a:p>
                      <a:pPr marL="0" marR="0" algn="ctr">
                        <a:lnSpc>
                          <a:spcPct val="107000"/>
                        </a:lnSpc>
                        <a:spcBef>
                          <a:spcPts val="0"/>
                        </a:spcBef>
                        <a:spcAft>
                          <a:spcPts val="0"/>
                        </a:spcAft>
                        <a:tabLst>
                          <a:tab pos="1592580" algn="l"/>
                        </a:tabLst>
                      </a:pPr>
                      <a:r>
                        <a:rPr lang="en-US" sz="1300" b="1" dirty="0" err="1">
                          <a:solidFill>
                            <a:srgbClr val="000000"/>
                          </a:solidFill>
                          <a:effectLst/>
                          <a:latin typeface="Times New Roman"/>
                          <a:ea typeface="Times New Roman"/>
                          <a:cs typeface="Times New Roman"/>
                        </a:rPr>
                        <a:t>Sektori</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Inspektimit</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Pyjor</a:t>
                      </a:r>
                      <a:endParaRPr lang="en-US"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a:ea typeface="Times New Roman"/>
                          <a:cs typeface="Times New Roman"/>
                        </a:rPr>
                        <a:t>100</a:t>
                      </a:r>
                      <a:endParaRPr lang="en-US"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6057">
                <a:tc rowSpan="3">
                  <a:txBody>
                    <a:bodyPr/>
                    <a:lstStyle/>
                    <a:p>
                      <a:pPr marL="0" marR="0" algn="ctr">
                        <a:lnSpc>
                          <a:spcPct val="107000"/>
                        </a:lnSpc>
                        <a:spcBef>
                          <a:spcPts val="0"/>
                        </a:spcBef>
                        <a:spcAft>
                          <a:spcPts val="0"/>
                        </a:spcAft>
                      </a:pPr>
                      <a:r>
                        <a:rPr lang="en-US" sz="1200" b="1" dirty="0">
                          <a:solidFill>
                            <a:srgbClr val="000000"/>
                          </a:solidFill>
                          <a:effectLst/>
                          <a:latin typeface="Times New Roman"/>
                          <a:ea typeface="Times New Roman"/>
                          <a:cs typeface="Times New Roman"/>
                        </a:rPr>
                        <a:t>NR. SHKELJEVE TË KONSTATUARA NGA DRIKMT DURRËS</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tabLst>
                          <a:tab pos="1592580" algn="l"/>
                        </a:tabLst>
                      </a:pPr>
                      <a:r>
                        <a:rPr lang="en-US" sz="1300" b="1" dirty="0" err="1">
                          <a:solidFill>
                            <a:srgbClr val="000000"/>
                          </a:solidFill>
                          <a:effectLst/>
                          <a:latin typeface="Times New Roman"/>
                          <a:ea typeface="Times New Roman"/>
                          <a:cs typeface="Times New Roman"/>
                        </a:rPr>
                        <a:t>Sektori</a:t>
                      </a:r>
                      <a:r>
                        <a:rPr lang="en-US" sz="1300" b="1" dirty="0">
                          <a:solidFill>
                            <a:srgbClr val="000000"/>
                          </a:solidFill>
                          <a:effectLst/>
                          <a:latin typeface="Times New Roman"/>
                          <a:ea typeface="Times New Roman"/>
                          <a:cs typeface="Times New Roman"/>
                        </a:rPr>
                        <a:t> i </a:t>
                      </a:r>
                      <a:r>
                        <a:rPr lang="en-US" sz="1300" b="1" dirty="0" err="1">
                          <a:solidFill>
                            <a:srgbClr val="000000"/>
                          </a:solidFill>
                          <a:effectLst/>
                          <a:latin typeface="Times New Roman"/>
                          <a:ea typeface="Times New Roman"/>
                          <a:cs typeface="Times New Roman"/>
                        </a:rPr>
                        <a:t>Inspektimit</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të</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Territorit</a:t>
                      </a:r>
                      <a:r>
                        <a:rPr lang="en-US" sz="1300" b="1" dirty="0">
                          <a:solidFill>
                            <a:srgbClr val="000000"/>
                          </a:solidFill>
                          <a:effectLst/>
                          <a:latin typeface="Times New Roman"/>
                          <a:ea typeface="Times New Roman"/>
                          <a:cs typeface="Times New Roman"/>
                        </a:rPr>
                        <a:t> (PVKK)</a:t>
                      </a:r>
                      <a:endParaRPr lang="en-US"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a:ea typeface="Times New Roman"/>
                          <a:cs typeface="Times New Roman"/>
                        </a:rPr>
                        <a:t>12</a:t>
                      </a:r>
                      <a:endParaRPr lang="en-US"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6057">
                <a:tc vMerge="1">
                  <a:txBody>
                    <a:bodyPr/>
                    <a:lstStyle/>
                    <a:p>
                      <a:endParaRPr lang="en-US"/>
                    </a:p>
                  </a:txBody>
                  <a:tcPr/>
                </a:tc>
                <a:tc>
                  <a:txBody>
                    <a:bodyPr/>
                    <a:lstStyle/>
                    <a:p>
                      <a:pPr marL="0" marR="0" algn="ctr">
                        <a:lnSpc>
                          <a:spcPct val="107000"/>
                        </a:lnSpc>
                        <a:spcBef>
                          <a:spcPts val="0"/>
                        </a:spcBef>
                        <a:spcAft>
                          <a:spcPts val="0"/>
                        </a:spcAft>
                        <a:tabLst>
                          <a:tab pos="1592580" algn="l"/>
                        </a:tabLst>
                      </a:pPr>
                      <a:r>
                        <a:rPr lang="en-US" sz="1300" b="1" dirty="0" err="1">
                          <a:solidFill>
                            <a:srgbClr val="000000"/>
                          </a:solidFill>
                          <a:effectLst/>
                          <a:latin typeface="Times New Roman"/>
                          <a:ea typeface="Times New Roman"/>
                          <a:cs typeface="Times New Roman"/>
                        </a:rPr>
                        <a:t>Sektori</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i</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Inspektimit</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të</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Mjedisit</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dhe</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Ujërave</a:t>
                      </a:r>
                      <a:endParaRPr lang="en-US"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a:ea typeface="Times New Roman"/>
                          <a:cs typeface="Times New Roman"/>
                        </a:rPr>
                        <a:t>5</a:t>
                      </a:r>
                      <a:endParaRPr lang="en-US"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6057">
                <a:tc vMerge="1">
                  <a:txBody>
                    <a:bodyPr/>
                    <a:lstStyle/>
                    <a:p>
                      <a:endParaRPr lang="en-US"/>
                    </a:p>
                  </a:txBody>
                  <a:tcPr/>
                </a:tc>
                <a:tc>
                  <a:txBody>
                    <a:bodyPr/>
                    <a:lstStyle/>
                    <a:p>
                      <a:pPr marL="0" marR="0" algn="ctr">
                        <a:lnSpc>
                          <a:spcPct val="107000"/>
                        </a:lnSpc>
                        <a:spcBef>
                          <a:spcPts val="0"/>
                        </a:spcBef>
                        <a:spcAft>
                          <a:spcPts val="0"/>
                        </a:spcAft>
                        <a:tabLst>
                          <a:tab pos="1592580" algn="l"/>
                        </a:tabLst>
                      </a:pPr>
                      <a:r>
                        <a:rPr lang="en-US" sz="1300" b="1" dirty="0" err="1">
                          <a:solidFill>
                            <a:srgbClr val="000000"/>
                          </a:solidFill>
                          <a:effectLst/>
                          <a:latin typeface="Times New Roman"/>
                          <a:ea typeface="Times New Roman"/>
                          <a:cs typeface="Times New Roman"/>
                        </a:rPr>
                        <a:t>Sektori</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Inspektimit</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Pyjor</a:t>
                      </a:r>
                      <a:r>
                        <a:rPr lang="en-US" sz="1300" b="1" dirty="0">
                          <a:solidFill>
                            <a:srgbClr val="000000"/>
                          </a:solidFill>
                          <a:effectLst/>
                          <a:latin typeface="Times New Roman"/>
                          <a:ea typeface="Times New Roman"/>
                          <a:cs typeface="Times New Roman"/>
                        </a:rPr>
                        <a:t> (</a:t>
                      </a:r>
                      <a:r>
                        <a:rPr lang="en-US" sz="1300" b="1" dirty="0" err="1">
                          <a:solidFill>
                            <a:srgbClr val="000000"/>
                          </a:solidFill>
                          <a:effectLst/>
                          <a:latin typeface="Times New Roman"/>
                          <a:ea typeface="Times New Roman"/>
                          <a:cs typeface="Times New Roman"/>
                        </a:rPr>
                        <a:t>Kallezim</a:t>
                      </a:r>
                      <a:r>
                        <a:rPr lang="en-US" sz="1300" b="1" dirty="0">
                          <a:solidFill>
                            <a:srgbClr val="000000"/>
                          </a:solidFill>
                          <a:effectLst/>
                          <a:latin typeface="Times New Roman"/>
                          <a:ea typeface="Times New Roman"/>
                          <a:cs typeface="Times New Roman"/>
                        </a:rPr>
                        <a:t> penal)</a:t>
                      </a:r>
                      <a:endParaRPr lang="en-US"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a:ea typeface="Times New Roman"/>
                          <a:cs typeface="Times New Roman"/>
                        </a:rPr>
                        <a:t>0</a:t>
                      </a:r>
                      <a:endParaRPr lang="en-US"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28000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81000" y="801688"/>
            <a:ext cx="8423275" cy="1255712"/>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60419"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solidFill>
                  <a:srgbClr val="000000"/>
                </a:solidFill>
              </a:rPr>
              <a:t>39</a:t>
            </a:r>
          </a:p>
        </p:txBody>
      </p:sp>
      <p:sp>
        <p:nvSpPr>
          <p:cNvPr id="60420" name="Rectangle 4"/>
          <p:cNvSpPr>
            <a:spLocks noChangeArrowheads="1"/>
          </p:cNvSpPr>
          <p:nvPr/>
        </p:nvSpPr>
        <p:spPr bwMode="auto">
          <a:xfrm>
            <a:off x="152400" y="2362200"/>
            <a:ext cx="8839200"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en-US" altLang="en-US" b="1" dirty="0">
                <a:latin typeface="Times New Roman" pitchFamily="18" charset="0"/>
                <a:ea typeface="Calibri" pitchFamily="34" charset="0"/>
                <a:cs typeface="Times New Roman" pitchFamily="18" charset="0"/>
              </a:rPr>
              <a:t>KONKLUZIONE</a:t>
            </a:r>
            <a:endParaRPr lang="en-US" altLang="en-US" sz="1600" b="1" dirty="0">
              <a:latin typeface="Calibri" pitchFamily="34" charset="0"/>
              <a:ea typeface="Calibri" pitchFamily="34" charset="0"/>
              <a:cs typeface="Times New Roman" pitchFamily="18" charset="0"/>
            </a:endParaRPr>
          </a:p>
          <a:p>
            <a:pPr algn="just">
              <a:lnSpc>
                <a:spcPct val="107000"/>
              </a:lnSpc>
              <a:spcAft>
                <a:spcPts val="800"/>
              </a:spcAft>
            </a:pPr>
            <a:r>
              <a:rPr lang="en-US" altLang="en-US" dirty="0" err="1">
                <a:latin typeface="Times New Roman" pitchFamily="18" charset="0"/>
                <a:ea typeface="Calibri" pitchFamily="34" charset="0"/>
                <a:cs typeface="Times New Roman" pitchFamily="18" charset="0"/>
              </a:rPr>
              <a:t>Referuar</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të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dhënave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të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mësipërme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mund</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të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themi</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që</a:t>
            </a:r>
            <a:r>
              <a:rPr lang="en-US" altLang="en-US" dirty="0">
                <a:latin typeface="Times New Roman" pitchFamily="18" charset="0"/>
                <a:ea typeface="Calibri" pitchFamily="34" charset="0"/>
                <a:cs typeface="Times New Roman" pitchFamily="18" charset="0"/>
              </a:rPr>
              <a:t> IKMT </a:t>
            </a:r>
            <a:r>
              <a:rPr lang="en-US" altLang="en-US" dirty="0" err="1">
                <a:latin typeface="Times New Roman" pitchFamily="18" charset="0"/>
                <a:ea typeface="Calibri" pitchFamily="34" charset="0"/>
                <a:cs typeface="Times New Roman" pitchFamily="18" charset="0"/>
              </a:rPr>
              <a:t>Drejtoria</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Rajonale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Durrës</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ka</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zhvilluar</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një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aktivitet</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të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qëndrueshëm</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inspektimesh</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dhe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verifikimesh</a:t>
            </a:r>
            <a:r>
              <a:rPr lang="en-US" altLang="en-US" dirty="0">
                <a:latin typeface="Times New Roman" pitchFamily="18" charset="0"/>
                <a:ea typeface="Calibri" pitchFamily="34" charset="0"/>
                <a:cs typeface="Times New Roman" pitchFamily="18" charset="0"/>
              </a:rPr>
              <a:t>, me </a:t>
            </a:r>
            <a:r>
              <a:rPr lang="en-US" altLang="en-US" dirty="0" err="1">
                <a:latin typeface="Times New Roman" pitchFamily="18" charset="0"/>
                <a:ea typeface="Calibri" pitchFamily="34" charset="0"/>
                <a:cs typeface="Times New Roman" pitchFamily="18" charset="0"/>
              </a:rPr>
              <a:t>fokus</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sigurinë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rrugore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parandalimin</a:t>
            </a:r>
            <a:r>
              <a:rPr lang="en-US" altLang="en-US" dirty="0">
                <a:latin typeface="Times New Roman" pitchFamily="18" charset="0"/>
                <a:ea typeface="Calibri" pitchFamily="34" charset="0"/>
                <a:cs typeface="Times New Roman" pitchFamily="18" charset="0"/>
              </a:rPr>
              <a:t> e </a:t>
            </a:r>
            <a:r>
              <a:rPr lang="en-US" altLang="en-US" dirty="0" err="1">
                <a:latin typeface="Times New Roman" pitchFamily="18" charset="0"/>
                <a:ea typeface="Calibri" pitchFamily="34" charset="0"/>
                <a:cs typeface="Times New Roman" pitchFamily="18" charset="0"/>
              </a:rPr>
              <a:t>ndërtimeve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të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paligjshme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dhe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kontrollin</a:t>
            </a:r>
            <a:r>
              <a:rPr lang="en-US" altLang="en-US" dirty="0">
                <a:latin typeface="Times New Roman" pitchFamily="18" charset="0"/>
                <a:ea typeface="Calibri" pitchFamily="34" charset="0"/>
                <a:cs typeface="Times New Roman" pitchFamily="18" charset="0"/>
              </a:rPr>
              <a:t> e </a:t>
            </a:r>
            <a:r>
              <a:rPr lang="en-US" altLang="en-US" dirty="0" err="1">
                <a:latin typeface="Times New Roman" pitchFamily="18" charset="0"/>
                <a:ea typeface="Calibri" pitchFamily="34" charset="0"/>
                <a:cs typeface="Times New Roman" pitchFamily="18" charset="0"/>
              </a:rPr>
              <a:t>mjedisit</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ujërave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dhe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pyjeve</a:t>
            </a:r>
            <a:r>
              <a:rPr lang="en-US" altLang="en-US" dirty="0">
                <a:latin typeface="Times New Roman" pitchFamily="18" charset="0"/>
                <a:ea typeface="Calibri" pitchFamily="34" charset="0"/>
                <a:cs typeface="Times New Roman" pitchFamily="18" charset="0"/>
              </a:rPr>
              <a:t>. </a:t>
            </a:r>
            <a:endParaRPr lang="en-US" altLang="en-US" sz="1600" dirty="0">
              <a:latin typeface="Calibri" pitchFamily="34" charset="0"/>
              <a:ea typeface="Calibri" pitchFamily="34" charset="0"/>
              <a:cs typeface="Times New Roman" pitchFamily="18" charset="0"/>
            </a:endParaRPr>
          </a:p>
          <a:p>
            <a:pPr algn="just">
              <a:lnSpc>
                <a:spcPct val="107000"/>
              </a:lnSpc>
              <a:spcAft>
                <a:spcPts val="800"/>
              </a:spcAft>
            </a:pPr>
            <a:r>
              <a:rPr lang="en-US" altLang="en-US" dirty="0" err="1">
                <a:latin typeface="Times New Roman" pitchFamily="18" charset="0"/>
                <a:ea typeface="Calibri" pitchFamily="34" charset="0"/>
                <a:cs typeface="Times New Roman" pitchFamily="18" charset="0"/>
              </a:rPr>
              <a:t>Në</a:t>
            </a:r>
            <a:r>
              <a:rPr lang="en-US" altLang="en-US" dirty="0">
                <a:latin typeface="Times New Roman" pitchFamily="18" charset="0"/>
                <a:ea typeface="Calibri" pitchFamily="34" charset="0"/>
                <a:cs typeface="Times New Roman" pitchFamily="18" charset="0"/>
              </a:rPr>
              <a:t> total </a:t>
            </a:r>
            <a:r>
              <a:rPr lang="en-US" altLang="en-US" dirty="0" err="1">
                <a:latin typeface="Times New Roman" pitchFamily="18" charset="0"/>
                <a:ea typeface="Calibri" pitchFamily="34" charset="0"/>
                <a:cs typeface="Times New Roman" pitchFamily="18" charset="0"/>
              </a:rPr>
              <a:t>janë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kryer</a:t>
            </a:r>
            <a:r>
              <a:rPr lang="en-US" altLang="en-US" dirty="0">
                <a:latin typeface="Times New Roman" pitchFamily="18" charset="0"/>
                <a:ea typeface="Calibri" pitchFamily="34" charset="0"/>
                <a:cs typeface="Times New Roman" pitchFamily="18" charset="0"/>
              </a:rPr>
              <a:t> </a:t>
            </a:r>
            <a:r>
              <a:rPr lang="en-US" altLang="en-US" b="1" dirty="0">
                <a:latin typeface="Times New Roman" pitchFamily="18" charset="0"/>
                <a:ea typeface="Calibri" pitchFamily="34" charset="0"/>
                <a:cs typeface="Times New Roman" pitchFamily="18" charset="0"/>
              </a:rPr>
              <a:t>244 </a:t>
            </a:r>
            <a:r>
              <a:rPr lang="en-US" altLang="en-US" b="1" dirty="0" err="1">
                <a:latin typeface="Times New Roman" pitchFamily="18" charset="0"/>
                <a:ea typeface="Calibri" pitchFamily="34" charset="0"/>
                <a:cs typeface="Times New Roman" pitchFamily="18" charset="0"/>
              </a:rPr>
              <a:t>inspektime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çka</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dëshmon</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për</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një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angazhim</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të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vazhdueshëm</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institucional</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në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kontrollin</a:t>
            </a:r>
            <a:r>
              <a:rPr lang="en-US" altLang="en-US" dirty="0">
                <a:latin typeface="Times New Roman" pitchFamily="18" charset="0"/>
                <a:ea typeface="Calibri" pitchFamily="34" charset="0"/>
                <a:cs typeface="Times New Roman" pitchFamily="18" charset="0"/>
              </a:rPr>
              <a:t> e </a:t>
            </a:r>
            <a:r>
              <a:rPr lang="en-US" altLang="en-US" dirty="0" err="1">
                <a:latin typeface="Times New Roman" pitchFamily="18" charset="0"/>
                <a:ea typeface="Calibri" pitchFamily="34" charset="0"/>
                <a:cs typeface="Times New Roman" pitchFamily="18" charset="0"/>
              </a:rPr>
              <a:t>territorit</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dhe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burimeve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natyrore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në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qarkun</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Durrës</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Nga</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inspektimet</a:t>
            </a:r>
            <a:r>
              <a:rPr lang="en-US" altLang="en-US" dirty="0">
                <a:latin typeface="Times New Roman" pitchFamily="18" charset="0"/>
                <a:ea typeface="Calibri" pitchFamily="34" charset="0"/>
                <a:cs typeface="Times New Roman" pitchFamily="18" charset="0"/>
              </a:rPr>
              <a:t> e </a:t>
            </a:r>
            <a:r>
              <a:rPr lang="en-US" altLang="en-US" dirty="0" err="1">
                <a:latin typeface="Times New Roman" pitchFamily="18" charset="0"/>
                <a:ea typeface="Calibri" pitchFamily="34" charset="0"/>
                <a:cs typeface="Times New Roman" pitchFamily="18" charset="0"/>
              </a:rPr>
              <a:t>kryera</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janë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konstatuar</a:t>
            </a:r>
            <a:r>
              <a:rPr lang="en-US" altLang="en-US" dirty="0">
                <a:latin typeface="Times New Roman" pitchFamily="18" charset="0"/>
                <a:ea typeface="Calibri" pitchFamily="34" charset="0"/>
                <a:cs typeface="Times New Roman" pitchFamily="18" charset="0"/>
              </a:rPr>
              <a:t> </a:t>
            </a:r>
            <a:r>
              <a:rPr lang="en-US" altLang="en-US" b="1" dirty="0">
                <a:latin typeface="Times New Roman" pitchFamily="18" charset="0"/>
                <a:ea typeface="Calibri" pitchFamily="34" charset="0"/>
                <a:cs typeface="Times New Roman" pitchFamily="18" charset="0"/>
              </a:rPr>
              <a:t>17 </a:t>
            </a:r>
            <a:r>
              <a:rPr lang="en-US" altLang="en-US" b="1" dirty="0" err="1">
                <a:latin typeface="Times New Roman" pitchFamily="18" charset="0"/>
                <a:ea typeface="Calibri" pitchFamily="34" charset="0"/>
                <a:cs typeface="Times New Roman" pitchFamily="18" charset="0"/>
              </a:rPr>
              <a:t>shkelje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një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numër</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relativisht</a:t>
            </a:r>
            <a:r>
              <a:rPr lang="en-US" altLang="en-US" dirty="0">
                <a:latin typeface="Times New Roman" pitchFamily="18" charset="0"/>
                <a:ea typeface="Calibri" pitchFamily="34" charset="0"/>
                <a:cs typeface="Times New Roman" pitchFamily="18" charset="0"/>
              </a:rPr>
              <a:t> i </a:t>
            </a:r>
            <a:r>
              <a:rPr lang="en-US" altLang="en-US" dirty="0" err="1">
                <a:latin typeface="Times New Roman" pitchFamily="18" charset="0"/>
                <a:ea typeface="Calibri" pitchFamily="34" charset="0"/>
                <a:cs typeface="Times New Roman" pitchFamily="18" charset="0"/>
              </a:rPr>
              <a:t>ulët</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në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raport</a:t>
            </a:r>
            <a:r>
              <a:rPr lang="en-US" altLang="en-US" dirty="0">
                <a:latin typeface="Times New Roman" pitchFamily="18" charset="0"/>
                <a:ea typeface="Calibri" pitchFamily="34" charset="0"/>
                <a:cs typeface="Times New Roman" pitchFamily="18" charset="0"/>
              </a:rPr>
              <a:t> me </a:t>
            </a:r>
            <a:r>
              <a:rPr lang="en-US" altLang="en-US" dirty="0" err="1">
                <a:latin typeface="Times New Roman" pitchFamily="18" charset="0"/>
                <a:ea typeface="Calibri" pitchFamily="34" charset="0"/>
                <a:cs typeface="Times New Roman" pitchFamily="18" charset="0"/>
              </a:rPr>
              <a:t>volumin</a:t>
            </a:r>
            <a:r>
              <a:rPr lang="en-US" altLang="en-US" dirty="0">
                <a:latin typeface="Times New Roman" pitchFamily="18" charset="0"/>
                <a:ea typeface="Calibri" pitchFamily="34" charset="0"/>
                <a:cs typeface="Times New Roman" pitchFamily="18" charset="0"/>
              </a:rPr>
              <a:t> e </a:t>
            </a:r>
            <a:r>
              <a:rPr lang="en-US" altLang="en-US" dirty="0" err="1">
                <a:latin typeface="Times New Roman" pitchFamily="18" charset="0"/>
                <a:ea typeface="Calibri" pitchFamily="34" charset="0"/>
                <a:cs typeface="Times New Roman" pitchFamily="18" charset="0"/>
              </a:rPr>
              <a:t>inspektimeve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çka</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tregon</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një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efekt</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ndërgjegjësues</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dhe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parandalues</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nga</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veprimtaria</a:t>
            </a:r>
            <a:r>
              <a:rPr lang="en-US" altLang="en-US" dirty="0">
                <a:latin typeface="Times New Roman" pitchFamily="18" charset="0"/>
                <a:ea typeface="Calibri" pitchFamily="34" charset="0"/>
                <a:cs typeface="Times New Roman" pitchFamily="18" charset="0"/>
              </a:rPr>
              <a:t> e IKMT-</a:t>
            </a:r>
            <a:r>
              <a:rPr lang="en-US" altLang="en-US" dirty="0" err="1">
                <a:latin typeface="Times New Roman" pitchFamily="18" charset="0"/>
                <a:ea typeface="Calibri" pitchFamily="34" charset="0"/>
                <a:cs typeface="Times New Roman" pitchFamily="18" charset="0"/>
              </a:rPr>
              <a:t>së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Drejtoria</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Rajonale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Durrës</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si</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dhe</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përmirësim</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të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nivelit</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të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respektimit</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të</a:t>
            </a:r>
            <a:r>
              <a:rPr lang="en-US" altLang="en-US" dirty="0">
                <a:latin typeface="Times New Roman" pitchFamily="18" charset="0"/>
                <a:ea typeface="Calibri" pitchFamily="34" charset="0"/>
                <a:cs typeface="Times New Roman" pitchFamily="18" charset="0"/>
              </a:rPr>
              <a:t> </a:t>
            </a:r>
            <a:r>
              <a:rPr lang="en-US" altLang="en-US" dirty="0" err="1">
                <a:latin typeface="Times New Roman" pitchFamily="18" charset="0"/>
                <a:ea typeface="Calibri" pitchFamily="34" charset="0"/>
                <a:cs typeface="Times New Roman" pitchFamily="18" charset="0"/>
              </a:rPr>
              <a:t>ligjit</a:t>
            </a:r>
            <a:r>
              <a:rPr lang="en-US" altLang="en-US" dirty="0">
                <a:latin typeface="Times New Roman" pitchFamily="18" charset="0"/>
                <a:ea typeface="Calibri" pitchFamily="34" charset="0"/>
                <a:cs typeface="Times New Roman" pitchFamily="18" charset="0"/>
              </a:rPr>
              <a:t>.</a:t>
            </a:r>
            <a:endParaRPr lang="en-US" altLang="en-US" sz="1600" dirty="0">
              <a:latin typeface="Calibri" pitchFamily="34" charset="0"/>
              <a:ea typeface="Calibri" pitchFamily="34" charset="0"/>
              <a:cs typeface="Times New Roman" pitchFamily="18" charset="0"/>
            </a:endParaRPr>
          </a:p>
          <a:p>
            <a:pPr algn="just">
              <a:lnSpc>
                <a:spcPct val="107000"/>
              </a:lnSpc>
              <a:spcAft>
                <a:spcPts val="800"/>
              </a:spcAft>
            </a:pPr>
            <a:r>
              <a:rPr lang="en-US" altLang="en-US" dirty="0" err="1">
                <a:solidFill>
                  <a:srgbClr val="000000"/>
                </a:solidFill>
                <a:latin typeface="Times New Roman" pitchFamily="18" charset="0"/>
                <a:ea typeface="Calibri" pitchFamily="34" charset="0"/>
                <a:cs typeface="Times New Roman" pitchFamily="18" charset="0"/>
              </a:rPr>
              <a:t>Institucioni</a:t>
            </a:r>
            <a:r>
              <a:rPr lang="en-US" altLang="en-US" dirty="0">
                <a:solidFill>
                  <a:srgbClr val="000000"/>
                </a:solidFill>
                <a:latin typeface="Times New Roman" pitchFamily="18" charset="0"/>
                <a:ea typeface="Calibri" pitchFamily="34" charset="0"/>
                <a:cs typeface="Times New Roman" pitchFamily="18" charset="0"/>
              </a:rPr>
              <a:t> i </a:t>
            </a:r>
            <a:r>
              <a:rPr lang="en-US" altLang="en-US" dirty="0" err="1">
                <a:solidFill>
                  <a:srgbClr val="000000"/>
                </a:solidFill>
                <a:latin typeface="Times New Roman" pitchFamily="18" charset="0"/>
                <a:ea typeface="Calibri" pitchFamily="34" charset="0"/>
                <a:cs typeface="Times New Roman" pitchFamily="18" charset="0"/>
              </a:rPr>
              <a:t>Prefektit</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të</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Qarkut</a:t>
            </a:r>
            <a:r>
              <a:rPr lang="en-US" altLang="en-US" dirty="0">
                <a:solidFill>
                  <a:srgbClr val="000000"/>
                </a:solidFill>
                <a:latin typeface="Times New Roman" pitchFamily="18" charset="0"/>
                <a:ea typeface="Calibri" pitchFamily="34" charset="0"/>
                <a:cs typeface="Times New Roman" pitchFamily="18" charset="0"/>
              </a:rPr>
              <a:t> do </a:t>
            </a:r>
            <a:r>
              <a:rPr lang="en-US" altLang="en-US" dirty="0" err="1">
                <a:solidFill>
                  <a:srgbClr val="000000"/>
                </a:solidFill>
                <a:latin typeface="Times New Roman" pitchFamily="18" charset="0"/>
                <a:ea typeface="Calibri" pitchFamily="34" charset="0"/>
                <a:cs typeface="Times New Roman" pitchFamily="18" charset="0"/>
              </a:rPr>
              <a:t>të</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vazhdojë</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të</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ndjekë</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dhe</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monitorojë</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veprimtarinë</a:t>
            </a:r>
            <a:r>
              <a:rPr lang="en-US" altLang="en-US" dirty="0">
                <a:solidFill>
                  <a:srgbClr val="000000"/>
                </a:solidFill>
                <a:latin typeface="Times New Roman" pitchFamily="18" charset="0"/>
                <a:ea typeface="Calibri" pitchFamily="34" charset="0"/>
                <a:cs typeface="Times New Roman" pitchFamily="18" charset="0"/>
              </a:rPr>
              <a:t> e </a:t>
            </a:r>
            <a:r>
              <a:rPr lang="en-US" altLang="en-US" dirty="0" err="1">
                <a:solidFill>
                  <a:srgbClr val="000000"/>
                </a:solidFill>
                <a:latin typeface="Times New Roman" pitchFamily="18" charset="0"/>
                <a:ea typeface="Calibri" pitchFamily="34" charset="0"/>
                <a:cs typeface="Times New Roman" pitchFamily="18" charset="0"/>
              </a:rPr>
              <a:t>punës</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së</a:t>
            </a:r>
            <a:r>
              <a:rPr lang="en-US" altLang="en-US" dirty="0">
                <a:solidFill>
                  <a:srgbClr val="000000"/>
                </a:solidFill>
                <a:latin typeface="Times New Roman" pitchFamily="18" charset="0"/>
                <a:ea typeface="Calibri" pitchFamily="34" charset="0"/>
                <a:cs typeface="Times New Roman" pitchFamily="18" charset="0"/>
              </a:rPr>
              <a:t> IKMT-</a:t>
            </a:r>
            <a:r>
              <a:rPr lang="en-US" altLang="en-US" dirty="0" err="1">
                <a:solidFill>
                  <a:srgbClr val="000000"/>
                </a:solidFill>
                <a:latin typeface="Times New Roman" pitchFamily="18" charset="0"/>
                <a:ea typeface="Calibri" pitchFamily="34" charset="0"/>
                <a:cs typeface="Times New Roman" pitchFamily="18" charset="0"/>
              </a:rPr>
              <a:t>së</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Drejtoria</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Rajonale</a:t>
            </a:r>
            <a:r>
              <a:rPr lang="en-US" altLang="en-US" dirty="0">
                <a:solidFill>
                  <a:srgbClr val="000000"/>
                </a:solidFill>
                <a:latin typeface="Times New Roman" pitchFamily="18" charset="0"/>
                <a:ea typeface="Calibri" pitchFamily="34" charset="0"/>
                <a:cs typeface="Times New Roman" pitchFamily="18" charset="0"/>
              </a:rPr>
              <a:t> Durres, duke </a:t>
            </a:r>
            <a:r>
              <a:rPr lang="en-US" altLang="en-US" dirty="0" err="1">
                <a:solidFill>
                  <a:srgbClr val="000000"/>
                </a:solidFill>
                <a:latin typeface="Times New Roman" pitchFamily="18" charset="0"/>
                <a:ea typeface="Calibri" pitchFamily="34" charset="0"/>
                <a:cs typeface="Times New Roman" pitchFamily="18" charset="0"/>
              </a:rPr>
              <a:t>bashkëpunuar</a:t>
            </a:r>
            <a:r>
              <a:rPr lang="en-US" altLang="en-US" dirty="0">
                <a:solidFill>
                  <a:srgbClr val="000000"/>
                </a:solidFill>
                <a:latin typeface="Times New Roman" pitchFamily="18" charset="0"/>
                <a:ea typeface="Calibri" pitchFamily="34" charset="0"/>
                <a:cs typeface="Times New Roman" pitchFamily="18" charset="0"/>
              </a:rPr>
              <a:t> me </a:t>
            </a:r>
            <a:r>
              <a:rPr lang="en-US" altLang="en-US" dirty="0" err="1">
                <a:solidFill>
                  <a:srgbClr val="000000"/>
                </a:solidFill>
                <a:latin typeface="Times New Roman" pitchFamily="18" charset="0"/>
                <a:ea typeface="Calibri" pitchFamily="34" charset="0"/>
                <a:cs typeface="Times New Roman" pitchFamily="18" charset="0"/>
              </a:rPr>
              <a:t>të</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edhe</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përgjatë</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vitit</a:t>
            </a:r>
            <a:r>
              <a:rPr lang="en-US" altLang="en-US" dirty="0">
                <a:solidFill>
                  <a:srgbClr val="000000"/>
                </a:solidFill>
                <a:latin typeface="Times New Roman" pitchFamily="18" charset="0"/>
                <a:ea typeface="Calibri" pitchFamily="34" charset="0"/>
                <a:cs typeface="Times New Roman" pitchFamily="18" charset="0"/>
              </a:rPr>
              <a:t> 2026, </a:t>
            </a:r>
            <a:r>
              <a:rPr lang="en-US" altLang="en-US" dirty="0" err="1">
                <a:solidFill>
                  <a:srgbClr val="000000"/>
                </a:solidFill>
                <a:latin typeface="Times New Roman" pitchFamily="18" charset="0"/>
                <a:ea typeface="Calibri" pitchFamily="34" charset="0"/>
                <a:cs typeface="Times New Roman" pitchFamily="18" charset="0"/>
              </a:rPr>
              <a:t>në</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funksion</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të</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forcimit</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të</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ligjshmërisë</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kontrollit</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të</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territorit</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dhe</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mbrojtjes</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së</a:t>
            </a:r>
            <a:r>
              <a:rPr lang="en-US" altLang="en-US" dirty="0">
                <a:solidFill>
                  <a:srgbClr val="000000"/>
                </a:solidFill>
                <a:latin typeface="Times New Roman" pitchFamily="18" charset="0"/>
                <a:ea typeface="Calibri" pitchFamily="34" charset="0"/>
                <a:cs typeface="Times New Roman" pitchFamily="18" charset="0"/>
              </a:rPr>
              <a:t> </a:t>
            </a:r>
            <a:r>
              <a:rPr lang="en-US" altLang="en-US" dirty="0" err="1">
                <a:solidFill>
                  <a:srgbClr val="000000"/>
                </a:solidFill>
                <a:latin typeface="Times New Roman" pitchFamily="18" charset="0"/>
                <a:ea typeface="Calibri" pitchFamily="34" charset="0"/>
                <a:cs typeface="Times New Roman" pitchFamily="18" charset="0"/>
              </a:rPr>
              <a:t>mjedisit</a:t>
            </a:r>
            <a:r>
              <a:rPr lang="en-US" altLang="en-US" dirty="0">
                <a:solidFill>
                  <a:srgbClr val="000000"/>
                </a:solidFill>
                <a:latin typeface="Times New Roman" pitchFamily="18" charset="0"/>
                <a:ea typeface="Calibri" pitchFamily="34" charset="0"/>
                <a:cs typeface="Times New Roman" pitchFamily="18" charset="0"/>
              </a:rPr>
              <a:t>.</a:t>
            </a:r>
            <a:endParaRPr lang="en-US" altLang="en-US" sz="16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91593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3608" y="1143000"/>
            <a:ext cx="7591984" cy="706964"/>
          </a:xfrm>
        </p:spPr>
        <p:txBody>
          <a:bodyPr>
            <a:noAutofit/>
          </a:bodyPr>
          <a:lstStyle/>
          <a:p>
            <a:pPr marL="685800" indent="-685800" algn="ctr"/>
            <a:r>
              <a:rPr lang="en-US" sz="2400" dirty="0">
                <a:solidFill>
                  <a:schemeClr val="bg1"/>
                </a:solidFill>
                <a:latin typeface="Times New Roman" pitchFamily="18" charset="0"/>
                <a:cs typeface="Times New Roman" pitchFamily="18" charset="0"/>
              </a:rPr>
              <a:t>MARRËDHËNIET E PREFEKTIT TË QARKUT ME ADMINISTRATËN QËNDRORE</a:t>
            </a:r>
          </a:p>
        </p:txBody>
      </p:sp>
      <p:sp>
        <p:nvSpPr>
          <p:cNvPr id="5" name="Content Placeholder 2"/>
          <p:cNvSpPr>
            <a:spLocks noGrp="1"/>
          </p:cNvSpPr>
          <p:nvPr>
            <p:ph idx="1"/>
          </p:nvPr>
        </p:nvSpPr>
        <p:spPr>
          <a:xfrm>
            <a:off x="381000" y="2438400"/>
            <a:ext cx="8077200" cy="3416300"/>
          </a:xfrm>
        </p:spPr>
        <p:txBody>
          <a:bodyPr>
            <a:noAutofit/>
          </a:bodyPr>
          <a:lstStyle/>
          <a:p>
            <a:pPr marL="0" indent="0" algn="just">
              <a:buNone/>
            </a:pPr>
            <a:r>
              <a:rPr lang="en-US" sz="1600" b="1" dirty="0" err="1">
                <a:solidFill>
                  <a:schemeClr val="tx1"/>
                </a:solidFill>
                <a:latin typeface="Times New Roman" pitchFamily="18" charset="0"/>
                <a:cs typeface="Times New Roman" pitchFamily="18" charset="0"/>
              </a:rPr>
              <a:t>Administrata</a:t>
            </a:r>
            <a:r>
              <a:rPr lang="en-US" sz="1600" b="1" dirty="0">
                <a:solidFill>
                  <a:schemeClr val="tx1"/>
                </a:solidFill>
                <a:latin typeface="Times New Roman" pitchFamily="18" charset="0"/>
                <a:cs typeface="Times New Roman" pitchFamily="18" charset="0"/>
              </a:rPr>
              <a:t> e </a:t>
            </a:r>
            <a:r>
              <a:rPr lang="sq-AL" sz="1600" b="1" dirty="0">
                <a:solidFill>
                  <a:schemeClr val="tx1"/>
                </a:solidFill>
                <a:latin typeface="Times New Roman" pitchFamily="18" charset="0"/>
                <a:cs typeface="Times New Roman" pitchFamily="18" charset="0"/>
              </a:rPr>
              <a:t>Prefekt</a:t>
            </a:r>
            <a:r>
              <a:rPr lang="en-US" sz="1600" b="1" dirty="0">
                <a:solidFill>
                  <a:schemeClr val="tx1"/>
                </a:solidFill>
                <a:latin typeface="Times New Roman" pitchFamily="18" charset="0"/>
                <a:cs typeface="Times New Roman" pitchFamily="18" charset="0"/>
              </a:rPr>
              <a:t>it </a:t>
            </a:r>
            <a:r>
              <a:rPr lang="en-US" sz="1600" b="1" dirty="0" err="1">
                <a:solidFill>
                  <a:schemeClr val="tx1"/>
                </a:solidFill>
                <a:latin typeface="Times New Roman" pitchFamily="18" charset="0"/>
                <a:cs typeface="Times New Roman" pitchFamily="18" charset="0"/>
              </a:rPr>
              <a:t>të</a:t>
            </a:r>
            <a:r>
              <a:rPr lang="sq-AL" sz="1600" b="1" dirty="0">
                <a:solidFill>
                  <a:schemeClr val="tx1"/>
                </a:solidFill>
                <a:latin typeface="Times New Roman" pitchFamily="18" charset="0"/>
                <a:cs typeface="Times New Roman" pitchFamily="18" charset="0"/>
              </a:rPr>
              <a:t> Qarkut </a:t>
            </a:r>
            <a:r>
              <a:rPr lang="en-US" sz="1600" b="1" dirty="0" err="1">
                <a:solidFill>
                  <a:schemeClr val="tx1"/>
                </a:solidFill>
                <a:latin typeface="Times New Roman" pitchFamily="18" charset="0"/>
                <a:cs typeface="Times New Roman" pitchFamily="18" charset="0"/>
              </a:rPr>
              <a:t>Durrës</a:t>
            </a:r>
            <a:r>
              <a:rPr lang="en-US" sz="1600" b="1" dirty="0">
                <a:solidFill>
                  <a:schemeClr val="tx1"/>
                </a:solidFill>
                <a:latin typeface="Times New Roman" pitchFamily="18" charset="0"/>
                <a:cs typeface="Times New Roman" pitchFamily="18" charset="0"/>
              </a:rPr>
              <a:t> </a:t>
            </a:r>
            <a:r>
              <a:rPr lang="en-US" sz="1600" b="1" dirty="0" err="1">
                <a:solidFill>
                  <a:schemeClr val="tx1"/>
                </a:solidFill>
                <a:latin typeface="Times New Roman" pitchFamily="18" charset="0"/>
                <a:cs typeface="Times New Roman" pitchFamily="18" charset="0"/>
              </a:rPr>
              <a:t>ka</a:t>
            </a:r>
            <a:r>
              <a:rPr lang="sq-AL" sz="1600" b="1" dirty="0">
                <a:solidFill>
                  <a:schemeClr val="tx1"/>
                </a:solidFill>
                <a:latin typeface="Times New Roman" pitchFamily="18" charset="0"/>
                <a:cs typeface="Times New Roman" pitchFamily="18" charset="0"/>
              </a:rPr>
              <a:t>:</a:t>
            </a:r>
            <a:endParaRPr lang="en-US" sz="1600" b="1" dirty="0">
              <a:solidFill>
                <a:schemeClr val="tx1"/>
              </a:solidFill>
              <a:latin typeface="Times New Roman" pitchFamily="18" charset="0"/>
              <a:cs typeface="Times New Roman" pitchFamily="18" charset="0"/>
            </a:endParaRPr>
          </a:p>
          <a:p>
            <a:pPr lvl="0" algn="just">
              <a:buFont typeface="Wingdings" panose="05000000000000000000" pitchFamily="2" charset="2"/>
              <a:buChar char="§"/>
            </a:pPr>
            <a:r>
              <a:rPr lang="sq-AL" sz="1600" dirty="0">
                <a:solidFill>
                  <a:schemeClr val="tx1"/>
                </a:solidFill>
                <a:latin typeface="Times New Roman" pitchFamily="18" charset="0"/>
                <a:cs typeface="Times New Roman" pitchFamily="18" charset="0"/>
              </a:rPr>
              <a:t>Zbatuar Urdh</a:t>
            </a:r>
            <a:r>
              <a:rPr lang="en-US" sz="1600" dirty="0">
                <a:solidFill>
                  <a:schemeClr val="tx1"/>
                </a:solidFill>
                <a:latin typeface="Times New Roman" pitchFamily="18" charset="0"/>
                <a:cs typeface="Times New Roman" pitchFamily="18" charset="0"/>
              </a:rPr>
              <a:t>ë</a:t>
            </a:r>
            <a:r>
              <a:rPr lang="sq-AL" sz="1600" dirty="0">
                <a:solidFill>
                  <a:schemeClr val="tx1"/>
                </a:solidFill>
                <a:latin typeface="Times New Roman" pitchFamily="18" charset="0"/>
                <a:cs typeface="Times New Roman" pitchFamily="18" charset="0"/>
              </a:rPr>
              <a:t>rat dhe Udhëzimet e ardhura nga autoritetet qëndrore. </a:t>
            </a:r>
            <a:endParaRPr lang="en-US" sz="1600" dirty="0">
              <a:solidFill>
                <a:schemeClr val="tx1"/>
              </a:solidFill>
              <a:latin typeface="Times New Roman" pitchFamily="18" charset="0"/>
              <a:cs typeface="Times New Roman" pitchFamily="18" charset="0"/>
            </a:endParaRPr>
          </a:p>
          <a:p>
            <a:pPr lvl="0" algn="just">
              <a:buFont typeface="Wingdings" panose="05000000000000000000" pitchFamily="2" charset="2"/>
              <a:buChar char="§"/>
            </a:pPr>
            <a:r>
              <a:rPr lang="sq-AL" sz="1600" dirty="0">
                <a:solidFill>
                  <a:schemeClr val="tx1"/>
                </a:solidFill>
                <a:latin typeface="Times New Roman" pitchFamily="18" charset="0"/>
                <a:cs typeface="Times New Roman" pitchFamily="18" charset="0"/>
              </a:rPr>
              <a:t>Koordinuar punët dhe bashkërenduar veprimtarinë me Degët Territoriale që veprojnë në Qark. </a:t>
            </a:r>
            <a:endParaRPr lang="en-US" sz="1600" dirty="0">
              <a:solidFill>
                <a:schemeClr val="tx1"/>
              </a:solidFill>
              <a:latin typeface="Times New Roman" pitchFamily="18" charset="0"/>
              <a:cs typeface="Times New Roman" pitchFamily="18" charset="0"/>
            </a:endParaRPr>
          </a:p>
          <a:p>
            <a:pPr lvl="0" algn="just">
              <a:buFont typeface="Wingdings" panose="05000000000000000000" pitchFamily="2" charset="2"/>
              <a:buChar char="§"/>
            </a:pPr>
            <a:r>
              <a:rPr lang="sq-AL" sz="1600" dirty="0">
                <a:solidFill>
                  <a:schemeClr val="tx1"/>
                </a:solidFill>
                <a:latin typeface="Times New Roman" pitchFamily="18" charset="0"/>
                <a:cs typeface="Times New Roman" pitchFamily="18" charset="0"/>
              </a:rPr>
              <a:t>Koordinuar veprimtarinë ndërmjet vetë Degëve Territoriale</a:t>
            </a:r>
            <a:r>
              <a:rPr lang="en-US" sz="1600" dirty="0">
                <a:solidFill>
                  <a:schemeClr val="tx1"/>
                </a:solidFill>
                <a:latin typeface="Times New Roman" pitchFamily="18" charset="0"/>
                <a:cs typeface="Times New Roman" pitchFamily="18" charset="0"/>
              </a:rPr>
              <a:t>,</a:t>
            </a:r>
            <a:r>
              <a:rPr lang="sq-AL" sz="1600" dirty="0">
                <a:solidFill>
                  <a:schemeClr val="tx1"/>
                </a:solidFill>
                <a:latin typeface="Times New Roman" pitchFamily="18" charset="0"/>
                <a:cs typeface="Times New Roman" pitchFamily="18" charset="0"/>
              </a:rPr>
              <a:t> si dhe të këtyre me Organet e Vetëqeverisjes Vendore.</a:t>
            </a:r>
            <a:endParaRPr lang="en-US" sz="1600" dirty="0">
              <a:solidFill>
                <a:schemeClr val="tx1"/>
              </a:solidFill>
              <a:latin typeface="Times New Roman" pitchFamily="18" charset="0"/>
              <a:cs typeface="Times New Roman" pitchFamily="18" charset="0"/>
            </a:endParaRPr>
          </a:p>
          <a:p>
            <a:pPr lvl="0" algn="just">
              <a:buFont typeface="Wingdings" panose="05000000000000000000" pitchFamily="2" charset="2"/>
              <a:buChar char="§"/>
            </a:pPr>
            <a:r>
              <a:rPr lang="sq-AL" sz="1600" dirty="0">
                <a:solidFill>
                  <a:schemeClr val="tx1"/>
                </a:solidFill>
                <a:latin typeface="Times New Roman" pitchFamily="18" charset="0"/>
                <a:cs typeface="Times New Roman" pitchFamily="18" charset="0"/>
              </a:rPr>
              <a:t>Dërguar</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informacione</a:t>
            </a:r>
            <a:r>
              <a:rPr lang="en-US" sz="1600" dirty="0">
                <a:solidFill>
                  <a:schemeClr val="tx1"/>
                </a:solidFill>
                <a:latin typeface="Times New Roman" pitchFamily="18" charset="0"/>
                <a:cs typeface="Times New Roman" pitchFamily="18" charset="0"/>
              </a:rPr>
              <a:t>,</a:t>
            </a:r>
            <a:r>
              <a:rPr lang="sq-AL" sz="1600" dirty="0">
                <a:solidFill>
                  <a:schemeClr val="tx1"/>
                </a:solidFill>
                <a:latin typeface="Times New Roman" pitchFamily="18" charset="0"/>
                <a:cs typeface="Times New Roman" pitchFamily="18" charset="0"/>
              </a:rPr>
              <a:t> raporte periodike në Këshillin e Ministrave për veprimtarinë e </a:t>
            </a:r>
            <a:r>
              <a:rPr lang="en-US" sz="1600" dirty="0">
                <a:solidFill>
                  <a:schemeClr val="tx1"/>
                </a:solidFill>
                <a:latin typeface="Times New Roman" pitchFamily="18" charset="0"/>
                <a:cs typeface="Times New Roman" pitchFamily="18" charset="0"/>
              </a:rPr>
              <a:t>D</a:t>
            </a:r>
            <a:r>
              <a:rPr lang="sq-AL" sz="1600" dirty="0">
                <a:solidFill>
                  <a:schemeClr val="tx1"/>
                </a:solidFill>
                <a:latin typeface="Times New Roman" pitchFamily="18" charset="0"/>
                <a:cs typeface="Times New Roman" pitchFamily="18" charset="0"/>
              </a:rPr>
              <a:t>egëve </a:t>
            </a:r>
            <a:r>
              <a:rPr lang="en-US" sz="1600" dirty="0">
                <a:solidFill>
                  <a:schemeClr val="tx1"/>
                </a:solidFill>
                <a:latin typeface="Times New Roman" pitchFamily="18" charset="0"/>
                <a:cs typeface="Times New Roman" pitchFamily="18" charset="0"/>
              </a:rPr>
              <a:t>T</a:t>
            </a:r>
            <a:r>
              <a:rPr lang="sq-AL" sz="1600" dirty="0">
                <a:solidFill>
                  <a:schemeClr val="tx1"/>
                </a:solidFill>
                <a:latin typeface="Times New Roman" pitchFamily="18" charset="0"/>
                <a:cs typeface="Times New Roman" pitchFamily="18" charset="0"/>
              </a:rPr>
              <a:t>erritoriale,</a:t>
            </a:r>
            <a:r>
              <a:rPr lang="en-US" sz="1600" dirty="0">
                <a:solidFill>
                  <a:schemeClr val="tx1"/>
                </a:solidFill>
                <a:latin typeface="Times New Roman" pitchFamily="18" charset="0"/>
                <a:cs typeface="Times New Roman" pitchFamily="18" charset="0"/>
              </a:rPr>
              <a:t> </a:t>
            </a:r>
            <a:r>
              <a:rPr lang="sq-AL" sz="1600" dirty="0">
                <a:solidFill>
                  <a:schemeClr val="tx1"/>
                </a:solidFill>
                <a:latin typeface="Times New Roman" pitchFamily="18" charset="0"/>
                <a:cs typeface="Times New Roman" pitchFamily="18" charset="0"/>
              </a:rPr>
              <a:t>sipas </a:t>
            </a:r>
            <a:r>
              <a:rPr lang="en-US" sz="1600" dirty="0">
                <a:solidFill>
                  <a:schemeClr val="tx1"/>
                </a:solidFill>
                <a:latin typeface="Times New Roman" pitchFamily="18" charset="0"/>
                <a:cs typeface="Times New Roman" pitchFamily="18" charset="0"/>
              </a:rPr>
              <a:t>U</a:t>
            </a:r>
            <a:r>
              <a:rPr lang="sq-AL" sz="1600" dirty="0">
                <a:solidFill>
                  <a:schemeClr val="tx1"/>
                </a:solidFill>
                <a:latin typeface="Times New Roman" pitchFamily="18" charset="0"/>
                <a:cs typeface="Times New Roman" pitchFamily="18" charset="0"/>
              </a:rPr>
              <a:t>rdh</a:t>
            </a:r>
            <a:r>
              <a:rPr lang="en-US" sz="1600" dirty="0">
                <a:solidFill>
                  <a:schemeClr val="tx1"/>
                </a:solidFill>
                <a:latin typeface="Times New Roman" pitchFamily="18" charset="0"/>
                <a:cs typeface="Times New Roman" pitchFamily="18" charset="0"/>
              </a:rPr>
              <a:t>ë</a:t>
            </a:r>
            <a:r>
              <a:rPr lang="sq-AL" sz="1600" dirty="0">
                <a:solidFill>
                  <a:schemeClr val="tx1"/>
                </a:solidFill>
                <a:latin typeface="Times New Roman" pitchFamily="18" charset="0"/>
                <a:cs typeface="Times New Roman" pitchFamily="18" charset="0"/>
              </a:rPr>
              <a:t>rit të Kryeministrit, dhe për probleme të veçanta, sipas </a:t>
            </a:r>
            <a:r>
              <a:rPr lang="en-US" sz="1600" dirty="0">
                <a:solidFill>
                  <a:schemeClr val="tx1"/>
                </a:solidFill>
                <a:latin typeface="Times New Roman" pitchFamily="18" charset="0"/>
                <a:cs typeface="Times New Roman" pitchFamily="18" charset="0"/>
              </a:rPr>
              <a:t>U</a:t>
            </a:r>
            <a:r>
              <a:rPr lang="sq-AL" sz="1600" dirty="0">
                <a:solidFill>
                  <a:schemeClr val="tx1"/>
                </a:solidFill>
                <a:latin typeface="Times New Roman" pitchFamily="18" charset="0"/>
                <a:cs typeface="Times New Roman" pitchFamily="18" charset="0"/>
              </a:rPr>
              <a:t>rdh</a:t>
            </a:r>
            <a:r>
              <a:rPr lang="en-US" sz="1600" dirty="0">
                <a:solidFill>
                  <a:schemeClr val="tx1"/>
                </a:solidFill>
                <a:latin typeface="Times New Roman" pitchFamily="18" charset="0"/>
                <a:cs typeface="Times New Roman" pitchFamily="18" charset="0"/>
              </a:rPr>
              <a:t>ë</a:t>
            </a:r>
            <a:r>
              <a:rPr lang="sq-AL" sz="1600" dirty="0">
                <a:solidFill>
                  <a:schemeClr val="tx1"/>
                </a:solidFill>
                <a:latin typeface="Times New Roman" pitchFamily="18" charset="0"/>
                <a:cs typeface="Times New Roman" pitchFamily="18" charset="0"/>
              </a:rPr>
              <a:t>rit të </a:t>
            </a:r>
            <a:r>
              <a:rPr lang="en-US" sz="1600" dirty="0">
                <a:solidFill>
                  <a:schemeClr val="tx1"/>
                </a:solidFill>
                <a:latin typeface="Times New Roman" pitchFamily="18" charset="0"/>
                <a:cs typeface="Times New Roman" pitchFamily="18" charset="0"/>
              </a:rPr>
              <a:t>M</a:t>
            </a:r>
            <a:r>
              <a:rPr lang="sq-AL" sz="1600" dirty="0">
                <a:solidFill>
                  <a:schemeClr val="tx1"/>
                </a:solidFill>
                <a:latin typeface="Times New Roman" pitchFamily="18" charset="0"/>
                <a:cs typeface="Times New Roman" pitchFamily="18" charset="0"/>
              </a:rPr>
              <a:t>inistrit.</a:t>
            </a:r>
            <a:endParaRPr lang="en-US" sz="1600" dirty="0">
              <a:solidFill>
                <a:schemeClr val="tx1"/>
              </a:solidFill>
              <a:latin typeface="Times New Roman" pitchFamily="18" charset="0"/>
              <a:cs typeface="Times New Roman" pitchFamily="18" charset="0"/>
            </a:endParaRPr>
          </a:p>
          <a:p>
            <a:pPr lvl="0" algn="just">
              <a:buFont typeface="Wingdings" panose="05000000000000000000" pitchFamily="2" charset="2"/>
              <a:buChar char="§"/>
            </a:pPr>
            <a:r>
              <a:rPr lang="en-US" sz="1600" dirty="0" err="1">
                <a:solidFill>
                  <a:schemeClr val="tx1"/>
                </a:solidFill>
                <a:latin typeface="Times New Roman" pitchFamily="18" charset="0"/>
                <a:cs typeface="Times New Roman" pitchFamily="18" charset="0"/>
              </a:rPr>
              <a:t>Dërguar</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informacione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raporte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mujore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Ministrinë</a:t>
            </a:r>
            <a:r>
              <a:rPr lang="en-US" sz="1600" dirty="0">
                <a:solidFill>
                  <a:schemeClr val="tx1"/>
                </a:solidFill>
                <a:latin typeface="Times New Roman" pitchFamily="18" charset="0"/>
                <a:cs typeface="Times New Roman" pitchFamily="18" charset="0"/>
              </a:rPr>
              <a:t> e </a:t>
            </a:r>
            <a:r>
              <a:rPr lang="en-US" sz="1600" dirty="0" err="1">
                <a:solidFill>
                  <a:schemeClr val="tx1"/>
                </a:solidFill>
                <a:latin typeface="Times New Roman" pitchFamily="18" charset="0"/>
                <a:cs typeface="Times New Roman" pitchFamily="18" charset="0"/>
              </a:rPr>
              <a:t>Brendshme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sipas</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Urdhërit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Ministrit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Brendshëm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për</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probleme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veçanta</a:t>
            </a:r>
            <a:r>
              <a:rPr lang="en-US" sz="1600" dirty="0">
                <a:solidFill>
                  <a:schemeClr val="tx1"/>
                </a:solidFill>
                <a:latin typeface="Times New Roman" pitchFamily="18" charset="0"/>
                <a:cs typeface="Times New Roman" pitchFamily="18" charset="0"/>
              </a:rPr>
              <a:t>.</a:t>
            </a:r>
          </a:p>
          <a:p>
            <a:pPr lvl="0" algn="just">
              <a:buFont typeface="Wingdings" panose="05000000000000000000" pitchFamily="2" charset="2"/>
              <a:buChar char="§"/>
            </a:pPr>
            <a:r>
              <a:rPr lang="en-US" sz="1600" dirty="0" err="1">
                <a:solidFill>
                  <a:schemeClr val="tx1"/>
                </a:solidFill>
                <a:latin typeface="Times New Roman" pitchFamily="18" charset="0"/>
                <a:cs typeface="Times New Roman" pitchFamily="18" charset="0"/>
              </a:rPr>
              <a:t>Parandalimi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menaxhimi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emergjencave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civile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lufta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kundër</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kanabisit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etj</a:t>
            </a:r>
            <a:r>
              <a:rPr lang="en-US" sz="1600" dirty="0">
                <a:solidFill>
                  <a:schemeClr val="tx1"/>
                </a:solidFill>
                <a:latin typeface="Times New Roman" pitchFamily="18" charset="0"/>
                <a:cs typeface="Times New Roman" pitchFamily="18" charset="0"/>
              </a:rPr>
              <a:t>.</a:t>
            </a:r>
          </a:p>
          <a:p>
            <a:pPr algn="just"/>
            <a:endParaRPr lang="en-US" sz="1600" dirty="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b="1" smtClean="0">
                <a:solidFill>
                  <a:schemeClr val="tx1"/>
                </a:solidFill>
              </a:rPr>
              <a:pPr/>
              <a:t>4</a:t>
            </a:fld>
            <a:endParaRPr lang="en-US" b="1" dirty="0">
              <a:solidFill>
                <a:schemeClr val="tx1"/>
              </a:solidFill>
            </a:endParaRPr>
          </a:p>
        </p:txBody>
      </p:sp>
    </p:spTree>
    <p:extLst>
      <p:ext uri="{BB962C8B-B14F-4D97-AF65-F5344CB8AC3E}">
        <p14:creationId xmlns:p14="http://schemas.microsoft.com/office/powerpoint/2010/main" val="26583220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81000" y="801688"/>
            <a:ext cx="8423275" cy="1255712"/>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64515" name="Content Placeholder 4"/>
          <p:cNvSpPr>
            <a:spLocks noGrp="1"/>
          </p:cNvSpPr>
          <p:nvPr>
            <p:ph idx="1"/>
          </p:nvPr>
        </p:nvSpPr>
        <p:spPr>
          <a:xfrm>
            <a:off x="-228600" y="2286000"/>
            <a:ext cx="9372600" cy="1450975"/>
          </a:xfrm>
        </p:spPr>
        <p:txBody>
          <a:bodyPr>
            <a:spAutoFit/>
          </a:bodyPr>
          <a:lstStyle/>
          <a:p>
            <a:pPr algn="ctr" eaLnBrk="1" hangingPunct="1">
              <a:buFont typeface="Wingdings 3" pitchFamily="18" charset="2"/>
              <a:buNone/>
            </a:pPr>
            <a:r>
              <a:rPr lang="en-US" altLang="en-US" sz="1600" b="1" dirty="0" smtClean="0">
                <a:solidFill>
                  <a:schemeClr val="tx1"/>
                </a:solidFill>
                <a:latin typeface="Times New Roman" pitchFamily="18" charset="0"/>
                <a:cs typeface="Times New Roman" pitchFamily="18" charset="0"/>
              </a:rPr>
              <a:t>SIGURIA E ASHENSORËVE NË TERRITORIN E QARKUT DURRËS</a:t>
            </a:r>
          </a:p>
          <a:p>
            <a:pPr algn="just" eaLnBrk="1" hangingPunct="1">
              <a:buFont typeface="Wingdings 3" pitchFamily="18" charset="2"/>
              <a:buNone/>
            </a:pP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Gjatë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vitit</a:t>
            </a:r>
            <a:r>
              <a:rPr lang="en-US" altLang="en-US" sz="1600" dirty="0" smtClean="0">
                <a:solidFill>
                  <a:schemeClr val="tx1"/>
                </a:solidFill>
                <a:latin typeface="Times New Roman" pitchFamily="18" charset="0"/>
                <a:cs typeface="Times New Roman" pitchFamily="18" charset="0"/>
              </a:rPr>
              <a:t> 2025 </a:t>
            </a:r>
            <a:r>
              <a:rPr lang="en-US" altLang="en-US" sz="1600" dirty="0" err="1" smtClean="0">
                <a:solidFill>
                  <a:schemeClr val="tx1"/>
                </a:solidFill>
                <a:latin typeface="Times New Roman" pitchFamily="18" charset="0"/>
                <a:cs typeface="Times New Roman" pitchFamily="18" charset="0"/>
              </a:rPr>
              <a:t>Prefekti</a:t>
            </a:r>
            <a:r>
              <a:rPr lang="en-US" altLang="en-US" sz="1600" dirty="0" smtClean="0">
                <a:solidFill>
                  <a:schemeClr val="tx1"/>
                </a:solidFill>
                <a:latin typeface="Times New Roman" pitchFamily="18" charset="0"/>
                <a:cs typeface="Times New Roman" pitchFamily="18" charset="0"/>
              </a:rPr>
              <a:t> i </a:t>
            </a:r>
            <a:r>
              <a:rPr lang="en-US" altLang="en-US" sz="1600" dirty="0" err="1" smtClean="0">
                <a:solidFill>
                  <a:schemeClr val="tx1"/>
                </a:solidFill>
                <a:latin typeface="Times New Roman" pitchFamily="18" charset="0"/>
                <a:cs typeface="Times New Roman" pitchFamily="18" charset="0"/>
              </a:rPr>
              <a:t>Qarkut</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Durrës</a:t>
            </a:r>
            <a:r>
              <a:rPr lang="en-US" altLang="en-US" sz="1600" dirty="0" smtClean="0">
                <a:solidFill>
                  <a:schemeClr val="tx1"/>
                </a:solidFill>
                <a:latin typeface="Times New Roman" pitchFamily="18" charset="0"/>
                <a:cs typeface="Times New Roman" pitchFamily="18" charset="0"/>
              </a:rPr>
              <a:t> i </a:t>
            </a:r>
            <a:r>
              <a:rPr lang="en-US" altLang="en-US" sz="1600" dirty="0" err="1" smtClean="0">
                <a:solidFill>
                  <a:schemeClr val="tx1"/>
                </a:solidFill>
                <a:latin typeface="Times New Roman" pitchFamily="18" charset="0"/>
                <a:cs typeface="Times New Roman" pitchFamily="18" charset="0"/>
              </a:rPr>
              <a:t>ka</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kushtuar</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një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vëmendje</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të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veçantë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çështjes</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së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sigurisë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së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ashensorëve</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të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instaluar</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në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godinat</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publike</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dhe</a:t>
            </a:r>
            <a:r>
              <a:rPr lang="en-US" altLang="en-US" sz="1600" dirty="0" smtClean="0">
                <a:solidFill>
                  <a:schemeClr val="tx1"/>
                </a:solidFill>
                <a:latin typeface="Times New Roman" pitchFamily="18" charset="0"/>
                <a:cs typeface="Times New Roman" pitchFamily="18" charset="0"/>
              </a:rPr>
              <a:t> private </a:t>
            </a:r>
            <a:r>
              <a:rPr lang="en-US" altLang="en-US" sz="1600" dirty="0" err="1" smtClean="0">
                <a:solidFill>
                  <a:schemeClr val="tx1"/>
                </a:solidFill>
                <a:latin typeface="Times New Roman" pitchFamily="18" charset="0"/>
                <a:cs typeface="Times New Roman" pitchFamily="18" charset="0"/>
              </a:rPr>
              <a:t>në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të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tre</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bashkitë</a:t>
            </a:r>
            <a:r>
              <a:rPr lang="en-US" altLang="en-US" sz="1600" dirty="0" smtClean="0">
                <a:solidFill>
                  <a:schemeClr val="tx1"/>
                </a:solidFill>
                <a:latin typeface="Times New Roman" pitchFamily="18" charset="0"/>
                <a:cs typeface="Times New Roman" pitchFamily="18" charset="0"/>
              </a:rPr>
              <a:t> e </a:t>
            </a:r>
            <a:r>
              <a:rPr lang="en-US" altLang="en-US" sz="1600" dirty="0" err="1" smtClean="0">
                <a:solidFill>
                  <a:schemeClr val="tx1"/>
                </a:solidFill>
                <a:latin typeface="Times New Roman" pitchFamily="18" charset="0"/>
                <a:cs typeface="Times New Roman" pitchFamily="18" charset="0"/>
              </a:rPr>
              <a:t>qarkut</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Durrës</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Kjo</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gjë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ka</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ardhur</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si</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një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kërkesë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bashkëpunimi</a:t>
            </a:r>
            <a:r>
              <a:rPr lang="en-US" altLang="en-US" sz="1600" dirty="0" smtClean="0">
                <a:solidFill>
                  <a:schemeClr val="tx1"/>
                </a:solidFill>
                <a:latin typeface="Times New Roman" pitchFamily="18" charset="0"/>
                <a:cs typeface="Times New Roman" pitchFamily="18" charset="0"/>
              </a:rPr>
              <a:t> e ISHMT-</a:t>
            </a:r>
            <a:r>
              <a:rPr lang="en-US" altLang="en-US" sz="1600" dirty="0" err="1" smtClean="0">
                <a:solidFill>
                  <a:schemeClr val="tx1"/>
                </a:solidFill>
                <a:latin typeface="Times New Roman" pitchFamily="18" charset="0"/>
                <a:cs typeface="Times New Roman" pitchFamily="18" charset="0"/>
              </a:rPr>
              <a:t>së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për</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evidentimin</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dhe</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çertifikimin</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më</a:t>
            </a:r>
            <a:r>
              <a:rPr lang="en-US" altLang="en-US" sz="1600" dirty="0" smtClean="0">
                <a:solidFill>
                  <a:schemeClr val="tx1"/>
                </a:solidFill>
                <a:latin typeface="Times New Roman" pitchFamily="18" charset="0"/>
                <a:cs typeface="Times New Roman" pitchFamily="18" charset="0"/>
              </a:rPr>
              <a:t> pas </a:t>
            </a:r>
            <a:r>
              <a:rPr lang="en-US" altLang="en-US" sz="1600" dirty="0" err="1" smtClean="0">
                <a:solidFill>
                  <a:schemeClr val="tx1"/>
                </a:solidFill>
                <a:latin typeface="Times New Roman" pitchFamily="18" charset="0"/>
                <a:cs typeface="Times New Roman" pitchFamily="18" charset="0"/>
              </a:rPr>
              <a:t>të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tyre</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nga</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ana</a:t>
            </a:r>
            <a:r>
              <a:rPr lang="en-US" altLang="en-US" sz="1600" dirty="0" smtClean="0">
                <a:solidFill>
                  <a:schemeClr val="tx1"/>
                </a:solidFill>
                <a:latin typeface="Times New Roman" pitchFamily="18" charset="0"/>
                <a:cs typeface="Times New Roman" pitchFamily="18" charset="0"/>
              </a:rPr>
              <a:t> e </a:t>
            </a:r>
            <a:r>
              <a:rPr lang="en-US" altLang="en-US" sz="1600" dirty="0" err="1" smtClean="0">
                <a:solidFill>
                  <a:schemeClr val="tx1"/>
                </a:solidFill>
                <a:latin typeface="Times New Roman" pitchFamily="18" charset="0"/>
                <a:cs typeface="Times New Roman" pitchFamily="18" charset="0"/>
              </a:rPr>
              <a:t>sigurisë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teknike</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nga</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ky</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inspektoriat</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si</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një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kërkesë</a:t>
            </a:r>
            <a:r>
              <a:rPr lang="en-US" altLang="en-US" sz="1600" dirty="0" smtClean="0">
                <a:solidFill>
                  <a:schemeClr val="tx1"/>
                </a:solidFill>
                <a:latin typeface="Times New Roman" pitchFamily="18" charset="0"/>
                <a:cs typeface="Times New Roman" pitchFamily="18" charset="0"/>
              </a:rPr>
              <a:t> e </a:t>
            </a:r>
            <a:r>
              <a:rPr lang="en-US" altLang="en-US" sz="1600" dirty="0" err="1" smtClean="0">
                <a:solidFill>
                  <a:schemeClr val="tx1"/>
                </a:solidFill>
                <a:latin typeface="Times New Roman" pitchFamily="18" charset="0"/>
                <a:cs typeface="Times New Roman" pitchFamily="18" charset="0"/>
              </a:rPr>
              <a:t>domosdoshme</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ligjore</a:t>
            </a:r>
            <a:r>
              <a:rPr lang="en-US" altLang="en-US" sz="1600" dirty="0" smtClean="0">
                <a:solidFill>
                  <a:schemeClr val="tx1"/>
                </a:solidFill>
                <a:latin typeface="Times New Roman" pitchFamily="18" charset="0"/>
                <a:cs typeface="Times New Roman" pitchFamily="18" charset="0"/>
              </a:rPr>
              <a:t>.</a:t>
            </a:r>
          </a:p>
        </p:txBody>
      </p:sp>
      <p:sp>
        <p:nvSpPr>
          <p:cNvPr id="61444"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solidFill>
                  <a:srgbClr val="000000"/>
                </a:solidFill>
              </a:rPr>
              <a:t>40</a:t>
            </a:r>
          </a:p>
        </p:txBody>
      </p:sp>
      <p:sp>
        <p:nvSpPr>
          <p:cNvPr id="64517" name="Rectangle 6"/>
          <p:cNvSpPr>
            <a:spLocks noChangeArrowheads="1"/>
          </p:cNvSpPr>
          <p:nvPr/>
        </p:nvSpPr>
        <p:spPr bwMode="auto">
          <a:xfrm>
            <a:off x="195263" y="3886200"/>
            <a:ext cx="4876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1600">
                <a:latin typeface="Times New Roman" pitchFamily="18" charset="0"/>
                <a:cs typeface="Calibri" pitchFamily="34" charset="0"/>
              </a:rPr>
              <a:t>Në këtë kuadër, më datë 26.08.2025, në Institucionin e Prefektit u zhvillua takimi mbi sigurinë e ashensorëve në qarkun e Durrësit me përfaqësues të Inspektoratit Shtetëror të Mbikëqyrjes së Tregut. Qëllimi i këtij takimi ishte forcimi i bashkëpunimit ndërinstitucional në fushën e sigurisë së ashensorëve, shkëmbimin e informacionit, identifikimin e problematikave dhe përcaktimin e prioriteteve të përbashkëta për garantimin e sigurisë së qytetarëve. </a:t>
            </a:r>
          </a:p>
          <a:p>
            <a:pPr algn="just"/>
            <a:endParaRPr lang="en-US" altLang="en-US" sz="1600"/>
          </a:p>
        </p:txBody>
      </p:sp>
      <p:pic>
        <p:nvPicPr>
          <p:cNvPr id="1026" name="Picture 2" descr="C:\Users\ICT\Desktop\foto ashensoret.jpg"/>
          <p:cNvPicPr>
            <a:picLocks noChangeAspect="1" noChangeArrowheads="1"/>
          </p:cNvPicPr>
          <p:nvPr/>
        </p:nvPicPr>
        <p:blipFill>
          <a:blip r:embed="rId3"/>
          <a:srcRect/>
          <a:stretch>
            <a:fillRect/>
          </a:stretch>
        </p:blipFill>
        <p:spPr bwMode="auto">
          <a:xfrm>
            <a:off x="5638800" y="3629025"/>
            <a:ext cx="3028950" cy="3163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864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81000" y="801688"/>
            <a:ext cx="8423275" cy="1255712"/>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35843" name="Content Placeholder 4">
            <a:extLst>
              <a:ext uri="{FF2B5EF4-FFF2-40B4-BE49-F238E27FC236}"/>
            </a:extLst>
          </p:cNvPr>
          <p:cNvSpPr>
            <a:spLocks noGrp="1"/>
          </p:cNvSpPr>
          <p:nvPr>
            <p:ph idx="1"/>
          </p:nvPr>
        </p:nvSpPr>
        <p:spPr>
          <a:xfrm>
            <a:off x="0" y="2286000"/>
            <a:ext cx="9144000" cy="4862513"/>
          </a:xfrm>
        </p:spPr>
        <p:txBody>
          <a:bodyPr>
            <a:spAutoFit/>
          </a:bodyPr>
          <a:lstStyle/>
          <a:p>
            <a:pPr algn="just" eaLnBrk="1" hangingPunct="1">
              <a:buFont typeface="Wingdings 3" pitchFamily="18" charset="2"/>
              <a:buNone/>
              <a:defRPr/>
            </a:pPr>
            <a:r>
              <a:rPr lang="en-US" sz="1600" b="1" dirty="0">
                <a:solidFill>
                  <a:schemeClr val="tx1"/>
                </a:solidFill>
                <a:latin typeface="Times New Roman"/>
                <a:ea typeface="Times New Roman"/>
              </a:rPr>
              <a:t>PROBLEMIKAT E </a:t>
            </a:r>
            <a:r>
              <a:rPr lang="en-US" sz="1600" b="1" dirty="0" smtClean="0">
                <a:solidFill>
                  <a:schemeClr val="tx1"/>
                </a:solidFill>
                <a:latin typeface="Times New Roman"/>
                <a:ea typeface="Times New Roman"/>
              </a:rPr>
              <a:t>EVIDENTUARA</a:t>
            </a:r>
            <a:endParaRPr lang="en-US" sz="1600" b="1" dirty="0" smtClean="0">
              <a:solidFill>
                <a:schemeClr val="tx1"/>
              </a:solidFill>
              <a:latin typeface="Times New Roman"/>
              <a:ea typeface="Calibri"/>
            </a:endParaRPr>
          </a:p>
          <a:p>
            <a:pPr algn="just">
              <a:lnSpc>
                <a:spcPct val="107000"/>
              </a:lnSpc>
              <a:spcBef>
                <a:spcPts val="0"/>
              </a:spcBef>
              <a:spcAft>
                <a:spcPts val="0"/>
              </a:spcAft>
              <a:buFont typeface="Wingdings" panose="05000000000000000000" pitchFamily="2" charset="2"/>
              <a:buChar char="Ø"/>
              <a:tabLst>
                <a:tab pos="0" algn="l"/>
              </a:tabLst>
              <a:defRPr/>
            </a:pPr>
            <a:r>
              <a:rPr lang="en-US" sz="1400" dirty="0" err="1">
                <a:solidFill>
                  <a:schemeClr val="tx1"/>
                </a:solidFill>
                <a:latin typeface="Times New Roman"/>
                <a:ea typeface="Times New Roman"/>
                <a:cs typeface="Times New Roman"/>
              </a:rPr>
              <a:t>Nuk</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ekziston</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ende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një</a:t>
            </a:r>
            <a:r>
              <a:rPr lang="en-US" sz="1400" dirty="0">
                <a:solidFill>
                  <a:schemeClr val="tx1"/>
                </a:solidFill>
                <a:latin typeface="Times New Roman"/>
                <a:ea typeface="Times New Roman"/>
                <a:cs typeface="Times New Roman"/>
              </a:rPr>
              <a:t> </a:t>
            </a:r>
            <a:r>
              <a:rPr lang="en-US" sz="1400" i="1" dirty="0" err="1">
                <a:solidFill>
                  <a:schemeClr val="tx1"/>
                </a:solidFill>
                <a:latin typeface="Times New Roman"/>
                <a:ea typeface="Times New Roman"/>
                <a:cs typeface="Times New Roman"/>
              </a:rPr>
              <a:t>inventar</a:t>
            </a:r>
            <a:r>
              <a:rPr lang="en-US" sz="1400" i="1" dirty="0">
                <a:solidFill>
                  <a:schemeClr val="tx1"/>
                </a:solidFill>
                <a:latin typeface="Times New Roman"/>
                <a:ea typeface="Times New Roman"/>
                <a:cs typeface="Times New Roman"/>
              </a:rPr>
              <a:t> i </a:t>
            </a:r>
            <a:r>
              <a:rPr lang="en-US" sz="1400" i="1" dirty="0" err="1">
                <a:solidFill>
                  <a:schemeClr val="tx1"/>
                </a:solidFill>
                <a:latin typeface="Times New Roman"/>
                <a:ea typeface="Times New Roman"/>
                <a:cs typeface="Times New Roman"/>
              </a:rPr>
              <a:t>saktë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dhe</a:t>
            </a:r>
            <a:r>
              <a:rPr lang="en-US" sz="1400" dirty="0">
                <a:solidFill>
                  <a:schemeClr val="tx1"/>
                </a:solidFill>
                <a:latin typeface="Times New Roman"/>
                <a:ea typeface="Times New Roman"/>
                <a:cs typeface="Times New Roman"/>
              </a:rPr>
              <a:t> i </a:t>
            </a:r>
            <a:r>
              <a:rPr lang="en-US" sz="1400" dirty="0" err="1">
                <a:solidFill>
                  <a:schemeClr val="tx1"/>
                </a:solidFill>
                <a:latin typeface="Times New Roman"/>
                <a:ea typeface="Times New Roman"/>
                <a:cs typeface="Times New Roman"/>
              </a:rPr>
              <a:t>unifikuar</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tre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bashkitë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për</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numrin</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vendndodhjen</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dhe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kategorinë</a:t>
            </a:r>
            <a:r>
              <a:rPr lang="en-US" sz="1400" dirty="0">
                <a:solidFill>
                  <a:schemeClr val="tx1"/>
                </a:solidFill>
                <a:latin typeface="Times New Roman"/>
                <a:ea typeface="Times New Roman"/>
                <a:cs typeface="Times New Roman"/>
              </a:rPr>
              <a:t> e </a:t>
            </a:r>
            <a:r>
              <a:rPr lang="en-US" sz="1400" dirty="0" err="1">
                <a:solidFill>
                  <a:schemeClr val="tx1"/>
                </a:solidFill>
                <a:latin typeface="Times New Roman"/>
                <a:ea typeface="Times New Roman"/>
                <a:cs typeface="Times New Roman"/>
              </a:rPr>
              <a:t>ashensorëve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instaluar</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veçanërisht</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objektet</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bashkëpronësi</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dhe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ato</a:t>
            </a:r>
            <a:r>
              <a:rPr lang="en-US" sz="1400" dirty="0">
                <a:solidFill>
                  <a:schemeClr val="tx1"/>
                </a:solidFill>
                <a:latin typeface="Times New Roman"/>
                <a:ea typeface="Times New Roman"/>
                <a:cs typeface="Times New Roman"/>
              </a:rPr>
              <a:t> private.</a:t>
            </a:r>
            <a:endParaRPr lang="en-US" sz="1400" dirty="0">
              <a:solidFill>
                <a:schemeClr val="tx1"/>
              </a:solidFill>
              <a:latin typeface="Calibri"/>
              <a:ea typeface="Calibri"/>
              <a:cs typeface="Times New Roman"/>
            </a:endParaRPr>
          </a:p>
          <a:p>
            <a:pPr algn="just">
              <a:lnSpc>
                <a:spcPct val="107000"/>
              </a:lnSpc>
              <a:spcBef>
                <a:spcPts val="0"/>
              </a:spcBef>
              <a:spcAft>
                <a:spcPts val="0"/>
              </a:spcAft>
              <a:buFont typeface="Wingdings" panose="05000000000000000000" pitchFamily="2" charset="2"/>
              <a:buChar char="Ø"/>
              <a:tabLst>
                <a:tab pos="0" algn="l"/>
              </a:tabLst>
              <a:defRPr/>
            </a:pPr>
            <a:r>
              <a:rPr lang="en-US" sz="1400" dirty="0">
                <a:solidFill>
                  <a:schemeClr val="tx1"/>
                </a:solidFill>
                <a:latin typeface="Times New Roman"/>
                <a:ea typeface="Times New Roman"/>
                <a:cs typeface="Times New Roman"/>
              </a:rPr>
              <a:t>Lind </a:t>
            </a:r>
            <a:r>
              <a:rPr lang="en-US" sz="1400" dirty="0" err="1">
                <a:solidFill>
                  <a:schemeClr val="tx1"/>
                </a:solidFill>
                <a:latin typeface="Times New Roman"/>
                <a:ea typeface="Times New Roman"/>
                <a:cs typeface="Times New Roman"/>
              </a:rPr>
              <a:t>domosdoshmëria</a:t>
            </a:r>
            <a:r>
              <a:rPr lang="en-US" sz="1400" dirty="0">
                <a:solidFill>
                  <a:schemeClr val="tx1"/>
                </a:solidFill>
                <a:latin typeface="Times New Roman"/>
                <a:ea typeface="Times New Roman"/>
                <a:cs typeface="Times New Roman"/>
              </a:rPr>
              <a:t> e </a:t>
            </a:r>
            <a:r>
              <a:rPr lang="en-US" sz="1400" dirty="0" err="1">
                <a:solidFill>
                  <a:schemeClr val="tx1"/>
                </a:solidFill>
                <a:latin typeface="Times New Roman"/>
                <a:ea typeface="Times New Roman"/>
                <a:cs typeface="Times New Roman"/>
              </a:rPr>
              <a:t>zbatimit</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praktik</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legjislacionit</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ekzistues</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për</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sigurinë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teknike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dhe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çertifikimin</a:t>
            </a:r>
            <a:r>
              <a:rPr lang="en-US" sz="1400" dirty="0">
                <a:solidFill>
                  <a:schemeClr val="tx1"/>
                </a:solidFill>
                <a:latin typeface="Times New Roman"/>
                <a:ea typeface="Times New Roman"/>
                <a:cs typeface="Times New Roman"/>
              </a:rPr>
              <a:t> e </a:t>
            </a:r>
            <a:r>
              <a:rPr lang="en-US" sz="1400" dirty="0" err="1">
                <a:solidFill>
                  <a:schemeClr val="tx1"/>
                </a:solidFill>
                <a:latin typeface="Times New Roman"/>
                <a:ea typeface="Times New Roman"/>
                <a:cs typeface="Times New Roman"/>
              </a:rPr>
              <a:t>ashensorëve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përfshirë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detyrimet</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që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burojnë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nga</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ligji</a:t>
            </a:r>
            <a:r>
              <a:rPr lang="en-US" sz="1400" dirty="0">
                <a:solidFill>
                  <a:schemeClr val="tx1"/>
                </a:solidFill>
                <a:latin typeface="Times New Roman"/>
                <a:ea typeface="Times New Roman"/>
                <a:cs typeface="Times New Roman"/>
              </a:rPr>
              <a:t> </a:t>
            </a:r>
            <a:r>
              <a:rPr lang="en-US" sz="1400" dirty="0">
                <a:solidFill>
                  <a:schemeClr val="tx1"/>
                </a:solidFill>
                <a:latin typeface="Times New Roman"/>
                <a:ea typeface="Calibri"/>
                <a:cs typeface="Times New Roman"/>
              </a:rPr>
              <a:t>Nr. 55/2025 “</a:t>
            </a:r>
            <a:r>
              <a:rPr lang="en-US" sz="1400" dirty="0" err="1">
                <a:solidFill>
                  <a:schemeClr val="tx1"/>
                </a:solidFill>
                <a:latin typeface="Times New Roman"/>
                <a:ea typeface="Calibri"/>
                <a:cs typeface="Times New Roman"/>
              </a:rPr>
              <a:t>Për</a:t>
            </a:r>
            <a:r>
              <a:rPr lang="en-US" sz="1400" dirty="0">
                <a:solidFill>
                  <a:schemeClr val="tx1"/>
                </a:solidFill>
                <a:latin typeface="Times New Roman"/>
                <a:ea typeface="Calibri"/>
                <a:cs typeface="Times New Roman"/>
              </a:rPr>
              <a:t> </a:t>
            </a:r>
            <a:r>
              <a:rPr lang="en-US" sz="1400" dirty="0" err="1">
                <a:solidFill>
                  <a:schemeClr val="tx1"/>
                </a:solidFill>
                <a:latin typeface="Times New Roman"/>
                <a:ea typeface="Calibri"/>
                <a:cs typeface="Times New Roman"/>
              </a:rPr>
              <a:t>Administrimin</a:t>
            </a:r>
            <a:r>
              <a:rPr lang="en-US" sz="1400" dirty="0">
                <a:solidFill>
                  <a:schemeClr val="tx1"/>
                </a:solidFill>
                <a:latin typeface="Times New Roman"/>
                <a:ea typeface="Calibri"/>
                <a:cs typeface="Times New Roman"/>
              </a:rPr>
              <a:t> e </a:t>
            </a:r>
            <a:r>
              <a:rPr lang="en-US" sz="1400" dirty="0" err="1">
                <a:solidFill>
                  <a:schemeClr val="tx1"/>
                </a:solidFill>
                <a:latin typeface="Times New Roman"/>
                <a:ea typeface="Calibri"/>
                <a:cs typeface="Times New Roman"/>
              </a:rPr>
              <a:t>Bashkëpronësisë</a:t>
            </a:r>
            <a:r>
              <a:rPr lang="en-US" sz="1400" dirty="0">
                <a:solidFill>
                  <a:schemeClr val="tx1"/>
                </a:solidFill>
                <a:latin typeface="Times New Roman"/>
                <a:ea typeface="Calibri"/>
                <a:cs typeface="Times New Roman"/>
              </a:rPr>
              <a:t> </a:t>
            </a:r>
            <a:r>
              <a:rPr lang="en-US" sz="1400" dirty="0" err="1">
                <a:solidFill>
                  <a:schemeClr val="tx1"/>
                </a:solidFill>
                <a:latin typeface="Times New Roman"/>
                <a:ea typeface="Calibri"/>
                <a:cs typeface="Times New Roman"/>
              </a:rPr>
              <a:t>në</a:t>
            </a:r>
            <a:r>
              <a:rPr lang="en-US" sz="1400" dirty="0">
                <a:solidFill>
                  <a:schemeClr val="tx1"/>
                </a:solidFill>
                <a:latin typeface="Times New Roman"/>
                <a:ea typeface="Calibri"/>
                <a:cs typeface="Times New Roman"/>
              </a:rPr>
              <a:t> </a:t>
            </a:r>
            <a:r>
              <a:rPr lang="en-US" sz="1400" dirty="0" err="1">
                <a:solidFill>
                  <a:schemeClr val="tx1"/>
                </a:solidFill>
                <a:latin typeface="Times New Roman"/>
                <a:ea typeface="Calibri"/>
                <a:cs typeface="Times New Roman"/>
              </a:rPr>
              <a:t>Ndërtesa</a:t>
            </a:r>
            <a:r>
              <a:rPr lang="en-US" sz="1400" dirty="0">
                <a:solidFill>
                  <a:schemeClr val="tx1"/>
                </a:solidFill>
                <a:latin typeface="Times New Roman"/>
                <a:ea typeface="Calibri"/>
                <a:cs typeface="Times New Roman"/>
              </a:rPr>
              <a:t>”</a:t>
            </a:r>
            <a:endParaRPr lang="en-US" sz="1400" dirty="0">
              <a:solidFill>
                <a:schemeClr val="tx1"/>
              </a:solidFill>
              <a:latin typeface="Calibri"/>
              <a:ea typeface="Calibri"/>
              <a:cs typeface="Times New Roman"/>
            </a:endParaRPr>
          </a:p>
          <a:p>
            <a:pPr algn="just">
              <a:lnSpc>
                <a:spcPct val="107000"/>
              </a:lnSpc>
              <a:spcBef>
                <a:spcPts val="0"/>
              </a:spcBef>
              <a:spcAft>
                <a:spcPts val="0"/>
              </a:spcAft>
              <a:buFont typeface="Wingdings" panose="05000000000000000000" pitchFamily="2" charset="2"/>
              <a:buChar char="Ø"/>
              <a:tabLst>
                <a:tab pos="0" algn="l"/>
              </a:tabLst>
              <a:defRPr/>
            </a:pPr>
            <a:r>
              <a:rPr lang="en-US" sz="1400" dirty="0" err="1">
                <a:solidFill>
                  <a:schemeClr val="tx1"/>
                </a:solidFill>
                <a:latin typeface="Times New Roman"/>
                <a:ea typeface="Times New Roman"/>
                <a:cs typeface="Times New Roman"/>
              </a:rPr>
              <a:t>Administratorët</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ekzistues</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pallateve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dhe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subjektet</a:t>
            </a:r>
            <a:r>
              <a:rPr lang="en-US" sz="1400" dirty="0">
                <a:solidFill>
                  <a:schemeClr val="tx1"/>
                </a:solidFill>
                <a:latin typeface="Times New Roman"/>
                <a:ea typeface="Times New Roman"/>
                <a:cs typeface="Times New Roman"/>
              </a:rPr>
              <a:t> private </a:t>
            </a:r>
            <a:r>
              <a:rPr lang="en-US" sz="1400" dirty="0" err="1">
                <a:solidFill>
                  <a:schemeClr val="tx1"/>
                </a:solidFill>
                <a:latin typeface="Times New Roman"/>
                <a:ea typeface="Times New Roman"/>
                <a:cs typeface="Times New Roman"/>
              </a:rPr>
              <a:t>nuk</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janë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gjithmonë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informuar</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apo</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ndërgjegjësuar</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për</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përgjegjësitë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ligjore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që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kanë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ndaj</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sigurisë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teknike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ashensorëve</a:t>
            </a:r>
            <a:r>
              <a:rPr lang="en-US" sz="1400" dirty="0">
                <a:solidFill>
                  <a:schemeClr val="tx1"/>
                </a:solidFill>
                <a:latin typeface="Times New Roman"/>
                <a:ea typeface="Times New Roman"/>
                <a:cs typeface="Times New Roman"/>
              </a:rPr>
              <a:t>.</a:t>
            </a:r>
            <a:endParaRPr lang="en-US" sz="1400" dirty="0">
              <a:solidFill>
                <a:schemeClr val="tx1"/>
              </a:solidFill>
              <a:latin typeface="Calibri"/>
              <a:ea typeface="Calibri"/>
              <a:cs typeface="Times New Roman"/>
            </a:endParaRPr>
          </a:p>
          <a:p>
            <a:pPr algn="just">
              <a:lnSpc>
                <a:spcPct val="107000"/>
              </a:lnSpc>
              <a:spcBef>
                <a:spcPts val="0"/>
              </a:spcBef>
              <a:spcAft>
                <a:spcPts val="0"/>
              </a:spcAft>
              <a:buFont typeface="Wingdings" panose="05000000000000000000" pitchFamily="2" charset="2"/>
              <a:buChar char="Ø"/>
              <a:tabLst>
                <a:tab pos="0" algn="l"/>
              </a:tabLst>
              <a:defRPr/>
            </a:pPr>
            <a:r>
              <a:rPr lang="en-US" sz="1400" dirty="0" err="1">
                <a:solidFill>
                  <a:schemeClr val="tx1"/>
                </a:solidFill>
                <a:latin typeface="Times New Roman"/>
                <a:ea typeface="Times New Roman"/>
                <a:cs typeface="Times New Roman"/>
              </a:rPr>
              <a:t>Nevojitet</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bashkëpunim</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më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konkret</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ndërinstitucional</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mes</a:t>
            </a:r>
            <a:r>
              <a:rPr lang="en-US" sz="1400" dirty="0">
                <a:solidFill>
                  <a:schemeClr val="tx1"/>
                </a:solidFill>
                <a:latin typeface="Times New Roman"/>
                <a:ea typeface="Times New Roman"/>
                <a:cs typeface="Times New Roman"/>
              </a:rPr>
              <a:t> ISHMT-</a:t>
            </a:r>
            <a:r>
              <a:rPr lang="en-US" sz="1400" dirty="0" err="1">
                <a:solidFill>
                  <a:schemeClr val="tx1"/>
                </a:solidFill>
                <a:latin typeface="Times New Roman"/>
                <a:ea typeface="Times New Roman"/>
                <a:cs typeface="Times New Roman"/>
              </a:rPr>
              <a:t>së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Bashkive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dhe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stukturave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përgjegjëse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për</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monitorimin</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mbikëqyrjen</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dhe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ndjekjen</a:t>
            </a:r>
            <a:r>
              <a:rPr lang="en-US" sz="1400" dirty="0">
                <a:solidFill>
                  <a:schemeClr val="tx1"/>
                </a:solidFill>
                <a:latin typeface="Times New Roman"/>
                <a:ea typeface="Times New Roman"/>
                <a:cs typeface="Times New Roman"/>
              </a:rPr>
              <a:t> e </a:t>
            </a:r>
            <a:r>
              <a:rPr lang="en-US" sz="1400" dirty="0" err="1">
                <a:solidFill>
                  <a:schemeClr val="tx1"/>
                </a:solidFill>
                <a:latin typeface="Times New Roman"/>
                <a:ea typeface="Times New Roman"/>
                <a:cs typeface="Times New Roman"/>
              </a:rPr>
              <a:t>rasteve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problematike</a:t>
            </a:r>
            <a:r>
              <a:rPr lang="en-US" sz="1400" dirty="0">
                <a:solidFill>
                  <a:schemeClr val="tx1"/>
                </a:solidFill>
                <a:latin typeface="Times New Roman"/>
                <a:ea typeface="Times New Roman"/>
                <a:cs typeface="Times New Roman"/>
              </a:rPr>
              <a:t>.</a:t>
            </a:r>
            <a:endParaRPr lang="en-US" sz="1400" dirty="0">
              <a:solidFill>
                <a:schemeClr val="tx1"/>
              </a:solidFill>
              <a:latin typeface="Calibri"/>
              <a:ea typeface="Calibri"/>
              <a:cs typeface="Times New Roman"/>
            </a:endParaRPr>
          </a:p>
          <a:p>
            <a:pPr algn="just">
              <a:lnSpc>
                <a:spcPct val="107000"/>
              </a:lnSpc>
              <a:spcBef>
                <a:spcPts val="0"/>
              </a:spcBef>
              <a:spcAft>
                <a:spcPts val="0"/>
              </a:spcAft>
              <a:buFont typeface="Wingdings" panose="05000000000000000000" pitchFamily="2" charset="2"/>
              <a:buChar char="Ø"/>
              <a:tabLst>
                <a:tab pos="0" algn="l"/>
              </a:tabLst>
              <a:defRPr/>
            </a:pPr>
            <a:r>
              <a:rPr lang="en-US" sz="1400" dirty="0" err="1">
                <a:solidFill>
                  <a:schemeClr val="tx1"/>
                </a:solidFill>
                <a:latin typeface="Times New Roman"/>
                <a:ea typeface="Times New Roman"/>
                <a:cs typeface="Times New Roman"/>
              </a:rPr>
              <a:t>Mungesa</a:t>
            </a:r>
            <a:r>
              <a:rPr lang="en-US" sz="1400" dirty="0">
                <a:solidFill>
                  <a:schemeClr val="tx1"/>
                </a:solidFill>
                <a:latin typeface="Times New Roman"/>
                <a:ea typeface="Times New Roman"/>
                <a:cs typeface="Times New Roman"/>
              </a:rPr>
              <a:t> e </a:t>
            </a:r>
            <a:r>
              <a:rPr lang="en-US" sz="1400" i="1" dirty="0" err="1">
                <a:solidFill>
                  <a:schemeClr val="tx1"/>
                </a:solidFill>
                <a:latin typeface="Times New Roman"/>
                <a:ea typeface="Times New Roman"/>
                <a:cs typeface="Times New Roman"/>
              </a:rPr>
              <a:t>administratorëve</a:t>
            </a:r>
            <a:r>
              <a:rPr lang="en-US" sz="1400" i="1" dirty="0">
                <a:solidFill>
                  <a:schemeClr val="tx1"/>
                </a:solidFill>
                <a:latin typeface="Times New Roman"/>
                <a:ea typeface="Times New Roman"/>
                <a:cs typeface="Times New Roman"/>
              </a:rPr>
              <a:t> </a:t>
            </a:r>
            <a:r>
              <a:rPr lang="en-US" sz="1400" i="1" dirty="0" err="1">
                <a:solidFill>
                  <a:schemeClr val="tx1"/>
                </a:solidFill>
                <a:latin typeface="Times New Roman"/>
                <a:ea typeface="Times New Roman"/>
                <a:cs typeface="Times New Roman"/>
              </a:rPr>
              <a:t>të</a:t>
            </a:r>
            <a:r>
              <a:rPr lang="en-US" sz="1400" i="1" dirty="0">
                <a:solidFill>
                  <a:schemeClr val="tx1"/>
                </a:solidFill>
                <a:latin typeface="Times New Roman"/>
                <a:ea typeface="Times New Roman"/>
                <a:cs typeface="Times New Roman"/>
              </a:rPr>
              <a:t> </a:t>
            </a:r>
            <a:r>
              <a:rPr lang="en-US" sz="1400" i="1" dirty="0" err="1">
                <a:solidFill>
                  <a:schemeClr val="tx1"/>
                </a:solidFill>
                <a:latin typeface="Times New Roman"/>
                <a:ea typeface="Times New Roman"/>
                <a:cs typeface="Times New Roman"/>
              </a:rPr>
              <a:t>pallateve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është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një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faktor</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kyç</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problematik</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garantimin</a:t>
            </a:r>
            <a:r>
              <a:rPr lang="en-US" sz="1400" dirty="0">
                <a:solidFill>
                  <a:schemeClr val="tx1"/>
                </a:solidFill>
                <a:latin typeface="Times New Roman"/>
                <a:ea typeface="Times New Roman"/>
                <a:cs typeface="Times New Roman"/>
              </a:rPr>
              <a:t> e </a:t>
            </a:r>
            <a:r>
              <a:rPr lang="en-US" sz="1400" dirty="0" err="1">
                <a:solidFill>
                  <a:schemeClr val="tx1"/>
                </a:solidFill>
                <a:latin typeface="Times New Roman"/>
                <a:ea typeface="Times New Roman"/>
                <a:cs typeface="Times New Roman"/>
              </a:rPr>
              <a:t>sigurisë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së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ashensorëve</a:t>
            </a:r>
            <a:r>
              <a:rPr lang="en-US" sz="1400" dirty="0">
                <a:solidFill>
                  <a:schemeClr val="tx1"/>
                </a:solidFill>
                <a:latin typeface="Times New Roman"/>
                <a:ea typeface="Times New Roman"/>
                <a:cs typeface="Times New Roman"/>
              </a:rPr>
              <a:t>, duke </a:t>
            </a:r>
            <a:r>
              <a:rPr lang="en-US" sz="1400" dirty="0" err="1">
                <a:solidFill>
                  <a:schemeClr val="tx1"/>
                </a:solidFill>
                <a:latin typeface="Times New Roman"/>
                <a:ea typeface="Times New Roman"/>
                <a:cs typeface="Times New Roman"/>
              </a:rPr>
              <a:t>sjellë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moszbatimin</a:t>
            </a:r>
            <a:r>
              <a:rPr lang="en-US" sz="1400" dirty="0">
                <a:solidFill>
                  <a:schemeClr val="tx1"/>
                </a:solidFill>
                <a:latin typeface="Times New Roman"/>
                <a:ea typeface="Times New Roman"/>
                <a:cs typeface="Times New Roman"/>
              </a:rPr>
              <a:t> e </a:t>
            </a:r>
            <a:r>
              <a:rPr lang="en-US" sz="1400" dirty="0" err="1">
                <a:solidFill>
                  <a:schemeClr val="tx1"/>
                </a:solidFill>
                <a:latin typeface="Times New Roman"/>
                <a:ea typeface="Times New Roman"/>
                <a:cs typeface="Times New Roman"/>
              </a:rPr>
              <a:t>detyrimeve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ligjore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Është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detyrimi</a:t>
            </a:r>
            <a:r>
              <a:rPr lang="en-US" sz="1400" dirty="0">
                <a:solidFill>
                  <a:schemeClr val="tx1"/>
                </a:solidFill>
                <a:latin typeface="Times New Roman"/>
                <a:ea typeface="Times New Roman"/>
                <a:cs typeface="Times New Roman"/>
              </a:rPr>
              <a:t> i </a:t>
            </a:r>
            <a:r>
              <a:rPr lang="en-US" sz="1400" dirty="0" err="1">
                <a:solidFill>
                  <a:schemeClr val="tx1"/>
                </a:solidFill>
                <a:latin typeface="Times New Roman"/>
                <a:ea typeface="Times New Roman"/>
                <a:cs typeface="Times New Roman"/>
              </a:rPr>
              <a:t>Bashkive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krijojnë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Librin</a:t>
            </a:r>
            <a:r>
              <a:rPr lang="en-US" sz="1400" dirty="0">
                <a:solidFill>
                  <a:schemeClr val="tx1"/>
                </a:solidFill>
                <a:latin typeface="Times New Roman"/>
                <a:ea typeface="Times New Roman"/>
                <a:cs typeface="Times New Roman"/>
              </a:rPr>
              <a:t> e </a:t>
            </a:r>
            <a:r>
              <a:rPr lang="en-US" sz="1400" dirty="0" err="1">
                <a:solidFill>
                  <a:schemeClr val="tx1"/>
                </a:solidFill>
                <a:latin typeface="Times New Roman"/>
                <a:ea typeface="Times New Roman"/>
                <a:cs typeface="Times New Roman"/>
              </a:rPr>
              <a:t>bashkëpronësisë</a:t>
            </a:r>
            <a:r>
              <a:rPr lang="en-US" sz="1400" dirty="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të</a:t>
            </a:r>
            <a:r>
              <a:rPr lang="en-US" sz="1400" dirty="0" smtClean="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administratorëve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territorët</a:t>
            </a:r>
            <a:r>
              <a:rPr lang="en-US" sz="1400" dirty="0">
                <a:solidFill>
                  <a:schemeClr val="tx1"/>
                </a:solidFill>
                <a:latin typeface="Times New Roman"/>
                <a:ea typeface="Times New Roman"/>
                <a:cs typeface="Times New Roman"/>
              </a:rPr>
              <a:t> e </a:t>
            </a:r>
            <a:r>
              <a:rPr lang="en-US" sz="1400" dirty="0" err="1">
                <a:solidFill>
                  <a:schemeClr val="tx1"/>
                </a:solidFill>
                <a:latin typeface="Times New Roman"/>
                <a:ea typeface="Times New Roman"/>
                <a:cs typeface="Times New Roman"/>
              </a:rPr>
              <a:t>tyre</a:t>
            </a:r>
            <a:r>
              <a:rPr lang="en-US" sz="1400" dirty="0">
                <a:solidFill>
                  <a:schemeClr val="tx1"/>
                </a:solidFill>
                <a:latin typeface="Times New Roman"/>
                <a:ea typeface="Times New Roman"/>
                <a:cs typeface="Times New Roman"/>
              </a:rPr>
              <a:t> administrative. Me </a:t>
            </a:r>
            <a:r>
              <a:rPr lang="en-US" sz="1400" dirty="0" err="1">
                <a:solidFill>
                  <a:schemeClr val="tx1"/>
                </a:solidFill>
                <a:latin typeface="Times New Roman"/>
                <a:ea typeface="Times New Roman"/>
                <a:cs typeface="Times New Roman"/>
              </a:rPr>
              <a:t>krijimin</a:t>
            </a:r>
            <a:r>
              <a:rPr lang="en-US" sz="1400" dirty="0">
                <a:solidFill>
                  <a:schemeClr val="tx1"/>
                </a:solidFill>
                <a:latin typeface="Times New Roman"/>
                <a:ea typeface="Times New Roman"/>
                <a:cs typeface="Times New Roman"/>
              </a:rPr>
              <a:t> e </a:t>
            </a:r>
            <a:r>
              <a:rPr lang="en-US" sz="1400" dirty="0" err="1">
                <a:solidFill>
                  <a:schemeClr val="tx1"/>
                </a:solidFill>
                <a:latin typeface="Times New Roman"/>
                <a:ea typeface="Times New Roman"/>
                <a:cs typeface="Times New Roman"/>
              </a:rPr>
              <a:t>këtij</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libri</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lindin</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sipas</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kritereve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ligjore</a:t>
            </a:r>
            <a:r>
              <a:rPr lang="en-US" sz="1400" dirty="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të</a:t>
            </a:r>
            <a:r>
              <a:rPr lang="en-US" sz="1400" dirty="0" smtClean="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gjitha</a:t>
            </a:r>
            <a:r>
              <a:rPr lang="en-US" sz="1400" dirty="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detyrimet</a:t>
            </a:r>
            <a:r>
              <a:rPr lang="en-US" sz="1400" dirty="0" smtClean="0">
                <a:solidFill>
                  <a:schemeClr val="tx1"/>
                </a:solidFill>
                <a:latin typeface="Times New Roman"/>
                <a:ea typeface="Times New Roman"/>
                <a:cs typeface="Times New Roman"/>
              </a:rPr>
              <a:t> </a:t>
            </a:r>
            <a:r>
              <a:rPr lang="en-US" sz="1400" dirty="0">
                <a:solidFill>
                  <a:schemeClr val="tx1"/>
                </a:solidFill>
                <a:latin typeface="Times New Roman"/>
                <a:ea typeface="Times New Roman"/>
                <a:cs typeface="Times New Roman"/>
              </a:rPr>
              <a:t>e </a:t>
            </a:r>
            <a:r>
              <a:rPr lang="en-US" sz="1400" dirty="0" err="1">
                <a:solidFill>
                  <a:schemeClr val="tx1"/>
                </a:solidFill>
                <a:latin typeface="Times New Roman"/>
                <a:ea typeface="Times New Roman"/>
                <a:cs typeface="Times New Roman"/>
              </a:rPr>
              <a:t>bashkëpronësisë</a:t>
            </a:r>
            <a:r>
              <a:rPr lang="en-US" sz="1400" dirty="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për</a:t>
            </a:r>
            <a:r>
              <a:rPr lang="en-US" sz="1400" dirty="0" smtClean="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t’u</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realizuar</a:t>
            </a:r>
            <a:r>
              <a:rPr lang="en-US" sz="1400" dirty="0" smtClean="0">
                <a:solidFill>
                  <a:schemeClr val="tx1"/>
                </a:solidFill>
                <a:latin typeface="Times New Roman"/>
                <a:ea typeface="Times New Roman"/>
                <a:cs typeface="Times New Roman"/>
              </a:rPr>
              <a:t>.</a:t>
            </a:r>
          </a:p>
          <a:p>
            <a:pPr algn="just">
              <a:lnSpc>
                <a:spcPct val="107000"/>
              </a:lnSpc>
              <a:spcBef>
                <a:spcPts val="0"/>
              </a:spcBef>
              <a:spcAft>
                <a:spcPts val="0"/>
              </a:spcAft>
              <a:buFont typeface="Wingdings" panose="05000000000000000000" pitchFamily="2" charset="2"/>
              <a:buChar char="Ø"/>
              <a:tabLst>
                <a:tab pos="0" algn="l"/>
              </a:tabLst>
              <a:defRPr/>
            </a:pPr>
            <a:r>
              <a:rPr lang="en-US" sz="1400" dirty="0" err="1" smtClean="0">
                <a:solidFill>
                  <a:schemeClr val="tx1"/>
                </a:solidFill>
                <a:latin typeface="Times New Roman"/>
                <a:ea typeface="Times New Roman"/>
                <a:cs typeface="Times New Roman"/>
              </a:rPr>
              <a:t>Përgjatë</a:t>
            </a:r>
            <a:r>
              <a:rPr lang="en-US" sz="1400" dirty="0" smtClean="0">
                <a:solidFill>
                  <a:schemeClr val="tx1"/>
                </a:solidFill>
                <a:latin typeface="Times New Roman"/>
                <a:ea typeface="Times New Roman"/>
                <a:cs typeface="Times New Roman"/>
              </a:rPr>
              <a:t> 2025 </a:t>
            </a:r>
            <a:r>
              <a:rPr lang="en-US" sz="1400" dirty="0" err="1" smtClean="0">
                <a:solidFill>
                  <a:schemeClr val="tx1"/>
                </a:solidFill>
                <a:latin typeface="Times New Roman"/>
                <a:ea typeface="Times New Roman"/>
                <a:cs typeface="Times New Roman"/>
              </a:rPr>
              <a:t>është</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konstatuar</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një</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mungesë</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informacioni</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të</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detajuar</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nga</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të</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tre</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Bashkitë</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mbi</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krijimin</a:t>
            </a:r>
            <a:r>
              <a:rPr lang="en-US" sz="1400" dirty="0" smtClean="0">
                <a:solidFill>
                  <a:schemeClr val="tx1"/>
                </a:solidFill>
                <a:latin typeface="Times New Roman"/>
                <a:ea typeface="Times New Roman"/>
                <a:cs typeface="Times New Roman"/>
              </a:rPr>
              <a:t> e </a:t>
            </a:r>
            <a:r>
              <a:rPr lang="en-US" sz="1400" dirty="0" err="1" smtClean="0">
                <a:solidFill>
                  <a:schemeClr val="tx1"/>
                </a:solidFill>
                <a:latin typeface="Times New Roman"/>
                <a:ea typeface="Times New Roman"/>
                <a:cs typeface="Times New Roman"/>
              </a:rPr>
              <a:t>inventarit</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të</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saktë</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të</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ashensorëve</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dhe</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librit</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të</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administratorëve</a:t>
            </a:r>
            <a:r>
              <a:rPr lang="en-US" sz="1400" dirty="0" smtClean="0">
                <a:solidFill>
                  <a:schemeClr val="tx1"/>
                </a:solidFill>
                <a:latin typeface="Times New Roman"/>
                <a:ea typeface="Times New Roman"/>
                <a:cs typeface="Times New Roman"/>
              </a:rPr>
              <a:t> i </a:t>
            </a:r>
            <a:r>
              <a:rPr lang="en-US" sz="1400" dirty="0" err="1" smtClean="0">
                <a:solidFill>
                  <a:schemeClr val="tx1"/>
                </a:solidFill>
                <a:latin typeface="Times New Roman"/>
                <a:ea typeface="Times New Roman"/>
                <a:cs typeface="Times New Roman"/>
              </a:rPr>
              <a:t>cili</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sipas</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ligjit</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është</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detyrim</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për</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çdo</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bashki</a:t>
            </a:r>
            <a:r>
              <a:rPr lang="en-US" sz="1400" dirty="0" smtClean="0">
                <a:solidFill>
                  <a:schemeClr val="tx1"/>
                </a:solidFill>
                <a:latin typeface="Times New Roman"/>
                <a:ea typeface="Times New Roman"/>
                <a:cs typeface="Times New Roman"/>
              </a:rPr>
              <a:t>.</a:t>
            </a:r>
          </a:p>
          <a:p>
            <a:pPr marL="0" indent="0" algn="just">
              <a:lnSpc>
                <a:spcPct val="107000"/>
              </a:lnSpc>
              <a:spcBef>
                <a:spcPts val="0"/>
              </a:spcBef>
              <a:spcAft>
                <a:spcPts val="0"/>
              </a:spcAft>
              <a:buFont typeface="Wingdings 3" pitchFamily="18" charset="2"/>
              <a:buNone/>
              <a:tabLst>
                <a:tab pos="0" algn="l"/>
              </a:tabLst>
              <a:defRPr/>
            </a:pP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Për</a:t>
            </a:r>
            <a:r>
              <a:rPr lang="en-US" sz="1400" dirty="0" smtClean="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këtë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çështje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konkrete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është</a:t>
            </a:r>
            <a:r>
              <a:rPr lang="en-US" sz="1400" dirty="0">
                <a:solidFill>
                  <a:schemeClr val="tx1"/>
                </a:solidFill>
                <a:latin typeface="Times New Roman"/>
                <a:ea typeface="Times New Roman"/>
                <a:cs typeface="Times New Roman"/>
              </a:rPr>
              <a:t> </a:t>
            </a:r>
            <a:r>
              <a:rPr lang="en-US" sz="1400" dirty="0" smtClean="0">
                <a:solidFill>
                  <a:schemeClr val="tx1"/>
                </a:solidFill>
                <a:latin typeface="Times New Roman"/>
                <a:ea typeface="Times New Roman"/>
                <a:cs typeface="Times New Roman"/>
              </a:rPr>
              <a:t>i </a:t>
            </a:r>
            <a:r>
              <a:rPr lang="en-US" sz="1400" dirty="0" err="1" smtClean="0">
                <a:solidFill>
                  <a:schemeClr val="tx1"/>
                </a:solidFill>
                <a:latin typeface="Times New Roman"/>
                <a:ea typeface="Times New Roman"/>
                <a:cs typeface="Times New Roman"/>
              </a:rPr>
              <a:t>domosdoshëm</a:t>
            </a:r>
            <a:r>
              <a:rPr lang="en-US" sz="1400" dirty="0" smtClean="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një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bashkëpunim</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konkret</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ndërmjet</a:t>
            </a:r>
            <a:r>
              <a:rPr lang="en-US" sz="1400" dirty="0">
                <a:solidFill>
                  <a:schemeClr val="tx1"/>
                </a:solidFill>
                <a:latin typeface="Times New Roman"/>
                <a:ea typeface="Times New Roman"/>
                <a:cs typeface="Times New Roman"/>
              </a:rPr>
              <a:t> ISHMT-</a:t>
            </a:r>
            <a:r>
              <a:rPr lang="en-US" sz="1400" dirty="0" err="1">
                <a:solidFill>
                  <a:schemeClr val="tx1"/>
                </a:solidFill>
                <a:latin typeface="Times New Roman"/>
                <a:ea typeface="Times New Roman"/>
                <a:cs typeface="Times New Roman"/>
              </a:rPr>
              <a:t>së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dhe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Njësive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të</a:t>
            </a:r>
            <a:r>
              <a:rPr lang="en-US" sz="1400" dirty="0">
                <a:solidFill>
                  <a:schemeClr val="tx1"/>
                </a:solidFill>
                <a:latin typeface="Times New Roman"/>
                <a:ea typeface="Times New Roman"/>
                <a:cs typeface="Times New Roman"/>
              </a:rPr>
              <a:t> </a:t>
            </a:r>
            <a:r>
              <a:rPr lang="en-US" sz="1400" dirty="0" smtClean="0">
                <a:solidFill>
                  <a:schemeClr val="tx1"/>
                </a:solidFill>
                <a:latin typeface="Times New Roman"/>
                <a:ea typeface="Times New Roman"/>
                <a:cs typeface="Times New Roman"/>
              </a:rPr>
              <a:t>    </a:t>
            </a:r>
          </a:p>
          <a:p>
            <a:pPr marL="0" indent="0" algn="just">
              <a:lnSpc>
                <a:spcPct val="107000"/>
              </a:lnSpc>
              <a:spcBef>
                <a:spcPts val="0"/>
              </a:spcBef>
              <a:spcAft>
                <a:spcPts val="0"/>
              </a:spcAft>
              <a:buFont typeface="Wingdings 3" pitchFamily="18" charset="2"/>
              <a:buNone/>
              <a:tabLst>
                <a:tab pos="0" algn="l"/>
              </a:tabLst>
              <a:defRPr/>
            </a:pPr>
            <a:r>
              <a:rPr lang="en-US" sz="1400" dirty="0">
                <a:solidFill>
                  <a:schemeClr val="tx1"/>
                </a:solidFill>
                <a:latin typeface="Times New Roman"/>
                <a:ea typeface="Times New Roman"/>
                <a:cs typeface="Times New Roman"/>
              </a:rPr>
              <a:t> </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Vetqeverisjes</a:t>
            </a:r>
            <a:r>
              <a:rPr lang="en-US" sz="1400" dirty="0" smtClean="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Vendore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për</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realizuar</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këtë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detyrim</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ligjor</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në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mbrojtje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qytetarëve</a:t>
            </a:r>
            <a:r>
              <a:rPr lang="en-US" sz="1400" dirty="0">
                <a:solidFill>
                  <a:schemeClr val="tx1"/>
                </a:solidFill>
                <a:latin typeface="Times New Roman"/>
                <a:ea typeface="Times New Roman"/>
                <a:cs typeface="Times New Roman"/>
              </a:rPr>
              <a:t>. </a:t>
            </a:r>
            <a:endParaRPr lang="en-US" sz="1400" dirty="0" smtClean="0">
              <a:solidFill>
                <a:schemeClr val="tx1"/>
              </a:solidFill>
              <a:latin typeface="Times New Roman"/>
              <a:ea typeface="Times New Roman"/>
              <a:cs typeface="Times New Roman"/>
            </a:endParaRPr>
          </a:p>
          <a:p>
            <a:pPr marL="0" indent="0" algn="just">
              <a:lnSpc>
                <a:spcPct val="107000"/>
              </a:lnSpc>
              <a:spcBef>
                <a:spcPts val="0"/>
              </a:spcBef>
              <a:spcAft>
                <a:spcPts val="0"/>
              </a:spcAft>
              <a:buFont typeface="Wingdings 3" pitchFamily="18" charset="2"/>
              <a:buNone/>
              <a:tabLst>
                <a:tab pos="0" algn="l"/>
              </a:tabLst>
              <a:defRPr/>
            </a:pPr>
            <a:r>
              <a:rPr lang="en-US" sz="1400" dirty="0">
                <a:solidFill>
                  <a:schemeClr val="tx1"/>
                </a:solidFill>
                <a:latin typeface="Times New Roman"/>
                <a:ea typeface="Times New Roman"/>
                <a:cs typeface="Times New Roman"/>
              </a:rPr>
              <a:t> </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Prefekti</a:t>
            </a:r>
            <a:r>
              <a:rPr lang="en-US" sz="1400" dirty="0" smtClean="0">
                <a:solidFill>
                  <a:schemeClr val="tx1"/>
                </a:solidFill>
                <a:latin typeface="Times New Roman"/>
                <a:ea typeface="Times New Roman"/>
                <a:cs typeface="Times New Roman"/>
              </a:rPr>
              <a:t> </a:t>
            </a:r>
            <a:r>
              <a:rPr lang="en-US" sz="1400" dirty="0">
                <a:solidFill>
                  <a:schemeClr val="tx1"/>
                </a:solidFill>
                <a:latin typeface="Times New Roman"/>
                <a:ea typeface="Times New Roman"/>
                <a:cs typeface="Times New Roman"/>
              </a:rPr>
              <a:t>i </a:t>
            </a:r>
            <a:r>
              <a:rPr lang="en-US" sz="1400" dirty="0" err="1">
                <a:solidFill>
                  <a:schemeClr val="tx1"/>
                </a:solidFill>
                <a:latin typeface="Times New Roman"/>
                <a:ea typeface="Times New Roman"/>
                <a:cs typeface="Times New Roman"/>
              </a:rPr>
              <a:t>Qarkut</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është</a:t>
            </a:r>
            <a:r>
              <a:rPr lang="en-US" sz="1400" dirty="0">
                <a:solidFill>
                  <a:schemeClr val="tx1"/>
                </a:solidFill>
                <a:latin typeface="Times New Roman"/>
                <a:ea typeface="Times New Roman"/>
                <a:cs typeface="Times New Roman"/>
              </a:rPr>
              <a:t> i </a:t>
            </a:r>
            <a:r>
              <a:rPr lang="en-US" sz="1400" dirty="0" err="1">
                <a:solidFill>
                  <a:schemeClr val="tx1"/>
                </a:solidFill>
                <a:latin typeface="Times New Roman"/>
                <a:ea typeface="Times New Roman"/>
                <a:cs typeface="Times New Roman"/>
              </a:rPr>
              <a:t>hapur</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për</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bashkëpunuar</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brenda</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kompetencave</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ligjore</a:t>
            </a:r>
            <a:r>
              <a:rPr lang="en-US" sz="1400" dirty="0">
                <a:solidFill>
                  <a:schemeClr val="tx1"/>
                </a:solidFill>
                <a:latin typeface="Times New Roman"/>
                <a:ea typeface="Times New Roman"/>
                <a:cs typeface="Times New Roman"/>
              </a:rPr>
              <a:t> me </a:t>
            </a:r>
            <a:r>
              <a:rPr lang="en-US" sz="1400" dirty="0" err="1">
                <a:solidFill>
                  <a:schemeClr val="tx1"/>
                </a:solidFill>
                <a:latin typeface="Times New Roman"/>
                <a:ea typeface="Times New Roman"/>
                <a:cs typeface="Times New Roman"/>
              </a:rPr>
              <a:t>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gjithë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strukturat</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për</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të</a:t>
            </a:r>
            <a:r>
              <a:rPr lang="en-US" sz="1400" dirty="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zgjidhur</a:t>
            </a:r>
            <a:r>
              <a:rPr lang="en-US" sz="1400" dirty="0">
                <a:solidFill>
                  <a:schemeClr val="tx1"/>
                </a:solidFill>
                <a:latin typeface="Times New Roman"/>
                <a:ea typeface="Times New Roman"/>
                <a:cs typeface="Times New Roman"/>
              </a:rPr>
              <a:t> </a:t>
            </a:r>
            <a:r>
              <a:rPr lang="en-US" sz="1400" dirty="0" smtClean="0">
                <a:solidFill>
                  <a:schemeClr val="tx1"/>
                </a:solidFill>
                <a:latin typeface="Times New Roman"/>
                <a:ea typeface="Times New Roman"/>
                <a:cs typeface="Times New Roman"/>
              </a:rPr>
              <a:t>  </a:t>
            </a:r>
          </a:p>
          <a:p>
            <a:pPr marL="0" indent="0" algn="just">
              <a:lnSpc>
                <a:spcPct val="107000"/>
              </a:lnSpc>
              <a:spcBef>
                <a:spcPts val="0"/>
              </a:spcBef>
              <a:spcAft>
                <a:spcPts val="0"/>
              </a:spcAft>
              <a:buFont typeface="Wingdings 3" pitchFamily="18" charset="2"/>
              <a:buNone/>
              <a:tabLst>
                <a:tab pos="0" algn="l"/>
              </a:tabLst>
              <a:defRPr/>
            </a:pPr>
            <a:r>
              <a:rPr lang="en-US" sz="1400" dirty="0">
                <a:solidFill>
                  <a:schemeClr val="tx1"/>
                </a:solidFill>
                <a:latin typeface="Times New Roman"/>
                <a:ea typeface="Times New Roman"/>
                <a:cs typeface="Times New Roman"/>
              </a:rPr>
              <a:t> </a:t>
            </a:r>
            <a:r>
              <a:rPr lang="en-US" sz="1400" dirty="0" smtClean="0">
                <a:solidFill>
                  <a:schemeClr val="tx1"/>
                </a:solidFill>
                <a:latin typeface="Times New Roman"/>
                <a:ea typeface="Times New Roman"/>
                <a:cs typeface="Times New Roman"/>
              </a:rPr>
              <a:t>      </a:t>
            </a:r>
            <a:r>
              <a:rPr lang="en-US" sz="1400" dirty="0" err="1" smtClean="0">
                <a:solidFill>
                  <a:schemeClr val="tx1"/>
                </a:solidFill>
                <a:latin typeface="Times New Roman"/>
                <a:ea typeface="Times New Roman"/>
                <a:cs typeface="Times New Roman"/>
              </a:rPr>
              <a:t>këtë</a:t>
            </a:r>
            <a:r>
              <a:rPr lang="en-US" sz="1400" dirty="0" smtClean="0">
                <a:solidFill>
                  <a:schemeClr val="tx1"/>
                </a:solidFill>
                <a:latin typeface="Times New Roman"/>
                <a:ea typeface="Times New Roman"/>
                <a:cs typeface="Times New Roman"/>
              </a:rPr>
              <a:t> </a:t>
            </a:r>
            <a:r>
              <a:rPr lang="en-US" sz="1400" dirty="0" err="1">
                <a:solidFill>
                  <a:schemeClr val="tx1"/>
                </a:solidFill>
                <a:latin typeface="Times New Roman"/>
                <a:ea typeface="Times New Roman"/>
                <a:cs typeface="Times New Roman"/>
              </a:rPr>
              <a:t>çështje</a:t>
            </a:r>
            <a:r>
              <a:rPr lang="en-US" sz="1400" dirty="0">
                <a:solidFill>
                  <a:schemeClr val="tx1"/>
                </a:solidFill>
                <a:latin typeface="Times New Roman"/>
                <a:ea typeface="Times New Roman"/>
                <a:cs typeface="Times New Roman"/>
              </a:rPr>
              <a:t>.</a:t>
            </a:r>
            <a:endParaRPr lang="en-US" sz="1400" dirty="0">
              <a:solidFill>
                <a:schemeClr val="tx1"/>
              </a:solidFill>
              <a:latin typeface="Calibri"/>
              <a:ea typeface="Calibri"/>
              <a:cs typeface="Times New Roman"/>
            </a:endParaRPr>
          </a:p>
          <a:p>
            <a:pPr algn="ctr" eaLnBrk="1" hangingPunct="1">
              <a:buFont typeface="Wingdings 3" pitchFamily="18" charset="2"/>
              <a:buNone/>
              <a:defRPr/>
            </a:pPr>
            <a:endParaRPr lang="en-US" sz="1600" b="1" dirty="0" smtClean="0">
              <a:solidFill>
                <a:schemeClr val="tx1"/>
              </a:solidFill>
              <a:latin typeface="Times New Roman"/>
              <a:ea typeface="Calibri"/>
            </a:endParaRPr>
          </a:p>
        </p:txBody>
      </p:sp>
      <p:sp>
        <p:nvSpPr>
          <p:cNvPr id="62468"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solidFill>
                  <a:srgbClr val="000000"/>
                </a:solidFill>
              </a:rPr>
              <a:t>41</a:t>
            </a:r>
          </a:p>
        </p:txBody>
      </p:sp>
    </p:spTree>
    <p:extLst>
      <p:ext uri="{BB962C8B-B14F-4D97-AF65-F5344CB8AC3E}">
        <p14:creationId xmlns:p14="http://schemas.microsoft.com/office/powerpoint/2010/main" val="2990775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81000" y="801688"/>
            <a:ext cx="8423275" cy="1255712"/>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35843" name="Content Placeholder 4">
            <a:extLst>
              <a:ext uri="{FF2B5EF4-FFF2-40B4-BE49-F238E27FC236}"/>
            </a:extLst>
          </p:cNvPr>
          <p:cNvSpPr>
            <a:spLocks noGrp="1"/>
          </p:cNvSpPr>
          <p:nvPr>
            <p:ph idx="1"/>
          </p:nvPr>
        </p:nvSpPr>
        <p:spPr>
          <a:xfrm>
            <a:off x="3175" y="2362200"/>
            <a:ext cx="8912225" cy="2973388"/>
          </a:xfrm>
        </p:spPr>
        <p:txBody>
          <a:bodyPr>
            <a:spAutoFit/>
          </a:bodyPr>
          <a:lstStyle/>
          <a:p>
            <a:pPr marL="0" indent="0" algn="ctr">
              <a:lnSpc>
                <a:spcPct val="107000"/>
              </a:lnSpc>
              <a:spcBef>
                <a:spcPts val="0"/>
              </a:spcBef>
              <a:spcAft>
                <a:spcPts val="0"/>
              </a:spcAft>
              <a:buFont typeface="Wingdings 3" pitchFamily="18" charset="2"/>
              <a:buNone/>
              <a:tabLst>
                <a:tab pos="2971800" algn="ctr"/>
              </a:tabLst>
              <a:defRPr/>
            </a:pPr>
            <a:r>
              <a:rPr lang="en-US" sz="1600" b="1" dirty="0">
                <a:solidFill>
                  <a:schemeClr val="tx1"/>
                </a:solidFill>
                <a:latin typeface="Times New Roman"/>
                <a:ea typeface="Times New Roman"/>
                <a:cs typeface="Times New Roman"/>
              </a:rPr>
              <a:t>OBJEKTIVAT PËR VITIN 2026 N</a:t>
            </a:r>
            <a:r>
              <a:rPr lang="en-US" sz="1600" b="1" dirty="0">
                <a:solidFill>
                  <a:schemeClr val="tx1"/>
                </a:solidFill>
                <a:latin typeface="Times New Roman"/>
                <a:ea typeface="Calibri"/>
                <a:cs typeface="Times New Roman"/>
              </a:rPr>
              <a:t>Ë DREJTIM TË SIGURISË SË ASHENSORËVE NË TERRITORIN E QARKUT DURRËS</a:t>
            </a:r>
            <a:endParaRPr lang="en-US" sz="1400" dirty="0">
              <a:solidFill>
                <a:schemeClr val="tx1"/>
              </a:solidFill>
              <a:latin typeface="Calibri"/>
              <a:ea typeface="Calibri"/>
              <a:cs typeface="Times New Roman"/>
            </a:endParaRPr>
          </a:p>
          <a:p>
            <a:pPr algn="just">
              <a:buFont typeface="Wingdings" panose="05000000000000000000" pitchFamily="2" charset="2"/>
              <a:buChar char="Ø"/>
              <a:defRPr/>
            </a:pPr>
            <a:r>
              <a:rPr lang="en-US" sz="1600" dirty="0" err="1">
                <a:solidFill>
                  <a:schemeClr val="tx1"/>
                </a:solidFill>
                <a:latin typeface="Times New Roman" pitchFamily="18" charset="0"/>
                <a:cs typeface="Times New Roman" pitchFamily="18" charset="0"/>
              </a:rPr>
              <a:t>Organizimi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i</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takimeve</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konkrete</a:t>
            </a:r>
            <a:r>
              <a:rPr lang="en-US" sz="1600" dirty="0">
                <a:solidFill>
                  <a:schemeClr val="tx1"/>
                </a:solidFill>
                <a:latin typeface="Times New Roman" pitchFamily="18" charset="0"/>
                <a:cs typeface="Times New Roman" pitchFamily="18" charset="0"/>
              </a:rPr>
              <a:t> me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Bashkitë</a:t>
            </a:r>
            <a:r>
              <a:rPr lang="en-US" sz="1600" dirty="0">
                <a:solidFill>
                  <a:schemeClr val="tx1"/>
                </a:solidFill>
                <a:latin typeface="Times New Roman" pitchFamily="18" charset="0"/>
                <a:cs typeface="Times New Roman" pitchFamily="18" charset="0"/>
              </a:rPr>
              <a:t> e </a:t>
            </a:r>
            <a:r>
              <a:rPr lang="en-US" sz="1600" dirty="0" err="1">
                <a:solidFill>
                  <a:schemeClr val="tx1"/>
                </a:solidFill>
                <a:latin typeface="Times New Roman" pitchFamily="18" charset="0"/>
                <a:cs typeface="Times New Roman" pitchFamily="18" charset="0"/>
              </a:rPr>
              <a:t>Qarkut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me ISHMT-</a:t>
            </a:r>
            <a:r>
              <a:rPr lang="en-US" sz="1600" dirty="0" err="1">
                <a:solidFill>
                  <a:schemeClr val="tx1"/>
                </a:solidFill>
                <a:latin typeface="Times New Roman" pitchFamily="18" charset="0"/>
                <a:cs typeface="Times New Roman" pitchFamily="18" charset="0"/>
              </a:rPr>
              <a:t>në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për</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përmbushur</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kriteret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ligjore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për</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shkëmbyer</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informacione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për</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dhënë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zgjidhje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problematikave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mbi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sigurinë</a:t>
            </a:r>
            <a:r>
              <a:rPr lang="en-US" sz="1600" dirty="0">
                <a:solidFill>
                  <a:schemeClr val="tx1"/>
                </a:solidFill>
                <a:latin typeface="Times New Roman" pitchFamily="18" charset="0"/>
                <a:cs typeface="Times New Roman" pitchFamily="18" charset="0"/>
              </a:rPr>
              <a:t> e </a:t>
            </a:r>
            <a:r>
              <a:rPr lang="en-US" sz="1600" dirty="0" err="1">
                <a:solidFill>
                  <a:schemeClr val="tx1"/>
                </a:solidFill>
                <a:latin typeface="Times New Roman" pitchFamily="18" charset="0"/>
                <a:cs typeface="Times New Roman" pitchFamily="18" charset="0"/>
              </a:rPr>
              <a:t>ashensorëve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gjithë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territorin</a:t>
            </a:r>
            <a:r>
              <a:rPr lang="en-US" sz="1600" dirty="0">
                <a:solidFill>
                  <a:schemeClr val="tx1"/>
                </a:solidFill>
                <a:latin typeface="Times New Roman" pitchFamily="18" charset="0"/>
                <a:cs typeface="Times New Roman" pitchFamily="18" charset="0"/>
              </a:rPr>
              <a:t>. </a:t>
            </a:r>
          </a:p>
          <a:p>
            <a:pPr algn="just">
              <a:buFont typeface="Wingdings" panose="05000000000000000000" pitchFamily="2" charset="2"/>
              <a:buChar char="Ø"/>
              <a:defRPr/>
            </a:pPr>
            <a:r>
              <a:rPr lang="en-US" sz="1600" dirty="0" err="1">
                <a:solidFill>
                  <a:schemeClr val="tx1"/>
                </a:solidFill>
                <a:latin typeface="Times New Roman" pitchFamily="18" charset="0"/>
                <a:cs typeface="Times New Roman" pitchFamily="18" charset="0"/>
              </a:rPr>
              <a:t>Rritja</a:t>
            </a:r>
            <a:r>
              <a:rPr lang="en-US" sz="1600" dirty="0">
                <a:solidFill>
                  <a:schemeClr val="tx1"/>
                </a:solidFill>
                <a:latin typeface="Times New Roman" pitchFamily="18" charset="0"/>
                <a:cs typeface="Times New Roman" pitchFamily="18" charset="0"/>
              </a:rPr>
              <a:t> e </a:t>
            </a:r>
            <a:r>
              <a:rPr lang="en-US" sz="1600" dirty="0" err="1">
                <a:solidFill>
                  <a:schemeClr val="tx1"/>
                </a:solidFill>
                <a:latin typeface="Times New Roman" pitchFamily="18" charset="0"/>
                <a:cs typeface="Times New Roman" pitchFamily="18" charset="0"/>
              </a:rPr>
              <a:t>ndërgjegjësimit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përgjegjshmërisë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administratorëve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përmbushje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detyrimeve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ligjore</a:t>
            </a:r>
            <a:r>
              <a:rPr lang="en-US" sz="1600" dirty="0">
                <a:solidFill>
                  <a:schemeClr val="tx1"/>
                </a:solidFill>
                <a:latin typeface="Times New Roman" pitchFamily="18" charset="0"/>
                <a:cs typeface="Times New Roman" pitchFamily="18" charset="0"/>
              </a:rPr>
              <a:t>.</a:t>
            </a:r>
          </a:p>
          <a:p>
            <a:pPr algn="just">
              <a:buFont typeface="Wingdings" panose="05000000000000000000" pitchFamily="2" charset="2"/>
              <a:buChar char="Ø"/>
              <a:defRPr/>
            </a:pPr>
            <a:r>
              <a:rPr lang="en-US" sz="1600" dirty="0" err="1">
                <a:solidFill>
                  <a:schemeClr val="tx1"/>
                </a:solidFill>
                <a:latin typeface="Times New Roman" pitchFamily="18" charset="0"/>
                <a:cs typeface="Times New Roman" pitchFamily="18" charset="0"/>
              </a:rPr>
              <a:t>Krijimi</a:t>
            </a:r>
            <a:r>
              <a:rPr lang="en-US" sz="1600" dirty="0">
                <a:solidFill>
                  <a:schemeClr val="tx1"/>
                </a:solidFill>
                <a:latin typeface="Times New Roman" pitchFamily="18" charset="0"/>
                <a:cs typeface="Times New Roman" pitchFamily="18" charset="0"/>
              </a:rPr>
              <a:t> i </a:t>
            </a:r>
            <a:r>
              <a:rPr lang="en-US" sz="1600" dirty="0" err="1">
                <a:solidFill>
                  <a:schemeClr val="tx1"/>
                </a:solidFill>
                <a:latin typeface="Times New Roman" pitchFamily="18" charset="0"/>
                <a:cs typeface="Times New Roman" pitchFamily="18" charset="0"/>
              </a:rPr>
              <a:t>Librit</a:t>
            </a:r>
            <a:r>
              <a:rPr lang="en-US" sz="1600" dirty="0">
                <a:solidFill>
                  <a:schemeClr val="tx1"/>
                </a:solidFill>
                <a:latin typeface="Times New Roman" pitchFamily="18" charset="0"/>
                <a:cs typeface="Times New Roman" pitchFamily="18" charset="0"/>
              </a:rPr>
              <a:t> i </a:t>
            </a:r>
            <a:r>
              <a:rPr lang="en-US" sz="1600" dirty="0" err="1">
                <a:solidFill>
                  <a:schemeClr val="tx1"/>
                </a:solidFill>
                <a:latin typeface="Times New Roman" pitchFamily="18" charset="0"/>
                <a:cs typeface="Times New Roman" pitchFamily="18" charset="0"/>
              </a:rPr>
              <a:t>bashkëpronësisë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duhet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konsiderohet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një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objektiv</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prioritar</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për</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të</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tre</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Bashkitë</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kjo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zbatim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ligjit</a:t>
            </a:r>
            <a:r>
              <a:rPr lang="en-US" sz="1600" dirty="0">
                <a:solidFill>
                  <a:schemeClr val="tx1"/>
                </a:solidFill>
                <a:latin typeface="Times New Roman" pitchFamily="18" charset="0"/>
                <a:cs typeface="Times New Roman" pitchFamily="18" charset="0"/>
              </a:rPr>
              <a:t> Nr. 55/2025 “</a:t>
            </a:r>
            <a:r>
              <a:rPr lang="en-US" sz="1600" dirty="0" err="1">
                <a:solidFill>
                  <a:schemeClr val="tx1"/>
                </a:solidFill>
                <a:latin typeface="Times New Roman" pitchFamily="18" charset="0"/>
                <a:cs typeface="Times New Roman" pitchFamily="18" charset="0"/>
              </a:rPr>
              <a:t>Për</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Administrimin</a:t>
            </a:r>
            <a:r>
              <a:rPr lang="en-US" sz="1600" dirty="0">
                <a:solidFill>
                  <a:schemeClr val="tx1"/>
                </a:solidFill>
                <a:latin typeface="Times New Roman" pitchFamily="18" charset="0"/>
                <a:cs typeface="Times New Roman" pitchFamily="18" charset="0"/>
              </a:rPr>
              <a:t> e </a:t>
            </a:r>
            <a:r>
              <a:rPr lang="en-US" sz="1600" dirty="0" err="1">
                <a:solidFill>
                  <a:schemeClr val="tx1"/>
                </a:solidFill>
                <a:latin typeface="Times New Roman" pitchFamily="18" charset="0"/>
                <a:cs typeface="Times New Roman" pitchFamily="18" charset="0"/>
              </a:rPr>
              <a:t>Bashkëpronësisë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Ndërtesa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çështja</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kyçe</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për</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bashkëjetësën</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komunitare</a:t>
            </a:r>
            <a:r>
              <a:rPr lang="en-US" sz="1600" dirty="0" smtClean="0">
                <a:solidFill>
                  <a:schemeClr val="tx1"/>
                </a:solidFill>
                <a:latin typeface="Times New Roman" pitchFamily="18" charset="0"/>
                <a:cs typeface="Times New Roman" pitchFamily="18" charset="0"/>
              </a:rPr>
              <a:t>.</a:t>
            </a:r>
            <a:endParaRPr lang="en-US" sz="1600" b="1" dirty="0" smtClean="0">
              <a:solidFill>
                <a:schemeClr val="tx1"/>
              </a:solidFill>
              <a:latin typeface="Times New Roman"/>
              <a:ea typeface="Calibri"/>
            </a:endParaRPr>
          </a:p>
        </p:txBody>
      </p:sp>
      <p:sp>
        <p:nvSpPr>
          <p:cNvPr id="63492"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solidFill>
                  <a:srgbClr val="000000"/>
                </a:solidFill>
              </a:rPr>
              <a:t>42</a:t>
            </a:r>
          </a:p>
        </p:txBody>
      </p:sp>
    </p:spTree>
    <p:extLst>
      <p:ext uri="{BB962C8B-B14F-4D97-AF65-F5344CB8AC3E}">
        <p14:creationId xmlns:p14="http://schemas.microsoft.com/office/powerpoint/2010/main" val="39006276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381000" y="801688"/>
            <a:ext cx="8423275" cy="1255712"/>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2" name="Slide Number Placeholder 1">
            <a:extLst>
              <a:ext uri="{FF2B5EF4-FFF2-40B4-BE49-F238E27FC236}"/>
            </a:extLst>
          </p:cNvPr>
          <p:cNvSpPr>
            <a:spLocks noGrp="1"/>
          </p:cNvSpPr>
          <p:nvPr>
            <p:ph type="sldNum" sz="quarter" idx="12"/>
          </p:nvPr>
        </p:nvSpPr>
        <p:spPr/>
        <p:txBody>
          <a:bodyPr/>
          <a:lstStyle/>
          <a:p>
            <a:pPr>
              <a:defRPr/>
            </a:pPr>
            <a:r>
              <a:rPr lang="en-US" b="1" dirty="0" smtClean="0">
                <a:solidFill>
                  <a:prstClr val="black"/>
                </a:solidFill>
              </a:rPr>
              <a:t>43</a:t>
            </a:r>
            <a:endParaRPr lang="en-US" b="1" dirty="0">
              <a:solidFill>
                <a:prstClr val="black"/>
              </a:solidFill>
            </a:endParaRPr>
          </a:p>
        </p:txBody>
      </p:sp>
      <p:graphicFrame>
        <p:nvGraphicFramePr>
          <p:cNvPr id="4" name="Table 3"/>
          <p:cNvGraphicFramePr>
            <a:graphicFrameLocks noGrp="1"/>
          </p:cNvGraphicFramePr>
          <p:nvPr/>
        </p:nvGraphicFramePr>
        <p:xfrm>
          <a:off x="304800" y="2286000"/>
          <a:ext cx="8534400" cy="3975100"/>
        </p:xfrm>
        <a:graphic>
          <a:graphicData uri="http://schemas.openxmlformats.org/drawingml/2006/table">
            <a:tbl>
              <a:tblPr firstRow="1" firstCol="1" bandRow="1"/>
              <a:tblGrid>
                <a:gridCol w="2286000"/>
                <a:gridCol w="2286000"/>
                <a:gridCol w="3962400"/>
              </a:tblGrid>
              <a:tr h="419978">
                <a:tc gridSpan="3">
                  <a:txBody>
                    <a:bodyPr/>
                    <a:lstStyle/>
                    <a:p>
                      <a:pPr marL="0" marR="0" algn="ctr">
                        <a:lnSpc>
                          <a:spcPct val="107000"/>
                        </a:lnSpc>
                        <a:spcBef>
                          <a:spcPts val="0"/>
                        </a:spcBef>
                        <a:spcAft>
                          <a:spcPts val="0"/>
                        </a:spcAft>
                      </a:pPr>
                      <a:r>
                        <a:rPr lang="en-US" sz="1600" b="1" dirty="0" err="1">
                          <a:effectLst/>
                          <a:latin typeface="Times New Roman"/>
                          <a:ea typeface="Times New Roman"/>
                          <a:cs typeface="Times New Roman"/>
                        </a:rPr>
                        <a:t>Praktikat</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shkresore</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për</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vitin</a:t>
                      </a:r>
                      <a:r>
                        <a:rPr lang="en-US" sz="1600" b="1" dirty="0">
                          <a:effectLst/>
                          <a:latin typeface="Times New Roman"/>
                          <a:ea typeface="Times New Roman"/>
                          <a:cs typeface="Times New Roman"/>
                        </a:rPr>
                        <a:t> 2025</a:t>
                      </a:r>
                      <a:endParaRPr lang="en-US" sz="1100" dirty="0">
                        <a:effectLst/>
                        <a:latin typeface="Calibri"/>
                        <a:ea typeface="Calibri"/>
                        <a:cs typeface="Times New Roman"/>
                      </a:endParaRPr>
                    </a:p>
                  </a:txBody>
                  <a:tcPr marL="53005" marR="5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r>
              <a:tr h="2054942">
                <a:tc>
                  <a:txBody>
                    <a:bodyPr/>
                    <a:lstStyle/>
                    <a:p>
                      <a:pPr marL="0" marR="0" algn="l">
                        <a:lnSpc>
                          <a:spcPct val="107000"/>
                        </a:lnSpc>
                        <a:spcBef>
                          <a:spcPts val="0"/>
                        </a:spcBef>
                        <a:spcAft>
                          <a:spcPts val="0"/>
                        </a:spcAft>
                      </a:pPr>
                      <a:r>
                        <a:rPr lang="en-US" sz="1400" dirty="0" err="1">
                          <a:effectLst/>
                          <a:latin typeface="Times New Roman" pitchFamily="18" charset="0"/>
                          <a:ea typeface="Times New Roman"/>
                          <a:cs typeface="Times New Roman" pitchFamily="18" charset="0"/>
                        </a:rPr>
                        <a:t>Gjatë</a:t>
                      </a:r>
                      <a:r>
                        <a:rPr lang="en-US" sz="1400" dirty="0">
                          <a:effectLst/>
                          <a:latin typeface="Times New Roman" pitchFamily="18" charset="0"/>
                          <a:ea typeface="Times New Roman"/>
                          <a:cs typeface="Times New Roman" pitchFamily="18" charset="0"/>
                        </a:rPr>
                        <a:t> </a:t>
                      </a:r>
                      <a:r>
                        <a:rPr lang="en-US" sz="1400" dirty="0" err="1">
                          <a:effectLst/>
                          <a:latin typeface="Times New Roman" pitchFamily="18" charset="0"/>
                          <a:ea typeface="Times New Roman"/>
                          <a:cs typeface="Times New Roman" pitchFamily="18" charset="0"/>
                        </a:rPr>
                        <a:t>vitit</a:t>
                      </a:r>
                      <a:r>
                        <a:rPr lang="en-US" sz="1400" dirty="0">
                          <a:effectLst/>
                          <a:latin typeface="Times New Roman" pitchFamily="18" charset="0"/>
                          <a:ea typeface="Times New Roman"/>
                          <a:cs typeface="Times New Roman" pitchFamily="18" charset="0"/>
                        </a:rPr>
                        <a:t> </a:t>
                      </a:r>
                      <a:r>
                        <a:rPr lang="en-US" sz="1400" dirty="0" smtClean="0">
                          <a:effectLst/>
                          <a:latin typeface="Times New Roman" pitchFamily="18" charset="0"/>
                          <a:ea typeface="Times New Roman"/>
                          <a:cs typeface="Times New Roman" pitchFamily="18" charset="0"/>
                        </a:rPr>
                        <a:t>2025 </a:t>
                      </a:r>
                      <a:r>
                        <a:rPr lang="en-US" sz="1400" dirty="0" err="1" smtClean="0">
                          <a:effectLst/>
                          <a:latin typeface="Times New Roman" pitchFamily="18" charset="0"/>
                          <a:ea typeface="Times New Roman"/>
                          <a:cs typeface="Times New Roman" pitchFamily="18" charset="0"/>
                        </a:rPr>
                        <a:t>nga</a:t>
                      </a:r>
                      <a:r>
                        <a:rPr lang="en-US" sz="1400" dirty="0" smtClean="0">
                          <a:effectLst/>
                          <a:latin typeface="Times New Roman" pitchFamily="18" charset="0"/>
                          <a:ea typeface="Times New Roman"/>
                          <a:cs typeface="Times New Roman" pitchFamily="18" charset="0"/>
                        </a:rPr>
                        <a:t> </a:t>
                      </a:r>
                      <a:r>
                        <a:rPr lang="en-US" sz="1400" dirty="0" err="1" smtClean="0">
                          <a:effectLst/>
                          <a:latin typeface="Times New Roman" pitchFamily="18" charset="0"/>
                          <a:ea typeface="Times New Roman"/>
                          <a:cs typeface="Times New Roman" pitchFamily="18" charset="0"/>
                        </a:rPr>
                        <a:t>sektori</a:t>
                      </a:r>
                      <a:r>
                        <a:rPr lang="en-US" sz="1400" dirty="0" smtClean="0">
                          <a:effectLst/>
                          <a:latin typeface="Times New Roman" pitchFamily="18" charset="0"/>
                          <a:ea typeface="Times New Roman"/>
                          <a:cs typeface="Times New Roman" pitchFamily="18" charset="0"/>
                        </a:rPr>
                        <a:t> </a:t>
                      </a:r>
                      <a:r>
                        <a:rPr lang="en-US" sz="1400" dirty="0" err="1" smtClean="0">
                          <a:effectLst/>
                          <a:latin typeface="Times New Roman" pitchFamily="18" charset="0"/>
                          <a:ea typeface="Times New Roman"/>
                          <a:cs typeface="Times New Roman" pitchFamily="18" charset="0"/>
                        </a:rPr>
                        <a:t>i</a:t>
                      </a:r>
                      <a:r>
                        <a:rPr lang="en-US" sz="1400" baseline="0" dirty="0" smtClean="0">
                          <a:effectLst/>
                          <a:latin typeface="Times New Roman" pitchFamily="18" charset="0"/>
                          <a:ea typeface="Times New Roman"/>
                          <a:cs typeface="Times New Roman" pitchFamily="18" charset="0"/>
                        </a:rPr>
                        <a:t> </a:t>
                      </a:r>
                      <a:r>
                        <a:rPr lang="en-US" sz="1400" baseline="0" dirty="0" err="1" smtClean="0">
                          <a:effectLst/>
                          <a:latin typeface="Times New Roman" pitchFamily="18" charset="0"/>
                          <a:ea typeface="Times New Roman"/>
                          <a:cs typeface="Times New Roman" pitchFamily="18" charset="0"/>
                        </a:rPr>
                        <a:t>Zhvillimit</a:t>
                      </a:r>
                      <a:r>
                        <a:rPr lang="en-US" sz="1400" baseline="0" dirty="0" smtClean="0">
                          <a:effectLst/>
                          <a:latin typeface="Times New Roman" pitchFamily="18" charset="0"/>
                          <a:ea typeface="Times New Roman"/>
                          <a:cs typeface="Times New Roman" pitchFamily="18" charset="0"/>
                        </a:rPr>
                        <a:t> Urban</a:t>
                      </a:r>
                      <a:r>
                        <a:rPr lang="en-US" sz="1400" dirty="0" smtClean="0">
                          <a:effectLst/>
                          <a:latin typeface="Times New Roman" pitchFamily="18" charset="0"/>
                          <a:ea typeface="Times New Roman"/>
                          <a:cs typeface="Times New Roman" pitchFamily="18" charset="0"/>
                        </a:rPr>
                        <a:t> </a:t>
                      </a:r>
                      <a:r>
                        <a:rPr lang="en-US" sz="1400" dirty="0" err="1">
                          <a:effectLst/>
                          <a:latin typeface="Times New Roman" pitchFamily="18" charset="0"/>
                          <a:ea typeface="Times New Roman"/>
                          <a:cs typeface="Times New Roman" pitchFamily="18" charset="0"/>
                        </a:rPr>
                        <a:t>janë</a:t>
                      </a:r>
                      <a:r>
                        <a:rPr lang="en-US" sz="1400" dirty="0">
                          <a:effectLst/>
                          <a:latin typeface="Times New Roman" pitchFamily="18" charset="0"/>
                          <a:ea typeface="Times New Roman"/>
                          <a:cs typeface="Times New Roman" pitchFamily="18" charset="0"/>
                        </a:rPr>
                        <a:t> </a:t>
                      </a:r>
                      <a:r>
                        <a:rPr lang="en-US" sz="1400" dirty="0" err="1">
                          <a:effectLst/>
                          <a:latin typeface="Times New Roman" pitchFamily="18" charset="0"/>
                          <a:ea typeface="Times New Roman"/>
                          <a:cs typeface="Times New Roman" pitchFamily="18" charset="0"/>
                        </a:rPr>
                        <a:t>trajtuar</a:t>
                      </a:r>
                      <a:r>
                        <a:rPr lang="en-US" sz="1400" dirty="0">
                          <a:effectLst/>
                          <a:latin typeface="Times New Roman" pitchFamily="18" charset="0"/>
                          <a:ea typeface="Times New Roman"/>
                          <a:cs typeface="Times New Roman" pitchFamily="18" charset="0"/>
                        </a:rPr>
                        <a:t> </a:t>
                      </a:r>
                      <a:r>
                        <a:rPr lang="en-US" sz="1400" b="1" dirty="0">
                          <a:effectLst/>
                          <a:latin typeface="Times New Roman" pitchFamily="18" charset="0"/>
                          <a:ea typeface="Times New Roman"/>
                          <a:cs typeface="Times New Roman" pitchFamily="18" charset="0"/>
                        </a:rPr>
                        <a:t>21 </a:t>
                      </a:r>
                      <a:r>
                        <a:rPr lang="en-US" sz="1400" dirty="0" err="1">
                          <a:effectLst/>
                          <a:latin typeface="Times New Roman" pitchFamily="18" charset="0"/>
                          <a:ea typeface="Times New Roman"/>
                          <a:cs typeface="Times New Roman" pitchFamily="18" charset="0"/>
                        </a:rPr>
                        <a:t>problematika</a:t>
                      </a:r>
                      <a:r>
                        <a:rPr lang="en-US" sz="1400" dirty="0">
                          <a:effectLst/>
                          <a:latin typeface="Times New Roman" pitchFamily="18" charset="0"/>
                          <a:ea typeface="Times New Roman"/>
                          <a:cs typeface="Times New Roman" pitchFamily="18" charset="0"/>
                        </a:rPr>
                        <a:t>, me </a:t>
                      </a:r>
                      <a:r>
                        <a:rPr lang="en-US" sz="1400" dirty="0" err="1">
                          <a:effectLst/>
                          <a:latin typeface="Times New Roman" pitchFamily="18" charset="0"/>
                          <a:ea typeface="Times New Roman"/>
                          <a:cs typeface="Times New Roman" pitchFamily="18" charset="0"/>
                        </a:rPr>
                        <a:t>rreth</a:t>
                      </a:r>
                      <a:r>
                        <a:rPr lang="en-US" sz="1400" dirty="0">
                          <a:effectLst/>
                          <a:latin typeface="Times New Roman" pitchFamily="18" charset="0"/>
                          <a:ea typeface="Times New Roman"/>
                          <a:cs typeface="Times New Roman" pitchFamily="18" charset="0"/>
                        </a:rPr>
                        <a:t> </a:t>
                      </a:r>
                      <a:r>
                        <a:rPr lang="en-US" sz="1400" b="1" dirty="0">
                          <a:effectLst/>
                          <a:latin typeface="Times New Roman" pitchFamily="18" charset="0"/>
                          <a:ea typeface="Times New Roman"/>
                          <a:cs typeface="Times New Roman" pitchFamily="18" charset="0"/>
                        </a:rPr>
                        <a:t>192</a:t>
                      </a:r>
                      <a:r>
                        <a:rPr lang="en-US" sz="1400" dirty="0">
                          <a:effectLst/>
                          <a:latin typeface="Times New Roman" pitchFamily="18" charset="0"/>
                          <a:ea typeface="Times New Roman"/>
                          <a:cs typeface="Times New Roman" pitchFamily="18" charset="0"/>
                        </a:rPr>
                        <a:t> </a:t>
                      </a:r>
                      <a:r>
                        <a:rPr lang="en-US" sz="1400" dirty="0" err="1">
                          <a:effectLst/>
                          <a:latin typeface="Times New Roman" pitchFamily="18" charset="0"/>
                          <a:ea typeface="Times New Roman"/>
                          <a:cs typeface="Times New Roman" pitchFamily="18" charset="0"/>
                        </a:rPr>
                        <a:t>korrespondensa</a:t>
                      </a:r>
                      <a:r>
                        <a:rPr lang="en-US" sz="1400" dirty="0">
                          <a:effectLst/>
                          <a:latin typeface="Times New Roman" pitchFamily="18" charset="0"/>
                          <a:ea typeface="Times New Roman"/>
                          <a:cs typeface="Times New Roman" pitchFamily="18" charset="0"/>
                        </a:rPr>
                        <a:t> </a:t>
                      </a:r>
                      <a:r>
                        <a:rPr lang="en-US" sz="1400" dirty="0" err="1" smtClean="0">
                          <a:effectLst/>
                          <a:latin typeface="Times New Roman" pitchFamily="18" charset="0"/>
                          <a:ea typeface="Times New Roman"/>
                          <a:cs typeface="Times New Roman" pitchFamily="18" charset="0"/>
                        </a:rPr>
                        <a:t>zyrtare</a:t>
                      </a:r>
                      <a:r>
                        <a:rPr lang="en-US" sz="1400" dirty="0" smtClean="0">
                          <a:effectLst/>
                          <a:latin typeface="Times New Roman" pitchFamily="18" charset="0"/>
                          <a:ea typeface="Times New Roman"/>
                          <a:cs typeface="Times New Roman" pitchFamily="18" charset="0"/>
                        </a:rPr>
                        <a:t>.</a:t>
                      </a:r>
                      <a:endParaRPr lang="en-US" sz="1400" dirty="0">
                        <a:effectLst/>
                        <a:latin typeface="Times New Roman" pitchFamily="18" charset="0"/>
                        <a:ea typeface="Calibri"/>
                        <a:cs typeface="Times New Roman" pitchFamily="18" charset="0"/>
                      </a:endParaRPr>
                    </a:p>
                  </a:txBody>
                  <a:tcPr marL="53005" marR="5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err="1">
                          <a:effectLst/>
                          <a:latin typeface="Times New Roman" pitchFamily="18" charset="0"/>
                          <a:ea typeface="Calibri"/>
                          <a:cs typeface="Times New Roman" pitchFamily="18" charset="0"/>
                        </a:rPr>
                        <a:t>Vlerësojmë</a:t>
                      </a:r>
                      <a:r>
                        <a:rPr lang="en-US" sz="1400" dirty="0">
                          <a:effectLst/>
                          <a:latin typeface="Times New Roman" pitchFamily="18" charset="0"/>
                          <a:ea typeface="Calibri"/>
                          <a:cs typeface="Times New Roman" pitchFamily="18" charset="0"/>
                        </a:rPr>
                        <a:t> </a:t>
                      </a:r>
                      <a:r>
                        <a:rPr lang="en-US" sz="1400" dirty="0" err="1">
                          <a:effectLst/>
                          <a:latin typeface="Times New Roman" pitchFamily="18" charset="0"/>
                          <a:ea typeface="Calibri"/>
                          <a:cs typeface="Times New Roman" pitchFamily="18" charset="0"/>
                        </a:rPr>
                        <a:t>që</a:t>
                      </a:r>
                      <a:r>
                        <a:rPr lang="en-US" sz="1400" dirty="0">
                          <a:effectLst/>
                          <a:latin typeface="Times New Roman" pitchFamily="18" charset="0"/>
                          <a:ea typeface="Calibri"/>
                          <a:cs typeface="Times New Roman" pitchFamily="18" charset="0"/>
                        </a:rPr>
                        <a:t> </a:t>
                      </a:r>
                      <a:r>
                        <a:rPr lang="en-US" sz="1400" dirty="0" err="1">
                          <a:effectLst/>
                          <a:latin typeface="Times New Roman" pitchFamily="18" charset="0"/>
                          <a:ea typeface="Calibri"/>
                          <a:cs typeface="Times New Roman" pitchFamily="18" charset="0"/>
                        </a:rPr>
                        <a:t>kanë</a:t>
                      </a:r>
                      <a:r>
                        <a:rPr lang="en-US" sz="1400" dirty="0">
                          <a:effectLst/>
                          <a:latin typeface="Times New Roman" pitchFamily="18" charset="0"/>
                          <a:ea typeface="Calibri"/>
                          <a:cs typeface="Times New Roman" pitchFamily="18" charset="0"/>
                        </a:rPr>
                        <a:t> </a:t>
                      </a:r>
                      <a:r>
                        <a:rPr lang="en-US" sz="1400" dirty="0" err="1">
                          <a:effectLst/>
                          <a:latin typeface="Times New Roman" pitchFamily="18" charset="0"/>
                          <a:ea typeface="Calibri"/>
                          <a:cs typeface="Times New Roman" pitchFamily="18" charset="0"/>
                        </a:rPr>
                        <a:t>marrë</a:t>
                      </a:r>
                      <a:r>
                        <a:rPr lang="en-US" sz="1400" dirty="0">
                          <a:effectLst/>
                          <a:latin typeface="Times New Roman" pitchFamily="18" charset="0"/>
                          <a:ea typeface="Calibri"/>
                          <a:cs typeface="Times New Roman" pitchFamily="18" charset="0"/>
                        </a:rPr>
                        <a:t> </a:t>
                      </a:r>
                      <a:r>
                        <a:rPr lang="en-US" sz="1400" dirty="0" err="1">
                          <a:effectLst/>
                          <a:latin typeface="Times New Roman" pitchFamily="18" charset="0"/>
                          <a:ea typeface="Calibri"/>
                          <a:cs typeface="Times New Roman" pitchFamily="18" charset="0"/>
                        </a:rPr>
                        <a:t>zgjidhje</a:t>
                      </a:r>
                      <a:r>
                        <a:rPr lang="en-US" sz="1400" dirty="0">
                          <a:effectLst/>
                          <a:latin typeface="Times New Roman" pitchFamily="18" charset="0"/>
                          <a:ea typeface="Calibri"/>
                          <a:cs typeface="Times New Roman" pitchFamily="18" charset="0"/>
                        </a:rPr>
                        <a:t> </a:t>
                      </a:r>
                      <a:r>
                        <a:rPr lang="en-US" sz="1400" dirty="0" err="1">
                          <a:effectLst/>
                          <a:latin typeface="Times New Roman" pitchFamily="18" charset="0"/>
                          <a:ea typeface="Calibri"/>
                          <a:cs typeface="Times New Roman" pitchFamily="18" charset="0"/>
                        </a:rPr>
                        <a:t>rreth</a:t>
                      </a:r>
                      <a:r>
                        <a:rPr lang="en-US" sz="1400" dirty="0">
                          <a:effectLst/>
                          <a:latin typeface="Times New Roman" pitchFamily="18" charset="0"/>
                          <a:ea typeface="Calibri"/>
                          <a:cs typeface="Times New Roman" pitchFamily="18" charset="0"/>
                        </a:rPr>
                        <a:t> </a:t>
                      </a:r>
                      <a:r>
                        <a:rPr lang="en-US" sz="1400" b="1" dirty="0">
                          <a:effectLst/>
                          <a:latin typeface="Times New Roman" pitchFamily="18" charset="0"/>
                          <a:ea typeface="Calibri"/>
                          <a:cs typeface="Times New Roman" pitchFamily="18" charset="0"/>
                        </a:rPr>
                        <a:t>60 %</a:t>
                      </a:r>
                      <a:r>
                        <a:rPr lang="en-US" sz="1400" dirty="0">
                          <a:effectLst/>
                          <a:latin typeface="Times New Roman" pitchFamily="18" charset="0"/>
                          <a:ea typeface="Calibri"/>
                          <a:cs typeface="Times New Roman" pitchFamily="18" charset="0"/>
                        </a:rPr>
                        <a:t> e </a:t>
                      </a:r>
                      <a:r>
                        <a:rPr lang="en-US" sz="1400" dirty="0" err="1">
                          <a:effectLst/>
                          <a:latin typeface="Times New Roman" pitchFamily="18" charset="0"/>
                          <a:ea typeface="Calibri"/>
                          <a:cs typeface="Times New Roman" pitchFamily="18" charset="0"/>
                        </a:rPr>
                        <a:t>problematikave</a:t>
                      </a:r>
                      <a:r>
                        <a:rPr lang="en-US" sz="1400" dirty="0">
                          <a:effectLst/>
                          <a:latin typeface="Times New Roman" pitchFamily="18" charset="0"/>
                          <a:ea typeface="Calibri"/>
                          <a:cs typeface="Times New Roman" pitchFamily="18" charset="0"/>
                        </a:rPr>
                        <a:t>, </a:t>
                      </a:r>
                      <a:r>
                        <a:rPr lang="en-US" sz="1400" dirty="0" err="1">
                          <a:effectLst/>
                          <a:latin typeface="Times New Roman" pitchFamily="18" charset="0"/>
                          <a:ea typeface="Calibri"/>
                          <a:cs typeface="Times New Roman" pitchFamily="18" charset="0"/>
                        </a:rPr>
                        <a:t>ndërsa</a:t>
                      </a:r>
                      <a:r>
                        <a:rPr lang="en-US" sz="1400" dirty="0">
                          <a:effectLst/>
                          <a:latin typeface="Times New Roman" pitchFamily="18" charset="0"/>
                          <a:ea typeface="Calibri"/>
                          <a:cs typeface="Times New Roman" pitchFamily="18" charset="0"/>
                        </a:rPr>
                        <a:t> </a:t>
                      </a:r>
                      <a:r>
                        <a:rPr lang="en-US" sz="1400" dirty="0" err="1">
                          <a:effectLst/>
                          <a:latin typeface="Times New Roman" pitchFamily="18" charset="0"/>
                          <a:ea typeface="Calibri"/>
                          <a:cs typeface="Times New Roman" pitchFamily="18" charset="0"/>
                        </a:rPr>
                        <a:t>pjesa</a:t>
                      </a:r>
                      <a:r>
                        <a:rPr lang="en-US" sz="1400" dirty="0">
                          <a:effectLst/>
                          <a:latin typeface="Times New Roman" pitchFamily="18" charset="0"/>
                          <a:ea typeface="Calibri"/>
                          <a:cs typeface="Times New Roman" pitchFamily="18" charset="0"/>
                        </a:rPr>
                        <a:t> </a:t>
                      </a:r>
                      <a:r>
                        <a:rPr lang="en-US" sz="1400" dirty="0" err="1">
                          <a:effectLst/>
                          <a:latin typeface="Times New Roman" pitchFamily="18" charset="0"/>
                          <a:ea typeface="Calibri"/>
                          <a:cs typeface="Times New Roman" pitchFamily="18" charset="0"/>
                        </a:rPr>
                        <a:t>tjetër</a:t>
                      </a:r>
                      <a:r>
                        <a:rPr lang="en-US" sz="1400" dirty="0">
                          <a:effectLst/>
                          <a:latin typeface="Times New Roman" pitchFamily="18" charset="0"/>
                          <a:ea typeface="Calibri"/>
                          <a:cs typeface="Times New Roman" pitchFamily="18" charset="0"/>
                        </a:rPr>
                        <a:t> </a:t>
                      </a:r>
                      <a:r>
                        <a:rPr lang="en-US" sz="1400" dirty="0" err="1">
                          <a:effectLst/>
                          <a:latin typeface="Times New Roman" pitchFamily="18" charset="0"/>
                          <a:ea typeface="Calibri"/>
                          <a:cs typeface="Times New Roman" pitchFamily="18" charset="0"/>
                        </a:rPr>
                        <a:t>është</a:t>
                      </a:r>
                      <a:r>
                        <a:rPr lang="en-US" sz="1400" dirty="0">
                          <a:effectLst/>
                          <a:latin typeface="Times New Roman" pitchFamily="18" charset="0"/>
                          <a:ea typeface="Calibri"/>
                          <a:cs typeface="Times New Roman" pitchFamily="18" charset="0"/>
                        </a:rPr>
                        <a:t> </a:t>
                      </a:r>
                      <a:r>
                        <a:rPr lang="en-US" sz="1400" dirty="0" err="1">
                          <a:effectLst/>
                          <a:latin typeface="Times New Roman" pitchFamily="18" charset="0"/>
                          <a:ea typeface="Calibri"/>
                          <a:cs typeface="Times New Roman" pitchFamily="18" charset="0"/>
                        </a:rPr>
                        <a:t>drejt</a:t>
                      </a:r>
                      <a:r>
                        <a:rPr lang="en-US" sz="1400" dirty="0">
                          <a:effectLst/>
                          <a:latin typeface="Times New Roman" pitchFamily="18" charset="0"/>
                          <a:ea typeface="Calibri"/>
                          <a:cs typeface="Times New Roman" pitchFamily="18" charset="0"/>
                        </a:rPr>
                        <a:t> </a:t>
                      </a:r>
                      <a:r>
                        <a:rPr lang="en-US" sz="1400" dirty="0" err="1" smtClean="0">
                          <a:effectLst/>
                          <a:latin typeface="Times New Roman" pitchFamily="18" charset="0"/>
                          <a:ea typeface="Calibri"/>
                          <a:cs typeface="Times New Roman" pitchFamily="18" charset="0"/>
                        </a:rPr>
                        <a:t>zgjidhjes</a:t>
                      </a:r>
                      <a:r>
                        <a:rPr lang="en-US" sz="1400" dirty="0" smtClean="0">
                          <a:effectLst/>
                          <a:latin typeface="Times New Roman" pitchFamily="18" charset="0"/>
                          <a:ea typeface="Calibri"/>
                          <a:cs typeface="Times New Roman" pitchFamily="18" charset="0"/>
                        </a:rPr>
                        <a:t>.</a:t>
                      </a:r>
                      <a:endParaRPr lang="en-US" sz="1400" dirty="0">
                        <a:effectLst/>
                        <a:latin typeface="Times New Roman" pitchFamily="18" charset="0"/>
                        <a:ea typeface="Calibri"/>
                        <a:cs typeface="Times New Roman" pitchFamily="18" charset="0"/>
                      </a:endParaRPr>
                    </a:p>
                    <a:p>
                      <a:pPr marL="0" marR="0" algn="ctr">
                        <a:lnSpc>
                          <a:spcPct val="107000"/>
                        </a:lnSpc>
                        <a:spcBef>
                          <a:spcPts val="0"/>
                        </a:spcBef>
                        <a:spcAft>
                          <a:spcPts val="0"/>
                        </a:spcAft>
                      </a:pPr>
                      <a:r>
                        <a:rPr lang="en-US" sz="1400" dirty="0">
                          <a:effectLst/>
                          <a:latin typeface="Times New Roman" pitchFamily="18" charset="0"/>
                          <a:ea typeface="Calibri"/>
                          <a:cs typeface="Times New Roman" pitchFamily="18" charset="0"/>
                        </a:rPr>
                        <a:t> </a:t>
                      </a:r>
                    </a:p>
                  </a:txBody>
                  <a:tcPr marL="53005" marR="5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0810" marR="0">
                        <a:lnSpc>
                          <a:spcPct val="107000"/>
                        </a:lnSpc>
                        <a:spcBef>
                          <a:spcPts val="0"/>
                        </a:spcBef>
                        <a:spcAft>
                          <a:spcPts val="0"/>
                        </a:spcAft>
                      </a:pPr>
                      <a:r>
                        <a:rPr lang="en-US" sz="1400" dirty="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Natyra</a:t>
                      </a:r>
                      <a:r>
                        <a:rPr lang="en-US" sz="1400" b="1" i="1" dirty="0" smtClean="0">
                          <a:latin typeface="Times New Roman" pitchFamily="18" charset="0"/>
                          <a:cs typeface="Times New Roman" pitchFamily="18" charset="0"/>
                        </a:rPr>
                        <a:t> </a:t>
                      </a:r>
                      <a:r>
                        <a:rPr lang="en-US" sz="1400" b="1" i="1" dirty="0">
                          <a:latin typeface="Times New Roman" pitchFamily="18" charset="0"/>
                          <a:cs typeface="Times New Roman" pitchFamily="18" charset="0"/>
                        </a:rPr>
                        <a:t>e </a:t>
                      </a:r>
                      <a:r>
                        <a:rPr lang="en-US" sz="1400" b="1" i="1" dirty="0" err="1" smtClean="0">
                          <a:latin typeface="Times New Roman" pitchFamily="18" charset="0"/>
                          <a:cs typeface="Times New Roman" pitchFamily="18" charset="0"/>
                        </a:rPr>
                        <a:t>Problematikave</a:t>
                      </a:r>
                      <a:endParaRPr lang="en-US" sz="1400" b="1" i="1" dirty="0" smtClean="0">
                        <a:latin typeface="Times New Roman" pitchFamily="18" charset="0"/>
                        <a:cs typeface="Times New Roman" pitchFamily="18" charset="0"/>
                      </a:endParaRPr>
                    </a:p>
                    <a:p>
                      <a:pPr marL="416560" marR="0" indent="-285750">
                        <a:lnSpc>
                          <a:spcPct val="107000"/>
                        </a:lnSpc>
                        <a:spcBef>
                          <a:spcPts val="0"/>
                        </a:spcBef>
                        <a:spcAft>
                          <a:spcPts val="0"/>
                        </a:spcAft>
                        <a:buFont typeface="Arial" pitchFamily="34" charset="0"/>
                        <a:buChar char="•"/>
                      </a:pPr>
                      <a:r>
                        <a:rPr lang="en-US" sz="1400" dirty="0" err="1" smtClean="0">
                          <a:latin typeface="Times New Roman" pitchFamily="18" charset="0"/>
                          <a:cs typeface="Times New Roman" pitchFamily="18" charset="0"/>
                        </a:rPr>
                        <a:t>Problematika</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të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dala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tërmeti</a:t>
                      </a:r>
                      <a:r>
                        <a:rPr lang="en-US" sz="1400" dirty="0">
                          <a:latin typeface="Times New Roman" pitchFamily="18" charset="0"/>
                          <a:cs typeface="Times New Roman" pitchFamily="18" charset="0"/>
                        </a:rPr>
                        <a:t> i </a:t>
                      </a:r>
                      <a:r>
                        <a:rPr lang="en-US" sz="1400" dirty="0" err="1">
                          <a:latin typeface="Times New Roman" pitchFamily="18" charset="0"/>
                          <a:cs typeface="Times New Roman" pitchFamily="18" charset="0"/>
                        </a:rPr>
                        <a:t>vitit</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2019</a:t>
                      </a:r>
                    </a:p>
                    <a:p>
                      <a:pPr marL="416560" marR="0" indent="-285750">
                        <a:lnSpc>
                          <a:spcPct val="107000"/>
                        </a:lnSpc>
                        <a:spcBef>
                          <a:spcPts val="0"/>
                        </a:spcBef>
                        <a:spcAft>
                          <a:spcPts val="0"/>
                        </a:spcAft>
                        <a:buFont typeface="Arial" pitchFamily="34" charset="0"/>
                        <a:buChar char="•"/>
                      </a:pPr>
                      <a:r>
                        <a:rPr lang="en-US" sz="1400" dirty="0" smtClean="0">
                          <a:latin typeface="Times New Roman" pitchFamily="18" charset="0"/>
                          <a:cs typeface="Times New Roman" pitchFamily="18" charset="0"/>
                        </a:rPr>
                        <a:t>Task-</a:t>
                      </a:r>
                      <a:r>
                        <a:rPr lang="en-US" sz="1400" dirty="0" err="1" smtClean="0">
                          <a:latin typeface="Times New Roman" pitchFamily="18" charset="0"/>
                          <a:cs typeface="Times New Roman" pitchFamily="18" charset="0"/>
                        </a:rPr>
                        <a:t>Forca</a:t>
                      </a:r>
                      <a:r>
                        <a:rPr lang="en-US" sz="1400" dirty="0" smtClean="0">
                          <a:latin typeface="Times New Roman" pitchFamily="18" charset="0"/>
                          <a:cs typeface="Times New Roman" pitchFamily="18" charset="0"/>
                        </a:rPr>
                        <a:t> e </a:t>
                      </a:r>
                      <a:r>
                        <a:rPr lang="en-US" sz="1400" dirty="0" err="1" smtClean="0">
                          <a:latin typeface="Times New Roman" pitchFamily="18" charset="0"/>
                          <a:cs typeface="Times New Roman" pitchFamily="18" charset="0"/>
                        </a:rPr>
                        <a:t>qeseve</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plastike</a:t>
                      </a:r>
                      <a:endParaRPr lang="en-US" sz="1400" dirty="0" smtClean="0">
                        <a:latin typeface="Times New Roman" pitchFamily="18" charset="0"/>
                        <a:cs typeface="Times New Roman" pitchFamily="18" charset="0"/>
                      </a:endParaRPr>
                    </a:p>
                    <a:p>
                      <a:pPr marL="416560" marR="0" indent="-285750">
                        <a:lnSpc>
                          <a:spcPct val="107000"/>
                        </a:lnSpc>
                        <a:spcBef>
                          <a:spcPts val="0"/>
                        </a:spcBef>
                        <a:spcAft>
                          <a:spcPts val="0"/>
                        </a:spcAft>
                        <a:buFont typeface="Arial" pitchFamily="34" charset="0"/>
                        <a:buChar char="•"/>
                      </a:pPr>
                      <a:r>
                        <a:rPr lang="en-US" sz="1400" dirty="0" err="1" smtClean="0">
                          <a:latin typeface="Times New Roman" pitchFamily="18" charset="0"/>
                          <a:cs typeface="Times New Roman" pitchFamily="18" charset="0"/>
                        </a:rPr>
                        <a:t>Problematika</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të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bashkëjetesës</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në</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komunitet</a:t>
                      </a:r>
                      <a:endParaRPr lang="en-US" sz="1400" dirty="0" smtClean="0">
                        <a:latin typeface="Times New Roman" pitchFamily="18" charset="0"/>
                        <a:cs typeface="Times New Roman" pitchFamily="18" charset="0"/>
                      </a:endParaRPr>
                    </a:p>
                    <a:p>
                      <a:pPr marL="416560" marR="0" indent="-285750">
                        <a:lnSpc>
                          <a:spcPct val="107000"/>
                        </a:lnSpc>
                        <a:spcBef>
                          <a:spcPts val="0"/>
                        </a:spcBef>
                        <a:spcAft>
                          <a:spcPts val="0"/>
                        </a:spcAft>
                        <a:buFont typeface="Arial" pitchFamily="34" charset="0"/>
                        <a:buChar char="•"/>
                      </a:pPr>
                      <a:r>
                        <a:rPr lang="en-US" sz="1400" dirty="0" err="1" smtClean="0">
                          <a:latin typeface="Times New Roman" pitchFamily="18" charset="0"/>
                          <a:cs typeface="Times New Roman" pitchFamily="18" charset="0"/>
                        </a:rPr>
                        <a:t>Zënie</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të</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hapësirave</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publike</a:t>
                      </a:r>
                      <a:endParaRPr lang="en-US" sz="1400" dirty="0">
                        <a:latin typeface="Times New Roman" pitchFamily="18" charset="0"/>
                        <a:cs typeface="Times New Roman" pitchFamily="18" charset="0"/>
                      </a:endParaRPr>
                    </a:p>
                    <a:p>
                      <a:pPr marL="416560" marR="0" indent="-285750">
                        <a:lnSpc>
                          <a:spcPct val="107000"/>
                        </a:lnSpc>
                        <a:spcBef>
                          <a:spcPts val="0"/>
                        </a:spcBef>
                        <a:spcAft>
                          <a:spcPts val="0"/>
                        </a:spcAft>
                        <a:buFont typeface="Arial" pitchFamily="34" charset="0"/>
                        <a:buChar char="•"/>
                      </a:pPr>
                      <a:r>
                        <a:rPr lang="en-US" sz="1400" dirty="0" err="1" smtClean="0">
                          <a:latin typeface="Times New Roman" pitchFamily="18" charset="0"/>
                          <a:cs typeface="Times New Roman" pitchFamily="18" charset="0"/>
                        </a:rPr>
                        <a:t>Probleme</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me </a:t>
                      </a:r>
                      <a:r>
                        <a:rPr lang="en-US" sz="1400" dirty="0" err="1">
                          <a:latin typeface="Times New Roman" pitchFamily="18" charset="0"/>
                          <a:cs typeface="Times New Roman" pitchFamily="18" charset="0"/>
                        </a:rPr>
                        <a:t>ndotjen</a:t>
                      </a:r>
                      <a:r>
                        <a:rPr lang="en-US" sz="1400" dirty="0">
                          <a:latin typeface="Times New Roman" pitchFamily="18" charset="0"/>
                          <a:cs typeface="Times New Roman" pitchFamily="18" charset="0"/>
                        </a:rPr>
                        <a:t> e </a:t>
                      </a:r>
                      <a:r>
                        <a:rPr lang="en-US" sz="1400" dirty="0" err="1">
                          <a:latin typeface="Times New Roman" pitchFamily="18" charset="0"/>
                          <a:cs typeface="Times New Roman" pitchFamily="18" charset="0"/>
                        </a:rPr>
                        <a:t>lumit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Erzen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dhe</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Ishëm</a:t>
                      </a:r>
                      <a:endParaRPr lang="en-US" sz="1400" dirty="0">
                        <a:latin typeface="Times New Roman" pitchFamily="18" charset="0"/>
                        <a:cs typeface="Times New Roman" pitchFamily="18" charset="0"/>
                      </a:endParaRPr>
                    </a:p>
                    <a:p>
                      <a:pPr marL="416560" marR="0" indent="-285750">
                        <a:lnSpc>
                          <a:spcPct val="107000"/>
                        </a:lnSpc>
                        <a:spcBef>
                          <a:spcPts val="0"/>
                        </a:spcBef>
                        <a:spcAft>
                          <a:spcPts val="0"/>
                        </a:spcAft>
                        <a:buFont typeface="Arial" pitchFamily="34" charset="0"/>
                        <a:buChar char="•"/>
                      </a:pPr>
                      <a:r>
                        <a:rPr lang="en-US" sz="1400" dirty="0" err="1" smtClean="0">
                          <a:latin typeface="Times New Roman" pitchFamily="18" charset="0"/>
                          <a:cs typeface="Times New Roman" pitchFamily="18" charset="0"/>
                        </a:rPr>
                        <a:t>Problematika</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mbi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infrastrukturën</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rrugore</a:t>
                      </a:r>
                      <a:endParaRPr lang="en-US" sz="1400" dirty="0">
                        <a:latin typeface="Times New Roman" pitchFamily="18" charset="0"/>
                        <a:cs typeface="Times New Roman" pitchFamily="18" charset="0"/>
                      </a:endParaRPr>
                    </a:p>
                    <a:p>
                      <a:pPr marL="416560" marR="0" indent="-285750">
                        <a:lnSpc>
                          <a:spcPct val="107000"/>
                        </a:lnSpc>
                        <a:spcBef>
                          <a:spcPts val="0"/>
                        </a:spcBef>
                        <a:spcAft>
                          <a:spcPts val="0"/>
                        </a:spcAft>
                        <a:buFont typeface="Arial" pitchFamily="34" charset="0"/>
                        <a:buChar char="•"/>
                      </a:pPr>
                      <a:r>
                        <a:rPr lang="en-US" sz="1400" dirty="0" err="1" smtClean="0">
                          <a:latin typeface="Times New Roman" pitchFamily="18" charset="0"/>
                          <a:cs typeface="Times New Roman" pitchFamily="18" charset="0"/>
                        </a:rPr>
                        <a:t>Mbi</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menaxhimin</a:t>
                      </a:r>
                      <a:r>
                        <a:rPr lang="en-US" sz="1400" dirty="0">
                          <a:latin typeface="Times New Roman" pitchFamily="18" charset="0"/>
                          <a:cs typeface="Times New Roman" pitchFamily="18" charset="0"/>
                        </a:rPr>
                        <a:t> e </a:t>
                      </a:r>
                      <a:r>
                        <a:rPr lang="en-US" sz="1400" dirty="0" err="1">
                          <a:latin typeface="Times New Roman" pitchFamily="18" charset="0"/>
                          <a:cs typeface="Times New Roman" pitchFamily="18" charset="0"/>
                        </a:rPr>
                        <a:t>mbetjeve</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urbane </a:t>
                      </a:r>
                      <a:r>
                        <a:rPr lang="en-US" sz="1400" dirty="0" err="1" smtClean="0">
                          <a:latin typeface="Times New Roman" pitchFamily="18" charset="0"/>
                          <a:cs typeface="Times New Roman" pitchFamily="18" charset="0"/>
                        </a:rPr>
                        <a:t>etj</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a:p>
                      <a:pPr marL="0" marR="0" algn="ctr">
                        <a:lnSpc>
                          <a:spcPct val="107000"/>
                        </a:lnSpc>
                        <a:spcBef>
                          <a:spcPts val="0"/>
                        </a:spcBef>
                        <a:spcAft>
                          <a:spcPts val="0"/>
                        </a:spcAft>
                      </a:pPr>
                      <a:r>
                        <a:rPr lang="en-US" sz="1400" dirty="0">
                          <a:latin typeface="Times New Roman" pitchFamily="18" charset="0"/>
                          <a:cs typeface="Times New Roman" pitchFamily="18" charset="0"/>
                        </a:rPr>
                        <a:t> </a:t>
                      </a:r>
                    </a:p>
                  </a:txBody>
                  <a:tcPr marL="53005" marR="5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00180">
                <a:tc gridSpan="3">
                  <a:txBody>
                    <a:bodyPr/>
                    <a:lstStyle/>
                    <a:p>
                      <a:pPr marL="0" marR="0">
                        <a:lnSpc>
                          <a:spcPct val="107000"/>
                        </a:lnSpc>
                        <a:spcBef>
                          <a:spcPts val="0"/>
                        </a:spcBef>
                        <a:spcAft>
                          <a:spcPts val="0"/>
                        </a:spcAft>
                      </a:pPr>
                      <a:r>
                        <a:rPr lang="en-US" sz="1400" b="1" i="1" dirty="0" err="1">
                          <a:effectLst/>
                          <a:latin typeface="Times New Roman" pitchFamily="18" charset="0"/>
                          <a:ea typeface="Calibri"/>
                          <a:cs typeface="Times New Roman" pitchFamily="18" charset="0"/>
                        </a:rPr>
                        <a:t>Faktorë</a:t>
                      </a:r>
                      <a:r>
                        <a:rPr lang="en-US" sz="1400" b="1" i="1" dirty="0">
                          <a:effectLst/>
                          <a:latin typeface="Times New Roman" pitchFamily="18" charset="0"/>
                          <a:ea typeface="Calibri"/>
                          <a:cs typeface="Times New Roman" pitchFamily="18" charset="0"/>
                        </a:rPr>
                        <a:t> </a:t>
                      </a:r>
                      <a:r>
                        <a:rPr lang="en-US" sz="1400" b="1" i="1" dirty="0" err="1">
                          <a:effectLst/>
                          <a:latin typeface="Times New Roman" pitchFamily="18" charset="0"/>
                          <a:ea typeface="Calibri"/>
                          <a:cs typeface="Times New Roman" pitchFamily="18" charset="0"/>
                        </a:rPr>
                        <a:t>që</a:t>
                      </a:r>
                      <a:r>
                        <a:rPr lang="en-US" sz="1400" b="1" i="1" dirty="0">
                          <a:effectLst/>
                          <a:latin typeface="Times New Roman" pitchFamily="18" charset="0"/>
                          <a:ea typeface="Calibri"/>
                          <a:cs typeface="Times New Roman" pitchFamily="18" charset="0"/>
                        </a:rPr>
                        <a:t> </a:t>
                      </a:r>
                      <a:r>
                        <a:rPr lang="en-US" sz="1400" b="1" i="1" dirty="0" err="1">
                          <a:effectLst/>
                          <a:latin typeface="Times New Roman" pitchFamily="18" charset="0"/>
                          <a:ea typeface="Calibri"/>
                          <a:cs typeface="Times New Roman" pitchFamily="18" charset="0"/>
                        </a:rPr>
                        <a:t>ndikojnë</a:t>
                      </a:r>
                      <a:r>
                        <a:rPr lang="en-US" sz="1400" b="1" i="1" dirty="0">
                          <a:effectLst/>
                          <a:latin typeface="Times New Roman" pitchFamily="18" charset="0"/>
                          <a:ea typeface="Calibri"/>
                          <a:cs typeface="Times New Roman" pitchFamily="18" charset="0"/>
                        </a:rPr>
                        <a:t> </a:t>
                      </a:r>
                      <a:r>
                        <a:rPr lang="en-US" sz="1400" b="1" i="1" dirty="0" err="1">
                          <a:effectLst/>
                          <a:latin typeface="Times New Roman" pitchFamily="18" charset="0"/>
                          <a:ea typeface="Calibri"/>
                          <a:cs typeface="Times New Roman" pitchFamily="18" charset="0"/>
                        </a:rPr>
                        <a:t>në</a:t>
                      </a:r>
                      <a:r>
                        <a:rPr lang="en-US" sz="1400" b="1" i="1" dirty="0">
                          <a:effectLst/>
                          <a:latin typeface="Times New Roman" pitchFamily="18" charset="0"/>
                          <a:ea typeface="Calibri"/>
                          <a:cs typeface="Times New Roman" pitchFamily="18" charset="0"/>
                        </a:rPr>
                        <a:t> </a:t>
                      </a:r>
                      <a:r>
                        <a:rPr lang="en-US" sz="1400" b="1" i="1" dirty="0" err="1">
                          <a:effectLst/>
                          <a:latin typeface="Times New Roman" pitchFamily="18" charset="0"/>
                          <a:ea typeface="Calibri"/>
                          <a:cs typeface="Times New Roman" pitchFamily="18" charset="0"/>
                        </a:rPr>
                        <a:t>moszgjidhjen</a:t>
                      </a:r>
                      <a:r>
                        <a:rPr lang="en-US" sz="1400" b="1" i="1" dirty="0">
                          <a:effectLst/>
                          <a:latin typeface="Times New Roman" pitchFamily="18" charset="0"/>
                          <a:ea typeface="Calibri"/>
                          <a:cs typeface="Times New Roman" pitchFamily="18" charset="0"/>
                        </a:rPr>
                        <a:t> e </a:t>
                      </a:r>
                      <a:r>
                        <a:rPr lang="en-US" sz="1400" b="1" i="1" dirty="0" err="1">
                          <a:effectLst/>
                          <a:latin typeface="Times New Roman" pitchFamily="18" charset="0"/>
                          <a:ea typeface="Calibri"/>
                          <a:cs typeface="Times New Roman" pitchFamily="18" charset="0"/>
                        </a:rPr>
                        <a:t>shpejtë</a:t>
                      </a:r>
                      <a:r>
                        <a:rPr lang="en-US" sz="1400" b="1" i="1" dirty="0">
                          <a:effectLst/>
                          <a:latin typeface="Times New Roman" pitchFamily="18" charset="0"/>
                          <a:ea typeface="Calibri"/>
                          <a:cs typeface="Times New Roman" pitchFamily="18" charset="0"/>
                        </a:rPr>
                        <a:t> </a:t>
                      </a:r>
                      <a:r>
                        <a:rPr lang="en-US" sz="1400" b="1" i="1" dirty="0" err="1">
                          <a:effectLst/>
                          <a:latin typeface="Times New Roman" pitchFamily="18" charset="0"/>
                          <a:ea typeface="Calibri"/>
                          <a:cs typeface="Times New Roman" pitchFamily="18" charset="0"/>
                        </a:rPr>
                        <a:t>të</a:t>
                      </a:r>
                      <a:r>
                        <a:rPr lang="en-US" sz="1400" b="1" i="1" dirty="0">
                          <a:effectLst/>
                          <a:latin typeface="Times New Roman" pitchFamily="18" charset="0"/>
                          <a:ea typeface="Calibri"/>
                          <a:cs typeface="Times New Roman" pitchFamily="18" charset="0"/>
                        </a:rPr>
                        <a:t> </a:t>
                      </a:r>
                      <a:r>
                        <a:rPr lang="en-US" sz="1400" b="1" i="1" dirty="0" err="1">
                          <a:effectLst/>
                          <a:latin typeface="Times New Roman" pitchFamily="18" charset="0"/>
                          <a:ea typeface="Calibri"/>
                          <a:cs typeface="Times New Roman" pitchFamily="18" charset="0"/>
                        </a:rPr>
                        <a:t>problematikave</a:t>
                      </a:r>
                      <a:endParaRPr lang="en-US" sz="1400" dirty="0">
                        <a:effectLst/>
                        <a:latin typeface="Times New Roman" pitchFamily="18" charset="0"/>
                        <a:ea typeface="Calibri"/>
                        <a:cs typeface="Times New Roman" pitchFamily="18" charset="0"/>
                      </a:endParaRPr>
                    </a:p>
                    <a:p>
                      <a:pPr marL="285750" marR="0" lvl="0" indent="-285750">
                        <a:lnSpc>
                          <a:spcPct val="107000"/>
                        </a:lnSpc>
                        <a:spcBef>
                          <a:spcPts val="0"/>
                        </a:spcBef>
                        <a:spcAft>
                          <a:spcPts val="0"/>
                        </a:spcAft>
                        <a:buFont typeface="Arial" pitchFamily="34" charset="0"/>
                        <a:buChar char="•"/>
                      </a:pPr>
                      <a:r>
                        <a:rPr lang="en-US" sz="1400" kern="100" dirty="0" err="1" smtClean="0">
                          <a:effectLst/>
                          <a:latin typeface="Times New Roman" pitchFamily="18" charset="0"/>
                          <a:ea typeface="Times New Roman"/>
                          <a:cs typeface="Times New Roman" pitchFamily="18" charset="0"/>
                        </a:rPr>
                        <a:t>Mungesa</a:t>
                      </a:r>
                      <a:r>
                        <a:rPr lang="en-US" sz="1400" kern="100" baseline="0" dirty="0" smtClean="0">
                          <a:effectLst/>
                          <a:latin typeface="Times New Roman" pitchFamily="18" charset="0"/>
                          <a:ea typeface="Times New Roman"/>
                          <a:cs typeface="Times New Roman" pitchFamily="18" charset="0"/>
                        </a:rPr>
                        <a:t> e </a:t>
                      </a:r>
                      <a:r>
                        <a:rPr lang="en-US" sz="1400" kern="100" baseline="0" dirty="0" err="1" smtClean="0">
                          <a:effectLst/>
                          <a:latin typeface="Times New Roman" pitchFamily="18" charset="0"/>
                          <a:ea typeface="Times New Roman"/>
                          <a:cs typeface="Times New Roman" pitchFamily="18" charset="0"/>
                        </a:rPr>
                        <a:t>planifikimit</a:t>
                      </a:r>
                      <a:r>
                        <a:rPr lang="en-US" sz="1400" kern="100" baseline="0" dirty="0" smtClean="0">
                          <a:effectLst/>
                          <a:latin typeface="Times New Roman" pitchFamily="18" charset="0"/>
                          <a:ea typeface="Times New Roman"/>
                          <a:cs typeface="Times New Roman" pitchFamily="18" charset="0"/>
                        </a:rPr>
                        <a:t> </a:t>
                      </a:r>
                      <a:r>
                        <a:rPr lang="en-US" sz="1400" kern="100" baseline="0" dirty="0" err="1" smtClean="0">
                          <a:effectLst/>
                          <a:latin typeface="Times New Roman" pitchFamily="18" charset="0"/>
                          <a:ea typeface="Times New Roman"/>
                          <a:cs typeface="Times New Roman" pitchFamily="18" charset="0"/>
                        </a:rPr>
                        <a:t>të</a:t>
                      </a:r>
                      <a:r>
                        <a:rPr lang="en-US" sz="1400" kern="100" dirty="0" smtClean="0">
                          <a:effectLst/>
                          <a:latin typeface="Times New Roman" pitchFamily="18" charset="0"/>
                          <a:ea typeface="Times New Roman"/>
                          <a:cs typeface="Times New Roman" pitchFamily="18" charset="0"/>
                        </a:rPr>
                        <a:t> </a:t>
                      </a:r>
                      <a:r>
                        <a:rPr lang="en-US" sz="1400" kern="100" dirty="0" err="1">
                          <a:effectLst/>
                          <a:latin typeface="Times New Roman" pitchFamily="18" charset="0"/>
                          <a:ea typeface="Times New Roman"/>
                          <a:cs typeface="Times New Roman" pitchFamily="18" charset="0"/>
                        </a:rPr>
                        <a:t>investimeve</a:t>
                      </a:r>
                      <a:r>
                        <a:rPr lang="en-US" sz="1400" kern="100" dirty="0">
                          <a:effectLst/>
                          <a:latin typeface="Times New Roman" pitchFamily="18" charset="0"/>
                          <a:ea typeface="Times New Roman"/>
                          <a:cs typeface="Times New Roman" pitchFamily="18" charset="0"/>
                        </a:rPr>
                        <a:t> </a:t>
                      </a:r>
                      <a:r>
                        <a:rPr lang="en-US" sz="1400" kern="100" dirty="0" err="1">
                          <a:effectLst/>
                          <a:latin typeface="Times New Roman" pitchFamily="18" charset="0"/>
                          <a:ea typeface="Times New Roman"/>
                          <a:cs typeface="Times New Roman" pitchFamily="18" charset="0"/>
                        </a:rPr>
                        <a:t>nga</a:t>
                      </a:r>
                      <a:r>
                        <a:rPr lang="en-US" sz="1400" kern="100" dirty="0">
                          <a:effectLst/>
                          <a:latin typeface="Times New Roman" pitchFamily="18" charset="0"/>
                          <a:ea typeface="Times New Roman"/>
                          <a:cs typeface="Times New Roman" pitchFamily="18" charset="0"/>
                        </a:rPr>
                        <a:t> </a:t>
                      </a:r>
                      <a:r>
                        <a:rPr lang="en-US" sz="1400" kern="100" dirty="0" err="1">
                          <a:effectLst/>
                          <a:latin typeface="Times New Roman" pitchFamily="18" charset="0"/>
                          <a:ea typeface="Times New Roman"/>
                          <a:cs typeface="Times New Roman" pitchFamily="18" charset="0"/>
                        </a:rPr>
                        <a:t>Njësitë</a:t>
                      </a:r>
                      <a:r>
                        <a:rPr lang="en-US" sz="1400" kern="100" dirty="0">
                          <a:effectLst/>
                          <a:latin typeface="Times New Roman" pitchFamily="18" charset="0"/>
                          <a:ea typeface="Times New Roman"/>
                          <a:cs typeface="Times New Roman" pitchFamily="18" charset="0"/>
                        </a:rPr>
                        <a:t> e </a:t>
                      </a:r>
                      <a:r>
                        <a:rPr lang="en-US" sz="1400" kern="100" dirty="0" err="1">
                          <a:effectLst/>
                          <a:latin typeface="Times New Roman" pitchFamily="18" charset="0"/>
                          <a:ea typeface="Times New Roman"/>
                          <a:cs typeface="Times New Roman" pitchFamily="18" charset="0"/>
                        </a:rPr>
                        <a:t>Vetëqeverisjes</a:t>
                      </a:r>
                      <a:r>
                        <a:rPr lang="en-US" sz="1400" kern="100" dirty="0">
                          <a:effectLst/>
                          <a:latin typeface="Times New Roman" pitchFamily="18" charset="0"/>
                          <a:ea typeface="Times New Roman"/>
                          <a:cs typeface="Times New Roman" pitchFamily="18" charset="0"/>
                        </a:rPr>
                        <a:t> </a:t>
                      </a:r>
                      <a:r>
                        <a:rPr lang="en-US" sz="1400" kern="100" dirty="0" err="1" smtClean="0">
                          <a:effectLst/>
                          <a:latin typeface="Times New Roman" pitchFamily="18" charset="0"/>
                          <a:ea typeface="Times New Roman"/>
                          <a:cs typeface="Times New Roman" pitchFamily="18" charset="0"/>
                        </a:rPr>
                        <a:t>Vendore</a:t>
                      </a:r>
                      <a:r>
                        <a:rPr lang="en-US" sz="1400" kern="100" dirty="0" smtClean="0">
                          <a:effectLst/>
                          <a:latin typeface="Times New Roman" pitchFamily="18" charset="0"/>
                          <a:ea typeface="Times New Roman"/>
                          <a:cs typeface="Times New Roman" pitchFamily="18" charset="0"/>
                        </a:rPr>
                        <a:t> </a:t>
                      </a:r>
                      <a:r>
                        <a:rPr lang="en-US" sz="1400" kern="100" dirty="0" err="1" smtClean="0">
                          <a:effectLst/>
                          <a:latin typeface="Times New Roman" pitchFamily="18" charset="0"/>
                          <a:ea typeface="Times New Roman"/>
                          <a:cs typeface="Times New Roman" pitchFamily="18" charset="0"/>
                        </a:rPr>
                        <a:t>në</a:t>
                      </a:r>
                      <a:r>
                        <a:rPr lang="en-US" sz="1400" kern="100" dirty="0" smtClean="0">
                          <a:effectLst/>
                          <a:latin typeface="Times New Roman" pitchFamily="18" charset="0"/>
                          <a:ea typeface="Times New Roman"/>
                          <a:cs typeface="Times New Roman" pitchFamily="18" charset="0"/>
                        </a:rPr>
                        <a:t> </a:t>
                      </a:r>
                      <a:r>
                        <a:rPr lang="en-US" sz="1400" kern="100" dirty="0" err="1" smtClean="0">
                          <a:effectLst/>
                          <a:latin typeface="Times New Roman" pitchFamily="18" charset="0"/>
                          <a:ea typeface="Times New Roman"/>
                          <a:cs typeface="Times New Roman" pitchFamily="18" charset="0"/>
                        </a:rPr>
                        <a:t>momentin</a:t>
                      </a:r>
                      <a:r>
                        <a:rPr lang="en-US" sz="1400" kern="100" dirty="0" smtClean="0">
                          <a:effectLst/>
                          <a:latin typeface="Times New Roman" pitchFamily="18" charset="0"/>
                          <a:ea typeface="Times New Roman"/>
                          <a:cs typeface="Times New Roman" pitchFamily="18" charset="0"/>
                        </a:rPr>
                        <a:t> e </a:t>
                      </a:r>
                      <a:r>
                        <a:rPr lang="en-US" sz="1400" kern="100" dirty="0" err="1" smtClean="0">
                          <a:effectLst/>
                          <a:latin typeface="Times New Roman" pitchFamily="18" charset="0"/>
                          <a:ea typeface="Times New Roman"/>
                          <a:cs typeface="Times New Roman" pitchFamily="18" charset="0"/>
                        </a:rPr>
                        <a:t>paraqitjes</a:t>
                      </a:r>
                      <a:r>
                        <a:rPr lang="en-US" sz="1400" kern="100" dirty="0" smtClean="0">
                          <a:effectLst/>
                          <a:latin typeface="Times New Roman" pitchFamily="18" charset="0"/>
                          <a:ea typeface="Times New Roman"/>
                          <a:cs typeface="Times New Roman" pitchFamily="18" charset="0"/>
                        </a:rPr>
                        <a:t> </a:t>
                      </a:r>
                      <a:r>
                        <a:rPr lang="en-US" sz="1400" kern="100" dirty="0" err="1" smtClean="0">
                          <a:effectLst/>
                          <a:latin typeface="Times New Roman" pitchFamily="18" charset="0"/>
                          <a:ea typeface="Times New Roman"/>
                          <a:cs typeface="Times New Roman" pitchFamily="18" charset="0"/>
                        </a:rPr>
                        <a:t>së</a:t>
                      </a:r>
                      <a:r>
                        <a:rPr lang="en-US" sz="1400" kern="100" dirty="0" smtClean="0">
                          <a:effectLst/>
                          <a:latin typeface="Times New Roman" pitchFamily="18" charset="0"/>
                          <a:ea typeface="Times New Roman"/>
                          <a:cs typeface="Times New Roman" pitchFamily="18" charset="0"/>
                        </a:rPr>
                        <a:t> </a:t>
                      </a:r>
                      <a:r>
                        <a:rPr lang="en-US" sz="1400" kern="100" dirty="0" err="1" smtClean="0">
                          <a:effectLst/>
                          <a:latin typeface="Times New Roman" pitchFamily="18" charset="0"/>
                          <a:ea typeface="Times New Roman"/>
                          <a:cs typeface="Times New Roman" pitchFamily="18" charset="0"/>
                        </a:rPr>
                        <a:t>problematikës</a:t>
                      </a:r>
                      <a:endParaRPr lang="en-US" sz="1400" kern="100" dirty="0">
                        <a:effectLst/>
                        <a:latin typeface="Times New Roman" pitchFamily="18" charset="0"/>
                        <a:ea typeface="Times New Roman"/>
                        <a:cs typeface="Times New Roman" pitchFamily="18" charset="0"/>
                      </a:endParaRPr>
                    </a:p>
                    <a:p>
                      <a:pPr marL="285750" marR="0" lvl="0" indent="-285750">
                        <a:lnSpc>
                          <a:spcPct val="107000"/>
                        </a:lnSpc>
                        <a:spcBef>
                          <a:spcPts val="0"/>
                        </a:spcBef>
                        <a:spcAft>
                          <a:spcPts val="0"/>
                        </a:spcAft>
                        <a:buFont typeface="Arial" pitchFamily="34" charset="0"/>
                        <a:buChar char="•"/>
                      </a:pPr>
                      <a:r>
                        <a:rPr lang="en-US" sz="1400" kern="100" dirty="0" err="1">
                          <a:effectLst/>
                          <a:latin typeface="Times New Roman" pitchFamily="18" charset="0"/>
                          <a:ea typeface="Times New Roman"/>
                          <a:cs typeface="Times New Roman" pitchFamily="18" charset="0"/>
                        </a:rPr>
                        <a:t>Nevoja</a:t>
                      </a:r>
                      <a:r>
                        <a:rPr lang="en-US" sz="1400" kern="100" dirty="0">
                          <a:effectLst/>
                          <a:latin typeface="Times New Roman" pitchFamily="18" charset="0"/>
                          <a:ea typeface="Times New Roman"/>
                          <a:cs typeface="Times New Roman" pitchFamily="18" charset="0"/>
                        </a:rPr>
                        <a:t> </a:t>
                      </a:r>
                      <a:r>
                        <a:rPr lang="en-US" sz="1400" kern="100" dirty="0" err="1">
                          <a:effectLst/>
                          <a:latin typeface="Times New Roman" pitchFamily="18" charset="0"/>
                          <a:ea typeface="Times New Roman"/>
                          <a:cs typeface="Times New Roman" pitchFamily="18" charset="0"/>
                        </a:rPr>
                        <a:t>për</a:t>
                      </a:r>
                      <a:r>
                        <a:rPr lang="en-US" sz="1400" kern="100" dirty="0">
                          <a:effectLst/>
                          <a:latin typeface="Times New Roman" pitchFamily="18" charset="0"/>
                          <a:ea typeface="Times New Roman"/>
                          <a:cs typeface="Times New Roman" pitchFamily="18" charset="0"/>
                        </a:rPr>
                        <a:t> </a:t>
                      </a:r>
                      <a:r>
                        <a:rPr lang="en-US" sz="1400" kern="100" dirty="0" err="1">
                          <a:effectLst/>
                          <a:latin typeface="Times New Roman" pitchFamily="18" charset="0"/>
                          <a:ea typeface="Times New Roman"/>
                          <a:cs typeface="Times New Roman" pitchFamily="18" charset="0"/>
                        </a:rPr>
                        <a:t>angazhim</a:t>
                      </a:r>
                      <a:r>
                        <a:rPr lang="en-US" sz="1400" kern="100" dirty="0">
                          <a:effectLst/>
                          <a:latin typeface="Times New Roman" pitchFamily="18" charset="0"/>
                          <a:ea typeface="Times New Roman"/>
                          <a:cs typeface="Times New Roman" pitchFamily="18" charset="0"/>
                        </a:rPr>
                        <a:t> </a:t>
                      </a:r>
                      <a:r>
                        <a:rPr lang="en-US" sz="1400" kern="100" dirty="0" err="1" smtClean="0">
                          <a:effectLst/>
                          <a:latin typeface="Times New Roman" pitchFamily="18" charset="0"/>
                          <a:ea typeface="Times New Roman"/>
                          <a:cs typeface="Times New Roman" pitchFamily="18" charset="0"/>
                        </a:rPr>
                        <a:t>dhe</a:t>
                      </a:r>
                      <a:r>
                        <a:rPr lang="en-US" sz="1400" kern="100" dirty="0" smtClean="0">
                          <a:effectLst/>
                          <a:latin typeface="Times New Roman" pitchFamily="18" charset="0"/>
                          <a:ea typeface="Times New Roman"/>
                          <a:cs typeface="Times New Roman" pitchFamily="18" charset="0"/>
                        </a:rPr>
                        <a:t> </a:t>
                      </a:r>
                      <a:r>
                        <a:rPr lang="en-US" sz="1400" kern="100" dirty="0" err="1">
                          <a:effectLst/>
                          <a:latin typeface="Times New Roman" pitchFamily="18" charset="0"/>
                          <a:ea typeface="Times New Roman"/>
                          <a:cs typeface="Times New Roman" pitchFamily="18" charset="0"/>
                        </a:rPr>
                        <a:t>koordinim</a:t>
                      </a:r>
                      <a:r>
                        <a:rPr lang="en-US" sz="1400" kern="100" dirty="0">
                          <a:effectLst/>
                          <a:latin typeface="Times New Roman" pitchFamily="18" charset="0"/>
                          <a:ea typeface="Times New Roman"/>
                          <a:cs typeface="Times New Roman" pitchFamily="18" charset="0"/>
                        </a:rPr>
                        <a:t> </a:t>
                      </a:r>
                      <a:r>
                        <a:rPr lang="en-US" sz="1400" kern="100" dirty="0" err="1">
                          <a:effectLst/>
                          <a:latin typeface="Times New Roman" pitchFamily="18" charset="0"/>
                          <a:ea typeface="Times New Roman"/>
                          <a:cs typeface="Times New Roman" pitchFamily="18" charset="0"/>
                        </a:rPr>
                        <a:t>të</a:t>
                      </a:r>
                      <a:r>
                        <a:rPr lang="en-US" sz="1400" kern="100" dirty="0">
                          <a:effectLst/>
                          <a:latin typeface="Times New Roman" pitchFamily="18" charset="0"/>
                          <a:ea typeface="Times New Roman"/>
                          <a:cs typeface="Times New Roman" pitchFamily="18" charset="0"/>
                        </a:rPr>
                        <a:t> </a:t>
                      </a:r>
                      <a:r>
                        <a:rPr lang="en-US" sz="1400" kern="100" dirty="0" err="1">
                          <a:effectLst/>
                          <a:latin typeface="Times New Roman" pitchFamily="18" charset="0"/>
                          <a:ea typeface="Times New Roman"/>
                          <a:cs typeface="Times New Roman" pitchFamily="18" charset="0"/>
                        </a:rPr>
                        <a:t>punës</a:t>
                      </a:r>
                      <a:r>
                        <a:rPr lang="en-US" sz="1400" kern="100" dirty="0">
                          <a:effectLst/>
                          <a:latin typeface="Times New Roman" pitchFamily="18" charset="0"/>
                          <a:ea typeface="Times New Roman"/>
                          <a:cs typeface="Times New Roman" pitchFamily="18" charset="0"/>
                        </a:rPr>
                        <a:t> </a:t>
                      </a:r>
                      <a:r>
                        <a:rPr lang="en-US" sz="1400" kern="100" dirty="0" err="1">
                          <a:effectLst/>
                          <a:latin typeface="Times New Roman" pitchFamily="18" charset="0"/>
                          <a:ea typeface="Times New Roman"/>
                          <a:cs typeface="Times New Roman" pitchFamily="18" charset="0"/>
                        </a:rPr>
                        <a:t>së</a:t>
                      </a:r>
                      <a:r>
                        <a:rPr lang="en-US" sz="1400" kern="100" dirty="0">
                          <a:effectLst/>
                          <a:latin typeface="Times New Roman" pitchFamily="18" charset="0"/>
                          <a:ea typeface="Times New Roman"/>
                          <a:cs typeface="Times New Roman" pitchFamily="18" charset="0"/>
                        </a:rPr>
                        <a:t> </a:t>
                      </a:r>
                      <a:r>
                        <a:rPr lang="en-US" sz="1400" kern="100" dirty="0" err="1">
                          <a:effectLst/>
                          <a:latin typeface="Times New Roman" pitchFamily="18" charset="0"/>
                          <a:ea typeface="Times New Roman"/>
                          <a:cs typeface="Times New Roman" pitchFamily="18" charset="0"/>
                        </a:rPr>
                        <a:t>disa</a:t>
                      </a:r>
                      <a:r>
                        <a:rPr lang="en-US" sz="1400" kern="100" dirty="0">
                          <a:effectLst/>
                          <a:latin typeface="Times New Roman" pitchFamily="18" charset="0"/>
                          <a:ea typeface="Times New Roman"/>
                          <a:cs typeface="Times New Roman" pitchFamily="18" charset="0"/>
                        </a:rPr>
                        <a:t> </a:t>
                      </a:r>
                      <a:r>
                        <a:rPr lang="en-US" sz="1400" kern="100" dirty="0" err="1">
                          <a:effectLst/>
                          <a:latin typeface="Times New Roman" pitchFamily="18" charset="0"/>
                          <a:ea typeface="Times New Roman"/>
                          <a:cs typeface="Times New Roman" pitchFamily="18" charset="0"/>
                        </a:rPr>
                        <a:t>institucioneve</a:t>
                      </a:r>
                      <a:endParaRPr lang="en-US" sz="1400" kern="100" dirty="0">
                        <a:effectLst/>
                        <a:latin typeface="Times New Roman" pitchFamily="18" charset="0"/>
                        <a:ea typeface="Times New Roman"/>
                        <a:cs typeface="Times New Roman" pitchFamily="18" charset="0"/>
                      </a:endParaRPr>
                    </a:p>
                    <a:p>
                      <a:pPr marL="285750" marR="0" lvl="0" indent="-285750">
                        <a:lnSpc>
                          <a:spcPct val="107000"/>
                        </a:lnSpc>
                        <a:spcBef>
                          <a:spcPts val="0"/>
                        </a:spcBef>
                        <a:spcAft>
                          <a:spcPts val="0"/>
                        </a:spcAft>
                        <a:buFont typeface="Arial" pitchFamily="34" charset="0"/>
                        <a:buChar char="•"/>
                      </a:pPr>
                      <a:r>
                        <a:rPr lang="en-US" sz="1400" kern="100" dirty="0">
                          <a:effectLst/>
                          <a:latin typeface="Times New Roman" pitchFamily="18" charset="0"/>
                          <a:ea typeface="Times New Roman"/>
                          <a:cs typeface="Times New Roman" pitchFamily="18" charset="0"/>
                        </a:rPr>
                        <a:t>Mungesë </a:t>
                      </a:r>
                      <a:r>
                        <a:rPr lang="en-US" sz="1400" kern="100" dirty="0" smtClean="0">
                          <a:effectLst/>
                          <a:latin typeface="Times New Roman" pitchFamily="18" charset="0"/>
                          <a:ea typeface="Times New Roman"/>
                          <a:cs typeface="Times New Roman" pitchFamily="18" charset="0"/>
                        </a:rPr>
                        <a:t>e </a:t>
                      </a:r>
                      <a:r>
                        <a:rPr lang="en-US" sz="1400" kern="100" dirty="0" err="1" smtClean="0">
                          <a:effectLst/>
                          <a:latin typeface="Times New Roman" pitchFamily="18" charset="0"/>
                          <a:ea typeface="Times New Roman"/>
                          <a:cs typeface="Times New Roman" pitchFamily="18" charset="0"/>
                        </a:rPr>
                        <a:t>dhënies</a:t>
                      </a:r>
                      <a:r>
                        <a:rPr lang="en-US" sz="1400" kern="100" baseline="0" dirty="0" smtClean="0">
                          <a:effectLst/>
                          <a:latin typeface="Times New Roman" pitchFamily="18" charset="0"/>
                          <a:ea typeface="Times New Roman"/>
                          <a:cs typeface="Times New Roman" pitchFamily="18" charset="0"/>
                        </a:rPr>
                        <a:t> </a:t>
                      </a:r>
                      <a:r>
                        <a:rPr lang="en-US" sz="1400" kern="100" baseline="0" dirty="0" err="1" smtClean="0">
                          <a:effectLst/>
                          <a:latin typeface="Times New Roman" pitchFamily="18" charset="0"/>
                          <a:ea typeface="Times New Roman"/>
                          <a:cs typeface="Times New Roman" pitchFamily="18" charset="0"/>
                        </a:rPr>
                        <a:t>në</a:t>
                      </a:r>
                      <a:r>
                        <a:rPr lang="en-US" sz="1400" kern="100" baseline="0" dirty="0" smtClean="0">
                          <a:effectLst/>
                          <a:latin typeface="Times New Roman" pitchFamily="18" charset="0"/>
                          <a:ea typeface="Times New Roman"/>
                          <a:cs typeface="Times New Roman" pitchFamily="18" charset="0"/>
                        </a:rPr>
                        <a:t> </a:t>
                      </a:r>
                      <a:r>
                        <a:rPr lang="en-US" sz="1400" kern="100" baseline="0" dirty="0" err="1" smtClean="0">
                          <a:effectLst/>
                          <a:latin typeface="Times New Roman" pitchFamily="18" charset="0"/>
                          <a:ea typeface="Times New Roman"/>
                          <a:cs typeface="Times New Roman" pitchFamily="18" charset="0"/>
                        </a:rPr>
                        <a:t>kohë</a:t>
                      </a:r>
                      <a:r>
                        <a:rPr lang="en-US" sz="1400" kern="100" baseline="0" dirty="0" smtClean="0">
                          <a:effectLst/>
                          <a:latin typeface="Times New Roman" pitchFamily="18" charset="0"/>
                          <a:ea typeface="Times New Roman"/>
                          <a:cs typeface="Times New Roman" pitchFamily="18" charset="0"/>
                        </a:rPr>
                        <a:t> </a:t>
                      </a:r>
                      <a:r>
                        <a:rPr lang="en-US" sz="1400" kern="100" baseline="0" dirty="0" err="1" smtClean="0">
                          <a:effectLst/>
                          <a:latin typeface="Times New Roman" pitchFamily="18" charset="0"/>
                          <a:ea typeface="Times New Roman"/>
                          <a:cs typeface="Times New Roman" pitchFamily="18" charset="0"/>
                        </a:rPr>
                        <a:t>të</a:t>
                      </a:r>
                      <a:r>
                        <a:rPr lang="en-US" sz="1400" kern="100" baseline="0" dirty="0" smtClean="0">
                          <a:effectLst/>
                          <a:latin typeface="Times New Roman" pitchFamily="18" charset="0"/>
                          <a:ea typeface="Times New Roman"/>
                          <a:cs typeface="Times New Roman" pitchFamily="18" charset="0"/>
                        </a:rPr>
                        <a:t> </a:t>
                      </a:r>
                      <a:r>
                        <a:rPr lang="en-US" sz="1400" kern="100" dirty="0" err="1" smtClean="0">
                          <a:effectLst/>
                          <a:latin typeface="Times New Roman" pitchFamily="18" charset="0"/>
                          <a:ea typeface="Times New Roman"/>
                          <a:cs typeface="Times New Roman" pitchFamily="18" charset="0"/>
                        </a:rPr>
                        <a:t>informacionit</a:t>
                      </a:r>
                      <a:r>
                        <a:rPr lang="en-US" sz="1400" kern="100" dirty="0" smtClean="0">
                          <a:effectLst/>
                          <a:latin typeface="Times New Roman" pitchFamily="18" charset="0"/>
                          <a:ea typeface="Times New Roman"/>
                          <a:cs typeface="Times New Roman" pitchFamily="18" charset="0"/>
                        </a:rPr>
                        <a:t> </a:t>
                      </a:r>
                      <a:r>
                        <a:rPr lang="en-US" sz="1400" kern="100" dirty="0" err="1">
                          <a:effectLst/>
                          <a:latin typeface="Times New Roman" pitchFamily="18" charset="0"/>
                          <a:ea typeface="Times New Roman"/>
                          <a:cs typeface="Times New Roman" pitchFamily="18" charset="0"/>
                        </a:rPr>
                        <a:t>nga</a:t>
                      </a:r>
                      <a:r>
                        <a:rPr lang="en-US" sz="1400" kern="100" dirty="0">
                          <a:effectLst/>
                          <a:latin typeface="Times New Roman" pitchFamily="18" charset="0"/>
                          <a:ea typeface="Times New Roman"/>
                          <a:cs typeface="Times New Roman" pitchFamily="18" charset="0"/>
                        </a:rPr>
                        <a:t> </a:t>
                      </a:r>
                      <a:r>
                        <a:rPr lang="en-US" sz="1400" kern="100" dirty="0" err="1">
                          <a:effectLst/>
                          <a:latin typeface="Times New Roman" pitchFamily="18" charset="0"/>
                          <a:ea typeface="Times New Roman"/>
                          <a:cs typeface="Times New Roman" pitchFamily="18" charset="0"/>
                        </a:rPr>
                        <a:t>institucionet</a:t>
                      </a:r>
                      <a:r>
                        <a:rPr lang="en-US" sz="1400" kern="100" dirty="0">
                          <a:effectLst/>
                          <a:latin typeface="Times New Roman" pitchFamily="18" charset="0"/>
                          <a:ea typeface="Times New Roman"/>
                          <a:cs typeface="Times New Roman" pitchFamily="18" charset="0"/>
                        </a:rPr>
                        <a:t> </a:t>
                      </a:r>
                      <a:r>
                        <a:rPr lang="en-US" sz="1400" kern="100" dirty="0" err="1">
                          <a:effectLst/>
                          <a:latin typeface="Times New Roman" pitchFamily="18" charset="0"/>
                          <a:ea typeface="Times New Roman"/>
                          <a:cs typeface="Times New Roman" pitchFamily="18" charset="0"/>
                        </a:rPr>
                        <a:t>përgjegjëse</a:t>
                      </a:r>
                      <a:r>
                        <a:rPr lang="en-US" sz="1400" kern="100" dirty="0">
                          <a:effectLst/>
                          <a:latin typeface="Times New Roman" pitchFamily="18" charset="0"/>
                          <a:ea typeface="Times New Roman"/>
                          <a:cs typeface="Times New Roman" pitchFamily="18" charset="0"/>
                        </a:rPr>
                        <a:t> </a:t>
                      </a:r>
                      <a:r>
                        <a:rPr lang="en-US" sz="1400" kern="100" dirty="0" err="1">
                          <a:effectLst/>
                          <a:latin typeface="Times New Roman" pitchFamily="18" charset="0"/>
                          <a:ea typeface="Times New Roman"/>
                          <a:cs typeface="Times New Roman" pitchFamily="18" charset="0"/>
                        </a:rPr>
                        <a:t>për</a:t>
                      </a:r>
                      <a:r>
                        <a:rPr lang="en-US" sz="1400" kern="100" dirty="0">
                          <a:effectLst/>
                          <a:latin typeface="Times New Roman" pitchFamily="18" charset="0"/>
                          <a:ea typeface="Times New Roman"/>
                          <a:cs typeface="Times New Roman" pitchFamily="18" charset="0"/>
                        </a:rPr>
                        <a:t> </a:t>
                      </a:r>
                      <a:r>
                        <a:rPr lang="en-US" sz="1400" kern="100" dirty="0" err="1">
                          <a:effectLst/>
                          <a:latin typeface="Times New Roman" pitchFamily="18" charset="0"/>
                          <a:ea typeface="Times New Roman"/>
                          <a:cs typeface="Times New Roman" pitchFamily="18" charset="0"/>
                        </a:rPr>
                        <a:t>çështjen</a:t>
                      </a:r>
                      <a:r>
                        <a:rPr lang="en-US" sz="1400" kern="100" dirty="0">
                          <a:effectLst/>
                          <a:latin typeface="Times New Roman" pitchFamily="18" charset="0"/>
                          <a:ea typeface="Times New Roman"/>
                          <a:cs typeface="Times New Roman" pitchFamily="18" charset="0"/>
                        </a:rPr>
                        <a:t> e </a:t>
                      </a:r>
                      <a:r>
                        <a:rPr lang="en-US" sz="1400" kern="100" dirty="0" err="1">
                          <a:effectLst/>
                          <a:latin typeface="Times New Roman" pitchFamily="18" charset="0"/>
                          <a:ea typeface="Times New Roman"/>
                          <a:cs typeface="Times New Roman" pitchFamily="18" charset="0"/>
                        </a:rPr>
                        <a:t>një</a:t>
                      </a:r>
                      <a:r>
                        <a:rPr lang="en-US" sz="1400" kern="100" dirty="0">
                          <a:effectLst/>
                          <a:latin typeface="Times New Roman" pitchFamily="18" charset="0"/>
                          <a:ea typeface="Times New Roman"/>
                          <a:cs typeface="Times New Roman" pitchFamily="18" charset="0"/>
                        </a:rPr>
                        <a:t> </a:t>
                      </a:r>
                      <a:r>
                        <a:rPr lang="en-US" sz="1400" kern="100" dirty="0" err="1" smtClean="0">
                          <a:effectLst/>
                          <a:latin typeface="Times New Roman" pitchFamily="18" charset="0"/>
                          <a:ea typeface="Times New Roman"/>
                          <a:cs typeface="Times New Roman" pitchFamily="18" charset="0"/>
                        </a:rPr>
                        <a:t>problematike</a:t>
                      </a:r>
                      <a:endParaRPr lang="en-US" sz="1400" kern="100" dirty="0" smtClean="0">
                        <a:effectLst/>
                        <a:latin typeface="Times New Roman" pitchFamily="18" charset="0"/>
                        <a:ea typeface="Times New Roman"/>
                        <a:cs typeface="Times New Roman" pitchFamily="18" charset="0"/>
                      </a:endParaRPr>
                    </a:p>
                    <a:p>
                      <a:pPr marL="285750" marR="0" lvl="0" indent="-285750">
                        <a:lnSpc>
                          <a:spcPct val="107000"/>
                        </a:lnSpc>
                        <a:spcBef>
                          <a:spcPts val="0"/>
                        </a:spcBef>
                        <a:spcAft>
                          <a:spcPts val="0"/>
                        </a:spcAft>
                        <a:buFont typeface="Arial" pitchFamily="34" charset="0"/>
                        <a:buChar char="•"/>
                      </a:pPr>
                      <a:r>
                        <a:rPr lang="en-US" sz="1400" kern="100" dirty="0" err="1" smtClean="0">
                          <a:effectLst/>
                          <a:latin typeface="Times New Roman" pitchFamily="18" charset="0"/>
                          <a:ea typeface="Times New Roman"/>
                          <a:cs typeface="Times New Roman" pitchFamily="18" charset="0"/>
                        </a:rPr>
                        <a:t>Faktorë</a:t>
                      </a:r>
                      <a:r>
                        <a:rPr lang="en-US" sz="1400" kern="100" baseline="0" dirty="0" smtClean="0">
                          <a:effectLst/>
                          <a:latin typeface="Times New Roman" pitchFamily="18" charset="0"/>
                          <a:ea typeface="Times New Roman"/>
                          <a:cs typeface="Times New Roman" pitchFamily="18" charset="0"/>
                        </a:rPr>
                        <a:t> </a:t>
                      </a:r>
                      <a:r>
                        <a:rPr lang="en-US" sz="1400" kern="100" baseline="0" dirty="0" err="1" smtClean="0">
                          <a:effectLst/>
                          <a:latin typeface="Times New Roman" pitchFamily="18" charset="0"/>
                          <a:ea typeface="Times New Roman"/>
                          <a:cs typeface="Times New Roman" pitchFamily="18" charset="0"/>
                        </a:rPr>
                        <a:t>të</a:t>
                      </a:r>
                      <a:r>
                        <a:rPr lang="en-US" sz="1400" kern="100" baseline="0" dirty="0" smtClean="0">
                          <a:effectLst/>
                          <a:latin typeface="Times New Roman" pitchFamily="18" charset="0"/>
                          <a:ea typeface="Times New Roman"/>
                          <a:cs typeface="Times New Roman" pitchFamily="18" charset="0"/>
                        </a:rPr>
                        <a:t> </a:t>
                      </a:r>
                      <a:r>
                        <a:rPr lang="en-US" sz="1400" kern="100" baseline="0" dirty="0" err="1" smtClean="0">
                          <a:effectLst/>
                          <a:latin typeface="Times New Roman" pitchFamily="18" charset="0"/>
                          <a:ea typeface="Times New Roman"/>
                          <a:cs typeface="Times New Roman" pitchFamily="18" charset="0"/>
                        </a:rPr>
                        <a:t>tjerë</a:t>
                      </a:r>
                      <a:r>
                        <a:rPr lang="en-US" sz="1400" kern="100" baseline="0" dirty="0" smtClean="0">
                          <a:effectLst/>
                          <a:latin typeface="Times New Roman" pitchFamily="18" charset="0"/>
                          <a:ea typeface="Times New Roman"/>
                          <a:cs typeface="Times New Roman" pitchFamily="18" charset="0"/>
                        </a:rPr>
                        <a:t> </a:t>
                      </a:r>
                      <a:r>
                        <a:rPr lang="en-US" sz="1400" kern="100" baseline="0" dirty="0" err="1" smtClean="0">
                          <a:effectLst/>
                          <a:latin typeface="Times New Roman" pitchFamily="18" charset="0"/>
                          <a:ea typeface="Times New Roman"/>
                          <a:cs typeface="Times New Roman" pitchFamily="18" charset="0"/>
                        </a:rPr>
                        <a:t>teknikë</a:t>
                      </a:r>
                      <a:r>
                        <a:rPr lang="en-US" sz="1400" kern="100" baseline="0" dirty="0" smtClean="0">
                          <a:effectLst/>
                          <a:latin typeface="Times New Roman" pitchFamily="18" charset="0"/>
                          <a:ea typeface="Times New Roman"/>
                          <a:cs typeface="Times New Roman" pitchFamily="18" charset="0"/>
                        </a:rPr>
                        <a:t> </a:t>
                      </a:r>
                      <a:r>
                        <a:rPr lang="en-US" sz="1400" kern="100" baseline="0" dirty="0" err="1" smtClean="0">
                          <a:effectLst/>
                          <a:latin typeface="Times New Roman" pitchFamily="18" charset="0"/>
                          <a:ea typeface="Times New Roman"/>
                          <a:cs typeface="Times New Roman" pitchFamily="18" charset="0"/>
                        </a:rPr>
                        <a:t>dhe</a:t>
                      </a:r>
                      <a:r>
                        <a:rPr lang="en-US" sz="1400" kern="100" baseline="0" dirty="0" smtClean="0">
                          <a:effectLst/>
                          <a:latin typeface="Times New Roman" pitchFamily="18" charset="0"/>
                          <a:ea typeface="Times New Roman"/>
                          <a:cs typeface="Times New Roman" pitchFamily="18" charset="0"/>
                        </a:rPr>
                        <a:t> </a:t>
                      </a:r>
                      <a:r>
                        <a:rPr lang="en-US" sz="1400" kern="100" baseline="0" dirty="0" err="1" smtClean="0">
                          <a:effectLst/>
                          <a:latin typeface="Times New Roman" pitchFamily="18" charset="0"/>
                          <a:ea typeface="Times New Roman"/>
                          <a:cs typeface="Times New Roman" pitchFamily="18" charset="0"/>
                        </a:rPr>
                        <a:t>financiar</a:t>
                      </a:r>
                      <a:r>
                        <a:rPr lang="en-US" sz="1400" kern="100" baseline="0" dirty="0" smtClean="0">
                          <a:effectLst/>
                          <a:latin typeface="Times New Roman" pitchFamily="18" charset="0"/>
                          <a:ea typeface="Times New Roman"/>
                          <a:cs typeface="Times New Roman" pitchFamily="18" charset="0"/>
                        </a:rPr>
                        <a:t> </a:t>
                      </a:r>
                      <a:r>
                        <a:rPr lang="en-US" sz="1400" kern="100" baseline="0" dirty="0" err="1" smtClean="0">
                          <a:effectLst/>
                          <a:latin typeface="Times New Roman" pitchFamily="18" charset="0"/>
                          <a:ea typeface="Times New Roman"/>
                          <a:cs typeface="Times New Roman" pitchFamily="18" charset="0"/>
                        </a:rPr>
                        <a:t>kjo</a:t>
                      </a:r>
                      <a:r>
                        <a:rPr lang="en-US" sz="1400" kern="100" baseline="0" dirty="0" smtClean="0">
                          <a:effectLst/>
                          <a:latin typeface="Times New Roman" pitchFamily="18" charset="0"/>
                          <a:ea typeface="Times New Roman"/>
                          <a:cs typeface="Times New Roman" pitchFamily="18" charset="0"/>
                        </a:rPr>
                        <a:t> </a:t>
                      </a:r>
                      <a:r>
                        <a:rPr lang="en-US" sz="1400" kern="100" baseline="0" dirty="0" err="1" smtClean="0">
                          <a:effectLst/>
                          <a:latin typeface="Times New Roman" pitchFamily="18" charset="0"/>
                          <a:ea typeface="Times New Roman"/>
                          <a:cs typeface="Times New Roman" pitchFamily="18" charset="0"/>
                        </a:rPr>
                        <a:t>në</a:t>
                      </a:r>
                      <a:r>
                        <a:rPr lang="en-US" sz="1400" kern="100" baseline="0" dirty="0" smtClean="0">
                          <a:effectLst/>
                          <a:latin typeface="Times New Roman" pitchFamily="18" charset="0"/>
                          <a:ea typeface="Times New Roman"/>
                          <a:cs typeface="Times New Roman" pitchFamily="18" charset="0"/>
                        </a:rPr>
                        <a:t> </a:t>
                      </a:r>
                      <a:r>
                        <a:rPr lang="en-US" sz="1400" kern="100" baseline="0" dirty="0" err="1" smtClean="0">
                          <a:effectLst/>
                          <a:latin typeface="Times New Roman" pitchFamily="18" charset="0"/>
                          <a:ea typeface="Times New Roman"/>
                          <a:cs typeface="Times New Roman" pitchFamily="18" charset="0"/>
                        </a:rPr>
                        <a:t>mënyrë</a:t>
                      </a:r>
                      <a:r>
                        <a:rPr lang="en-US" sz="1400" kern="100" baseline="0" dirty="0" smtClean="0">
                          <a:effectLst/>
                          <a:latin typeface="Times New Roman" pitchFamily="18" charset="0"/>
                          <a:ea typeface="Times New Roman"/>
                          <a:cs typeface="Times New Roman" pitchFamily="18" charset="0"/>
                        </a:rPr>
                        <a:t> </a:t>
                      </a:r>
                      <a:r>
                        <a:rPr lang="en-US" sz="1400" kern="100" baseline="0" dirty="0" err="1" smtClean="0">
                          <a:effectLst/>
                          <a:latin typeface="Times New Roman" pitchFamily="18" charset="0"/>
                          <a:ea typeface="Times New Roman"/>
                          <a:cs typeface="Times New Roman" pitchFamily="18" charset="0"/>
                        </a:rPr>
                        <a:t>të</a:t>
                      </a:r>
                      <a:r>
                        <a:rPr lang="en-US" sz="1400" kern="100" baseline="0" dirty="0" smtClean="0">
                          <a:effectLst/>
                          <a:latin typeface="Times New Roman" pitchFamily="18" charset="0"/>
                          <a:ea typeface="Times New Roman"/>
                          <a:cs typeface="Times New Roman" pitchFamily="18" charset="0"/>
                        </a:rPr>
                        <a:t> </a:t>
                      </a:r>
                      <a:r>
                        <a:rPr lang="en-US" sz="1400" kern="100" baseline="0" dirty="0" err="1" smtClean="0">
                          <a:effectLst/>
                          <a:latin typeface="Times New Roman" pitchFamily="18" charset="0"/>
                          <a:ea typeface="Times New Roman"/>
                          <a:cs typeface="Times New Roman" pitchFamily="18" charset="0"/>
                        </a:rPr>
                        <a:t>veçantë</a:t>
                      </a:r>
                      <a:r>
                        <a:rPr lang="en-US" sz="1400" kern="100" baseline="0" dirty="0" smtClean="0">
                          <a:effectLst/>
                          <a:latin typeface="Times New Roman" pitchFamily="18" charset="0"/>
                          <a:ea typeface="Times New Roman"/>
                          <a:cs typeface="Times New Roman" pitchFamily="18" charset="0"/>
                        </a:rPr>
                        <a:t> </a:t>
                      </a:r>
                      <a:r>
                        <a:rPr lang="en-US" sz="1400" kern="100" baseline="0" dirty="0" err="1" smtClean="0">
                          <a:effectLst/>
                          <a:latin typeface="Times New Roman" pitchFamily="18" charset="0"/>
                          <a:ea typeface="Times New Roman"/>
                          <a:cs typeface="Times New Roman" pitchFamily="18" charset="0"/>
                        </a:rPr>
                        <a:t>nga</a:t>
                      </a:r>
                      <a:r>
                        <a:rPr lang="en-US" sz="1400" kern="100" baseline="0" dirty="0" smtClean="0">
                          <a:effectLst/>
                          <a:latin typeface="Times New Roman" pitchFamily="18" charset="0"/>
                          <a:ea typeface="Times New Roman"/>
                          <a:cs typeface="Times New Roman" pitchFamily="18" charset="0"/>
                        </a:rPr>
                        <a:t> </a:t>
                      </a:r>
                      <a:r>
                        <a:rPr lang="en-US" sz="1400" kern="100" baseline="0" dirty="0" err="1" smtClean="0">
                          <a:effectLst/>
                          <a:latin typeface="Times New Roman" pitchFamily="18" charset="0"/>
                          <a:ea typeface="Times New Roman"/>
                          <a:cs typeface="Times New Roman" pitchFamily="18" charset="0"/>
                        </a:rPr>
                        <a:t>Nj.V.V-të</a:t>
                      </a:r>
                      <a:r>
                        <a:rPr lang="en-US" sz="1400" kern="100" baseline="0" dirty="0" smtClean="0">
                          <a:effectLst/>
                          <a:latin typeface="Times New Roman" pitchFamily="18" charset="0"/>
                          <a:ea typeface="Times New Roman"/>
                          <a:cs typeface="Times New Roman" pitchFamily="18" charset="0"/>
                        </a:rPr>
                        <a:t>.</a:t>
                      </a:r>
                      <a:endParaRPr lang="en-US" sz="1400" kern="100" dirty="0">
                        <a:effectLst/>
                        <a:latin typeface="Times New Roman" pitchFamily="18" charset="0"/>
                        <a:ea typeface="Times New Roman"/>
                        <a:cs typeface="Times New Roman" pitchFamily="18" charset="0"/>
                      </a:endParaRPr>
                    </a:p>
                  </a:txBody>
                  <a:tcPr marL="53005" marR="530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67602" name="Rectangle 6"/>
          <p:cNvSpPr>
            <a:spLocks noChangeArrowheads="1"/>
          </p:cNvSpPr>
          <p:nvPr/>
        </p:nvSpPr>
        <p:spPr bwMode="auto">
          <a:xfrm>
            <a:off x="228600" y="6265863"/>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latin typeface="Times New Roman" pitchFamily="18" charset="0"/>
                <a:cs typeface="Times New Roman" pitchFamily="18" charset="0"/>
              </a:rPr>
              <a:t>Institucioni i Prefektit i është drejtuar në kohë institucioneve kompetente për zgjidhjen e problematikave të paraqitura pranë tij.</a:t>
            </a:r>
          </a:p>
        </p:txBody>
      </p:sp>
    </p:spTree>
    <p:extLst>
      <p:ext uri="{BB962C8B-B14F-4D97-AF65-F5344CB8AC3E}">
        <p14:creationId xmlns:p14="http://schemas.microsoft.com/office/powerpoint/2010/main" val="17453356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81000" y="801688"/>
            <a:ext cx="8423275" cy="1255712"/>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35843" name="Content Placeholder 4">
            <a:extLst>
              <a:ext uri="{FF2B5EF4-FFF2-40B4-BE49-F238E27FC236}"/>
            </a:extLst>
          </p:cNvPr>
          <p:cNvSpPr>
            <a:spLocks noGrp="1"/>
          </p:cNvSpPr>
          <p:nvPr>
            <p:ph idx="1"/>
          </p:nvPr>
        </p:nvSpPr>
        <p:spPr>
          <a:xfrm>
            <a:off x="3175" y="2362200"/>
            <a:ext cx="8912225" cy="4710113"/>
          </a:xfrm>
        </p:spPr>
        <p:txBody>
          <a:bodyPr>
            <a:spAutoFit/>
          </a:bodyPr>
          <a:lstStyle/>
          <a:p>
            <a:pPr marL="0" indent="0">
              <a:buFont typeface="Wingdings 3" pitchFamily="18" charset="2"/>
              <a:buNone/>
              <a:defRPr/>
            </a:pPr>
            <a:r>
              <a:rPr lang="en-US" sz="1500" b="1" dirty="0" smtClean="0">
                <a:latin typeface="Times New Roman" panose="02020603050405020304" pitchFamily="18" charset="0"/>
                <a:cs typeface="Times New Roman" panose="02020603050405020304" pitchFamily="18" charset="0"/>
              </a:rPr>
              <a:t>   </a:t>
            </a:r>
            <a:r>
              <a:rPr lang="en-US" sz="1500" b="1" dirty="0" smtClean="0">
                <a:solidFill>
                  <a:schemeClr val="tx1"/>
                </a:solidFill>
                <a:latin typeface="Times New Roman" panose="02020603050405020304" pitchFamily="18" charset="0"/>
                <a:cs typeface="Times New Roman" panose="02020603050405020304" pitchFamily="18" charset="0"/>
              </a:rPr>
              <a:t>OBJEKTIVAT </a:t>
            </a:r>
            <a:r>
              <a:rPr lang="en-US" sz="1500" b="1" dirty="0">
                <a:solidFill>
                  <a:schemeClr val="tx1"/>
                </a:solidFill>
                <a:latin typeface="Times New Roman" panose="02020603050405020304" pitchFamily="18" charset="0"/>
                <a:cs typeface="Times New Roman" panose="02020603050405020304" pitchFamily="18" charset="0"/>
              </a:rPr>
              <a:t>PËR VITIN 2026 TË </a:t>
            </a:r>
            <a:r>
              <a:rPr lang="en-US" sz="1500" b="1" dirty="0" smtClean="0">
                <a:solidFill>
                  <a:schemeClr val="tx1"/>
                </a:solidFill>
                <a:latin typeface="Times New Roman" panose="02020603050405020304" pitchFamily="18" charset="0"/>
                <a:cs typeface="Times New Roman" panose="02020603050405020304" pitchFamily="18" charset="0"/>
              </a:rPr>
              <a:t>SEKTORIT </a:t>
            </a:r>
            <a:r>
              <a:rPr lang="en-US" sz="1500" b="1" dirty="0">
                <a:solidFill>
                  <a:schemeClr val="tx1"/>
                </a:solidFill>
                <a:latin typeface="Times New Roman" panose="02020603050405020304" pitchFamily="18" charset="0"/>
                <a:cs typeface="Times New Roman" panose="02020603050405020304" pitchFamily="18" charset="0"/>
              </a:rPr>
              <a:t>TË ZHVILLIMIT </a:t>
            </a:r>
            <a:r>
              <a:rPr lang="en-US" sz="1500" b="1" dirty="0" smtClean="0">
                <a:solidFill>
                  <a:schemeClr val="tx1"/>
                </a:solidFill>
                <a:latin typeface="Times New Roman" panose="02020603050405020304" pitchFamily="18" charset="0"/>
                <a:cs typeface="Times New Roman" panose="02020603050405020304" pitchFamily="18" charset="0"/>
              </a:rPr>
              <a:t>URBAN </a:t>
            </a:r>
            <a:endParaRPr lang="en-US" sz="600" b="1" dirty="0" smtClean="0">
              <a:solidFill>
                <a:schemeClr val="tx1"/>
              </a:solidFill>
              <a:latin typeface="Times New Roman" panose="02020603050405020304" pitchFamily="18" charset="0"/>
              <a:cs typeface="Times New Roman" panose="02020603050405020304" pitchFamily="18" charset="0"/>
            </a:endParaRPr>
          </a:p>
          <a:p>
            <a:pPr marL="0" indent="0">
              <a:spcBef>
                <a:spcPts val="0"/>
              </a:spcBef>
              <a:buFont typeface="Wingdings 3" pitchFamily="18" charset="2"/>
              <a:buNone/>
              <a:defRPr/>
            </a:pPr>
            <a:endParaRPr lang="en-US" sz="1600" dirty="0">
              <a:solidFill>
                <a:schemeClr val="tx1"/>
              </a:solidFill>
              <a:latin typeface="Times New Roman" panose="02020603050405020304" pitchFamily="18" charset="0"/>
              <a:cs typeface="Times New Roman" panose="02020603050405020304" pitchFamily="18" charset="0"/>
            </a:endParaRPr>
          </a:p>
          <a:p>
            <a:pPr algn="just">
              <a:spcBef>
                <a:spcPts val="0"/>
              </a:spcBef>
              <a:buFont typeface="Wingdings" panose="05000000000000000000" pitchFamily="2" charset="2"/>
              <a:buChar char="Ø"/>
              <a:defRPr/>
            </a:pPr>
            <a:r>
              <a:rPr lang="en-US" sz="1400" dirty="0" err="1">
                <a:solidFill>
                  <a:schemeClr val="tx1"/>
                </a:solidFill>
                <a:latin typeface="Times New Roman" panose="02020603050405020304" pitchFamily="18" charset="0"/>
                <a:cs typeface="Times New Roman" panose="02020603050405020304" pitchFamily="18" charset="0"/>
              </a:rPr>
              <a:t>Zbatimi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gjitha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detyrave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udhëzimeve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nga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qeveria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qëndrore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për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politika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kanë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bëjnë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me </a:t>
            </a:r>
            <a:r>
              <a:rPr lang="en-US" sz="1400" dirty="0" err="1" smtClean="0">
                <a:solidFill>
                  <a:schemeClr val="tx1"/>
                </a:solidFill>
                <a:latin typeface="Times New Roman" panose="02020603050405020304" pitchFamily="18" charset="0"/>
                <a:cs typeface="Times New Roman" panose="02020603050405020304" pitchFamily="18" charset="0"/>
              </a:rPr>
              <a:t>zhvillimin</a:t>
            </a:r>
            <a:r>
              <a:rPr lang="en-US" sz="1400" dirty="0" smtClean="0">
                <a:solidFill>
                  <a:schemeClr val="tx1"/>
                </a:solidFill>
                <a:latin typeface="Times New Roman" panose="02020603050405020304" pitchFamily="18" charset="0"/>
                <a:cs typeface="Times New Roman" panose="02020603050405020304" pitchFamily="18" charset="0"/>
              </a:rPr>
              <a:t> urban.</a:t>
            </a:r>
            <a:endParaRPr lang="en-US" sz="1400" dirty="0">
              <a:solidFill>
                <a:schemeClr val="tx1"/>
              </a:solidFill>
              <a:latin typeface="Times New Roman" panose="02020603050405020304" pitchFamily="18" charset="0"/>
              <a:cs typeface="Times New Roman" panose="02020603050405020304" pitchFamily="18" charset="0"/>
            </a:endParaRPr>
          </a:p>
          <a:p>
            <a:pPr algn="just">
              <a:spcBef>
                <a:spcPts val="0"/>
              </a:spcBef>
              <a:buFont typeface="Wingdings" panose="05000000000000000000" pitchFamily="2" charset="2"/>
              <a:buChar char="Ø"/>
              <a:defRPr/>
            </a:pPr>
            <a:r>
              <a:rPr lang="en-US" sz="1400" dirty="0" err="1" smtClean="0">
                <a:solidFill>
                  <a:schemeClr val="tx1"/>
                </a:solidFill>
                <a:latin typeface="Times New Roman" panose="02020603050405020304" pitchFamily="18" charset="0"/>
                <a:cs typeface="Times New Roman" panose="02020603050405020304" pitchFamily="18" charset="0"/>
              </a:rPr>
              <a:t>Kontrolli</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monitorimi</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i</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zbatimit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nivel</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qarku</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politikave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sektoriale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Këshillit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Ministrave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zhvillimin</a:t>
            </a:r>
            <a:r>
              <a:rPr lang="en-US" sz="1400" dirty="0">
                <a:solidFill>
                  <a:schemeClr val="tx1"/>
                </a:solidFill>
                <a:latin typeface="Times New Roman" panose="02020603050405020304" pitchFamily="18" charset="0"/>
                <a:cs typeface="Times New Roman" panose="02020603050405020304" pitchFamily="18" charset="0"/>
              </a:rPr>
              <a:t> urban, </a:t>
            </a:r>
            <a:r>
              <a:rPr lang="en-US" sz="1400" dirty="0" err="1">
                <a:solidFill>
                  <a:schemeClr val="tx1"/>
                </a:solidFill>
                <a:latin typeface="Times New Roman" panose="02020603050405020304" pitchFamily="18" charset="0"/>
                <a:cs typeface="Times New Roman" panose="02020603050405020304" pitchFamily="18" charset="0"/>
              </a:rPr>
              <a:t>mjedis</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infrastrukturë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etj</a:t>
            </a:r>
            <a:r>
              <a:rPr lang="en-US" sz="1400" dirty="0">
                <a:solidFill>
                  <a:schemeClr val="tx1"/>
                </a:solidFill>
                <a:latin typeface="Times New Roman" panose="02020603050405020304" pitchFamily="18" charset="0"/>
                <a:cs typeface="Times New Roman" panose="02020603050405020304" pitchFamily="18" charset="0"/>
              </a:rPr>
              <a:t>;</a:t>
            </a:r>
          </a:p>
          <a:p>
            <a:pPr algn="just">
              <a:spcBef>
                <a:spcPts val="0"/>
              </a:spcBef>
              <a:buFont typeface="Wingdings" panose="05000000000000000000" pitchFamily="2" charset="2"/>
              <a:buChar char="Ø"/>
              <a:defRPr/>
            </a:pPr>
            <a:r>
              <a:rPr lang="en-US" sz="1400" dirty="0" err="1">
                <a:solidFill>
                  <a:schemeClr val="tx1"/>
                </a:solidFill>
                <a:latin typeface="Times New Roman" panose="02020603050405020304" pitchFamily="18" charset="0"/>
                <a:cs typeface="Times New Roman" panose="02020603050405020304" pitchFamily="18" charset="0"/>
              </a:rPr>
              <a:t>N</a:t>
            </a:r>
            <a:r>
              <a:rPr lang="en-US" sz="1400" dirty="0" err="1" smtClean="0">
                <a:solidFill>
                  <a:schemeClr val="tx1"/>
                </a:solidFill>
                <a:latin typeface="Times New Roman" panose="02020603050405020304" pitchFamily="18" charset="0"/>
                <a:cs typeface="Times New Roman" panose="02020603050405020304" pitchFamily="18" charset="0"/>
              </a:rPr>
              <a:t>ë</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drejtim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sigurisë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rrugore</a:t>
            </a:r>
            <a:r>
              <a:rPr lang="en-US" sz="1400" dirty="0">
                <a:solidFill>
                  <a:schemeClr val="tx1"/>
                </a:solidFill>
                <a:latin typeface="Times New Roman" panose="02020603050405020304" pitchFamily="18" charset="0"/>
                <a:cs typeface="Times New Roman" panose="02020603050405020304" pitchFamily="18" charset="0"/>
              </a:rPr>
              <a:t> do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jetë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anazhimi</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ynë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maksimal</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ndjekjen</a:t>
            </a:r>
            <a:r>
              <a:rPr lang="en-US" sz="1400" dirty="0">
                <a:solidFill>
                  <a:schemeClr val="tx1"/>
                </a:solidFill>
                <a:latin typeface="Times New Roman" panose="02020603050405020304" pitchFamily="18" charset="0"/>
                <a:cs typeface="Times New Roman" panose="02020603050405020304" pitchFamily="18" charset="0"/>
              </a:rPr>
              <a:t> e </a:t>
            </a:r>
            <a:r>
              <a:rPr lang="en-US" sz="1400" dirty="0" err="1">
                <a:solidFill>
                  <a:schemeClr val="tx1"/>
                </a:solidFill>
                <a:latin typeface="Times New Roman" panose="02020603050405020304" pitchFamily="18" charset="0"/>
                <a:cs typeface="Times New Roman" panose="02020603050405020304" pitchFamily="18" charset="0"/>
              </a:rPr>
              <a:t>çdo</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problematike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që</a:t>
            </a:r>
            <a:r>
              <a:rPr lang="en-US" sz="1400" dirty="0">
                <a:solidFill>
                  <a:schemeClr val="tx1"/>
                </a:solidFill>
                <a:latin typeface="Times New Roman" panose="02020603050405020304" pitchFamily="18" charset="0"/>
                <a:cs typeface="Times New Roman" panose="02020603050405020304" pitchFamily="18" charset="0"/>
              </a:rPr>
              <a:t> do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dalë</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koordinimin</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bashkërendimin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e </a:t>
            </a:r>
            <a:r>
              <a:rPr lang="en-US" sz="1400" dirty="0" err="1">
                <a:solidFill>
                  <a:schemeClr val="tx1"/>
                </a:solidFill>
                <a:latin typeface="Times New Roman" panose="02020603050405020304" pitchFamily="18" charset="0"/>
                <a:cs typeface="Times New Roman" panose="02020603050405020304" pitchFamily="18" charset="0"/>
              </a:rPr>
              <a:t>punës</a:t>
            </a:r>
            <a:r>
              <a:rPr lang="en-US" sz="1400" dirty="0">
                <a:solidFill>
                  <a:schemeClr val="tx1"/>
                </a:solidFill>
                <a:latin typeface="Times New Roman" panose="02020603050405020304" pitchFamily="18" charset="0"/>
                <a:cs typeface="Times New Roman" panose="02020603050405020304" pitchFamily="18" charset="0"/>
              </a:rPr>
              <a:t>, me </a:t>
            </a:r>
            <a:r>
              <a:rPr lang="en-US" sz="1400" dirty="0" err="1" smtClean="0">
                <a:solidFill>
                  <a:schemeClr val="tx1"/>
                </a:solidFill>
                <a:latin typeface="Times New Roman" panose="02020603050405020304" pitchFamily="18" charset="0"/>
                <a:cs typeface="Times New Roman" panose="02020603050405020304" pitchFamily="18" charset="0"/>
              </a:rPr>
              <a:t>strukturat</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përgjegjëse</a:t>
            </a:r>
            <a:r>
              <a:rPr lang="en-US" sz="1400" dirty="0">
                <a:solidFill>
                  <a:schemeClr val="tx1"/>
                </a:solidFill>
                <a:latin typeface="Times New Roman" panose="02020603050405020304" pitchFamily="18" charset="0"/>
                <a:cs typeface="Times New Roman" panose="02020603050405020304" pitchFamily="18" charset="0"/>
              </a:rPr>
              <a:t> </a:t>
            </a:r>
            <a:endParaRPr lang="en-US" sz="1400" dirty="0" smtClean="0">
              <a:solidFill>
                <a:schemeClr val="tx1"/>
              </a:solidFill>
              <a:latin typeface="Times New Roman" panose="02020603050405020304" pitchFamily="18" charset="0"/>
              <a:cs typeface="Times New Roman" panose="02020603050405020304" pitchFamily="18" charset="0"/>
            </a:endParaRPr>
          </a:p>
          <a:p>
            <a:pPr algn="just">
              <a:spcBef>
                <a:spcPts val="0"/>
              </a:spcBef>
              <a:buFont typeface="Wingdings" panose="05000000000000000000" pitchFamily="2" charset="2"/>
              <a:buChar char="Ø"/>
              <a:defRPr/>
            </a:pPr>
            <a:r>
              <a:rPr lang="en-US" sz="1400" dirty="0">
                <a:solidFill>
                  <a:schemeClr val="tx1"/>
                </a:solidFill>
                <a:latin typeface="Times New Roman" panose="02020603050405020304" pitchFamily="18" charset="0"/>
                <a:cs typeface="Times New Roman" panose="02020603050405020304" pitchFamily="18" charset="0"/>
              </a:rPr>
              <a:t>D</a:t>
            </a:r>
            <a:r>
              <a:rPr lang="en-US" sz="1400" dirty="0" smtClean="0">
                <a:solidFill>
                  <a:schemeClr val="tx1"/>
                </a:solidFill>
                <a:latin typeface="Times New Roman" panose="02020603050405020304" pitchFamily="18" charset="0"/>
                <a:cs typeface="Times New Roman" panose="02020603050405020304" pitchFamily="18" charset="0"/>
              </a:rPr>
              <a:t>o </a:t>
            </a:r>
            <a:r>
              <a:rPr lang="en-US" sz="1400" dirty="0" err="1">
                <a:solidFill>
                  <a:schemeClr val="tx1"/>
                </a:solidFill>
                <a:latin typeface="Times New Roman" panose="02020603050405020304" pitchFamily="18" charset="0"/>
                <a:cs typeface="Times New Roman" panose="02020603050405020304" pitchFamily="18" charset="0"/>
              </a:rPr>
              <a:t>ti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jepet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përparësi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funksionimit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komiteteve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drejtohen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nga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Prefekti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Qarkut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Komitetit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Menaxhimit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Zonave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Mbrojtura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Mjedisore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për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analizuar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veprimtarinë</a:t>
            </a:r>
            <a:r>
              <a:rPr lang="en-US" sz="1400" dirty="0">
                <a:solidFill>
                  <a:schemeClr val="tx1"/>
                </a:solidFill>
                <a:latin typeface="Times New Roman" panose="02020603050405020304" pitchFamily="18" charset="0"/>
                <a:cs typeface="Times New Roman" panose="02020603050405020304" pitchFamily="18" charset="0"/>
              </a:rPr>
              <a:t> e </a:t>
            </a:r>
            <a:r>
              <a:rPr lang="en-US" sz="1400" dirty="0" err="1">
                <a:solidFill>
                  <a:schemeClr val="tx1"/>
                </a:solidFill>
                <a:latin typeface="Times New Roman" panose="02020603050405020304" pitchFamily="18" charset="0"/>
                <a:cs typeface="Times New Roman" panose="02020603050405020304" pitchFamily="18" charset="0"/>
              </a:rPr>
              <a:t>çdo</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strukture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për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zgjidhur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çdo</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problematikë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dalë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kohë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me </a:t>
            </a:r>
            <a:r>
              <a:rPr lang="en-US" sz="1400" dirty="0" err="1">
                <a:solidFill>
                  <a:schemeClr val="tx1"/>
                </a:solidFill>
                <a:latin typeface="Times New Roman" panose="02020603050405020304" pitchFamily="18" charset="0"/>
                <a:cs typeface="Times New Roman" panose="02020603050405020304" pitchFamily="18" charset="0"/>
              </a:rPr>
              <a:t>efikasitet</a:t>
            </a:r>
            <a:r>
              <a:rPr lang="en-US" sz="1400" dirty="0">
                <a:solidFill>
                  <a:schemeClr val="tx1"/>
                </a:solidFill>
                <a:latin typeface="Times New Roman" panose="02020603050405020304" pitchFamily="18" charset="0"/>
                <a:cs typeface="Times New Roman" panose="02020603050405020304" pitchFamily="18" charset="0"/>
              </a:rPr>
              <a:t>.</a:t>
            </a:r>
          </a:p>
          <a:p>
            <a:pPr algn="just">
              <a:spcBef>
                <a:spcPts val="0"/>
              </a:spcBef>
              <a:buFont typeface="Wingdings" panose="05000000000000000000" pitchFamily="2" charset="2"/>
              <a:buChar char="Ø"/>
              <a:defRPr/>
            </a:pP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kuadër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vazhdimit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Aksionit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Kombëtar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Pastrimit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çlirojmë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territorin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nga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ndotja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mjedisore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angazhimi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hartimin</a:t>
            </a:r>
            <a:r>
              <a:rPr lang="en-US" sz="1400" dirty="0">
                <a:solidFill>
                  <a:schemeClr val="tx1"/>
                </a:solidFill>
                <a:latin typeface="Times New Roman" panose="02020603050405020304" pitchFamily="18" charset="0"/>
                <a:cs typeface="Times New Roman" panose="02020603050405020304" pitchFamily="18" charset="0"/>
              </a:rPr>
              <a:t> e </a:t>
            </a:r>
            <a:r>
              <a:rPr lang="en-US" sz="1400" dirty="0" err="1">
                <a:solidFill>
                  <a:schemeClr val="tx1"/>
                </a:solidFill>
                <a:latin typeface="Times New Roman" panose="02020603050405020304" pitchFamily="18" charset="0"/>
                <a:cs typeface="Times New Roman" panose="02020603050405020304" pitchFamily="18" charset="0"/>
              </a:rPr>
              <a:t>planit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pastrimit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territorit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nivel</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qarku</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bashkëpunim</a:t>
            </a:r>
            <a:r>
              <a:rPr lang="en-US" sz="1400" dirty="0">
                <a:solidFill>
                  <a:schemeClr val="tx1"/>
                </a:solidFill>
                <a:latin typeface="Times New Roman" panose="02020603050405020304" pitchFamily="18" charset="0"/>
                <a:cs typeface="Times New Roman" panose="02020603050405020304" pitchFamily="18" charset="0"/>
              </a:rPr>
              <a:t> me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gjithë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strukturat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përgjegjëse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një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masë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paraprake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për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krijimin</a:t>
            </a:r>
            <a:r>
              <a:rPr lang="en-US" sz="1400" dirty="0">
                <a:solidFill>
                  <a:schemeClr val="tx1"/>
                </a:solidFill>
                <a:latin typeface="Times New Roman" panose="02020603050405020304" pitchFamily="18" charset="0"/>
                <a:cs typeface="Times New Roman" panose="02020603050405020304" pitchFamily="18" charset="0"/>
              </a:rPr>
              <a:t> e </a:t>
            </a:r>
            <a:r>
              <a:rPr lang="en-US" sz="1400" dirty="0" err="1">
                <a:solidFill>
                  <a:schemeClr val="tx1"/>
                </a:solidFill>
                <a:latin typeface="Times New Roman" panose="02020603050405020304" pitchFamily="18" charset="0"/>
                <a:cs typeface="Times New Roman" panose="02020603050405020304" pitchFamily="18" charset="0"/>
              </a:rPr>
              <a:t>një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territori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pastër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rivitalizimin</a:t>
            </a:r>
            <a:r>
              <a:rPr lang="en-US" sz="1400" dirty="0">
                <a:solidFill>
                  <a:schemeClr val="tx1"/>
                </a:solidFill>
                <a:latin typeface="Times New Roman" panose="02020603050405020304" pitchFamily="18" charset="0"/>
                <a:cs typeface="Times New Roman" panose="02020603050405020304" pitchFamily="18" charset="0"/>
              </a:rPr>
              <a:t> e </a:t>
            </a:r>
            <a:r>
              <a:rPr lang="en-US" sz="1400" dirty="0" err="1">
                <a:solidFill>
                  <a:schemeClr val="tx1"/>
                </a:solidFill>
                <a:latin typeface="Times New Roman" panose="02020603050405020304" pitchFamily="18" charset="0"/>
                <a:cs typeface="Times New Roman" panose="02020603050405020304" pitchFamily="18" charset="0"/>
              </a:rPr>
              <a:t>tij</a:t>
            </a:r>
            <a:r>
              <a:rPr lang="en-US" sz="1400" dirty="0">
                <a:solidFill>
                  <a:schemeClr val="tx1"/>
                </a:solidFill>
                <a:latin typeface="Times New Roman" panose="02020603050405020304" pitchFamily="18" charset="0"/>
                <a:cs typeface="Times New Roman" panose="02020603050405020304" pitchFamily="18" charset="0"/>
              </a:rPr>
              <a:t>.</a:t>
            </a:r>
          </a:p>
          <a:p>
            <a:pPr algn="just">
              <a:spcBef>
                <a:spcPts val="0"/>
              </a:spcBef>
              <a:buFont typeface="Wingdings" panose="05000000000000000000" pitchFamily="2" charset="2"/>
              <a:buChar char="Ø"/>
              <a:defRPr/>
            </a:pPr>
            <a:r>
              <a:rPr lang="en-US" sz="1400" dirty="0" err="1">
                <a:solidFill>
                  <a:schemeClr val="tx1"/>
                </a:solidFill>
                <a:latin typeface="Times New Roman" panose="02020603050405020304" pitchFamily="18" charset="0"/>
                <a:cs typeface="Times New Roman" panose="02020603050405020304" pitchFamily="18" charset="0"/>
              </a:rPr>
              <a:t>N</a:t>
            </a:r>
            <a:r>
              <a:rPr lang="en-US" sz="1400" dirty="0" err="1" smtClean="0">
                <a:solidFill>
                  <a:schemeClr val="tx1"/>
                </a:solidFill>
                <a:latin typeface="Times New Roman" panose="02020603050405020304" pitchFamily="18" charset="0"/>
                <a:cs typeface="Times New Roman" panose="02020603050405020304" pitchFamily="18" charset="0"/>
              </a:rPr>
              <a:t>djekja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monitorimi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koordinimi</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me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gjitha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strukturat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nivel</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qëndror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vendor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problematikave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mjedisit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mënyrë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veçantë</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menaxhimit</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të</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integruar</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të</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mbetjeve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urbane. </a:t>
            </a:r>
          </a:p>
          <a:p>
            <a:pPr algn="just">
              <a:spcBef>
                <a:spcPts val="0"/>
              </a:spcBef>
              <a:buFont typeface="Wingdings" panose="05000000000000000000" pitchFamily="2" charset="2"/>
              <a:buChar char="Ø"/>
              <a:defRPr/>
            </a:pPr>
            <a:r>
              <a:rPr lang="en-US" sz="1400" dirty="0" err="1">
                <a:solidFill>
                  <a:schemeClr val="tx1"/>
                </a:solidFill>
                <a:latin typeface="Times New Roman" panose="02020603050405020304" pitchFamily="18" charset="0"/>
                <a:cs typeface="Times New Roman" panose="02020603050405020304" pitchFamily="18" charset="0"/>
              </a:rPr>
              <a:t>Zbatimi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kohë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gjitha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detyrave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që</a:t>
            </a:r>
            <a:r>
              <a:rPr lang="en-US" sz="1400" dirty="0">
                <a:solidFill>
                  <a:schemeClr val="tx1"/>
                </a:solidFill>
                <a:latin typeface="Times New Roman" panose="02020603050405020304" pitchFamily="18" charset="0"/>
                <a:cs typeface="Times New Roman" panose="02020603050405020304" pitchFamily="18" charset="0"/>
              </a:rPr>
              <a:t> do </a:t>
            </a:r>
            <a:r>
              <a:rPr lang="en-US" sz="1400" dirty="0" err="1">
                <a:solidFill>
                  <a:schemeClr val="tx1"/>
                </a:solidFill>
                <a:latin typeface="Times New Roman" panose="02020603050405020304" pitchFamily="18" charset="0"/>
                <a:cs typeface="Times New Roman" panose="02020603050405020304" pitchFamily="18" charset="0"/>
              </a:rPr>
              <a:t>ti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ngarkohen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Sektorit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Zhvillimit</a:t>
            </a:r>
            <a:r>
              <a:rPr lang="en-US" sz="1400" dirty="0">
                <a:solidFill>
                  <a:schemeClr val="tx1"/>
                </a:solidFill>
                <a:latin typeface="Times New Roman" panose="02020603050405020304" pitchFamily="18" charset="0"/>
                <a:cs typeface="Times New Roman" panose="02020603050405020304" pitchFamily="18" charset="0"/>
              </a:rPr>
              <a:t> Urban </a:t>
            </a:r>
            <a:r>
              <a:rPr lang="en-US" sz="1400" dirty="0" err="1">
                <a:solidFill>
                  <a:schemeClr val="tx1"/>
                </a:solidFill>
                <a:latin typeface="Times New Roman" panose="02020603050405020304" pitchFamily="18" charset="0"/>
                <a:cs typeface="Times New Roman" panose="02020603050405020304" pitchFamily="18" charset="0"/>
              </a:rPr>
              <a:t>nga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Prefekti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Qarkut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Sekretari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Përgjithshëm</a:t>
            </a:r>
            <a:r>
              <a:rPr lang="en-US" sz="1400" dirty="0">
                <a:solidFill>
                  <a:schemeClr val="tx1"/>
                </a:solidFill>
                <a:latin typeface="Times New Roman" panose="02020603050405020304" pitchFamily="18" charset="0"/>
                <a:cs typeface="Times New Roman" panose="02020603050405020304" pitchFamily="18" charset="0"/>
              </a:rPr>
              <a:t>.</a:t>
            </a:r>
          </a:p>
          <a:p>
            <a:pPr algn="just">
              <a:spcBef>
                <a:spcPts val="0"/>
              </a:spcBef>
              <a:buFont typeface="Wingdings" panose="05000000000000000000" pitchFamily="2" charset="2"/>
              <a:buChar char="Ø"/>
              <a:defRPr/>
            </a:pPr>
            <a:r>
              <a:rPr lang="en-US" sz="1400" dirty="0" err="1" smtClean="0">
                <a:solidFill>
                  <a:schemeClr val="tx1"/>
                </a:solidFill>
                <a:latin typeface="Times New Roman" panose="02020603050405020304" pitchFamily="18" charset="0"/>
                <a:cs typeface="Times New Roman" panose="02020603050405020304" pitchFamily="18" charset="0"/>
              </a:rPr>
              <a:t>Ndjekja</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e </a:t>
            </a:r>
            <a:r>
              <a:rPr lang="en-US" sz="1400" dirty="0" err="1">
                <a:solidFill>
                  <a:schemeClr val="tx1"/>
                </a:solidFill>
                <a:latin typeface="Times New Roman" panose="02020603050405020304" pitchFamily="18" charset="0"/>
                <a:cs typeface="Times New Roman" panose="02020603050405020304" pitchFamily="18" charset="0"/>
              </a:rPr>
              <a:t>kërkesave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ankesave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qytetarëve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për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problematika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kanë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bëjnë</a:t>
            </a:r>
            <a:r>
              <a:rPr lang="en-US" sz="1400" dirty="0">
                <a:solidFill>
                  <a:schemeClr val="tx1"/>
                </a:solidFill>
                <a:latin typeface="Times New Roman" panose="02020603050405020304" pitchFamily="18" charset="0"/>
                <a:cs typeface="Times New Roman" panose="02020603050405020304" pitchFamily="18" charset="0"/>
              </a:rPr>
              <a:t> me </a:t>
            </a:r>
            <a:r>
              <a:rPr lang="en-US" sz="1400" dirty="0" err="1">
                <a:solidFill>
                  <a:schemeClr val="tx1"/>
                </a:solidFill>
                <a:latin typeface="Times New Roman" panose="02020603050405020304" pitchFamily="18" charset="0"/>
                <a:cs typeface="Times New Roman" panose="02020603050405020304" pitchFamily="18" charset="0"/>
              </a:rPr>
              <a:t>çështjet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ndjek</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Sektori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Zhvillimit</a:t>
            </a:r>
            <a:r>
              <a:rPr lang="en-US" sz="1400" dirty="0">
                <a:solidFill>
                  <a:schemeClr val="tx1"/>
                </a:solidFill>
                <a:latin typeface="Times New Roman" panose="02020603050405020304" pitchFamily="18" charset="0"/>
                <a:cs typeface="Times New Roman" panose="02020603050405020304" pitchFamily="18" charset="0"/>
              </a:rPr>
              <a:t> Urban </a:t>
            </a:r>
            <a:r>
              <a:rPr lang="en-US" sz="1400" dirty="0" err="1">
                <a:solidFill>
                  <a:schemeClr val="tx1"/>
                </a:solidFill>
                <a:latin typeface="Times New Roman" panose="02020603050405020304" pitchFamily="18" charset="0"/>
                <a:cs typeface="Times New Roman" panose="02020603050405020304" pitchFamily="18" charset="0"/>
              </a:rPr>
              <a:t>deri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zgjidhjen</a:t>
            </a:r>
            <a:r>
              <a:rPr lang="en-US" sz="1400" dirty="0">
                <a:solidFill>
                  <a:schemeClr val="tx1"/>
                </a:solidFill>
                <a:latin typeface="Times New Roman" panose="02020603050405020304" pitchFamily="18" charset="0"/>
                <a:cs typeface="Times New Roman" panose="02020603050405020304" pitchFamily="18" charset="0"/>
              </a:rPr>
              <a:t> e </a:t>
            </a:r>
            <a:r>
              <a:rPr lang="en-US" sz="1400" dirty="0" err="1">
                <a:solidFill>
                  <a:schemeClr val="tx1"/>
                </a:solidFill>
                <a:latin typeface="Times New Roman" panose="02020603050405020304" pitchFamily="18" charset="0"/>
                <a:cs typeface="Times New Roman" panose="02020603050405020304" pitchFamily="18" charset="0"/>
              </a:rPr>
              <a:t>tyre</a:t>
            </a:r>
            <a:r>
              <a:rPr lang="en-US" sz="1400" dirty="0">
                <a:solidFill>
                  <a:schemeClr val="tx1"/>
                </a:solidFill>
                <a:latin typeface="Times New Roman" panose="02020603050405020304" pitchFamily="18" charset="0"/>
                <a:cs typeface="Times New Roman" panose="02020603050405020304" pitchFamily="18" charset="0"/>
              </a:rPr>
              <a:t>;</a:t>
            </a:r>
          </a:p>
          <a:p>
            <a:pPr algn="just">
              <a:spcBef>
                <a:spcPts val="0"/>
              </a:spcBef>
              <a:buFont typeface="Wingdings" panose="05000000000000000000" pitchFamily="2" charset="2"/>
              <a:buChar char="Ø"/>
              <a:defRPr/>
            </a:pPr>
            <a:r>
              <a:rPr lang="en-US" sz="1400" dirty="0" err="1">
                <a:solidFill>
                  <a:schemeClr val="tx1"/>
                </a:solidFill>
                <a:latin typeface="Times New Roman" panose="02020603050405020304" pitchFamily="18" charset="0"/>
                <a:cs typeface="Times New Roman" panose="02020603050405020304" pitchFamily="18" charset="0"/>
              </a:rPr>
              <a:t>Ndjekja</a:t>
            </a:r>
            <a:r>
              <a:rPr lang="en-US" sz="1400" dirty="0">
                <a:solidFill>
                  <a:schemeClr val="tx1"/>
                </a:solidFill>
                <a:latin typeface="Times New Roman" panose="02020603050405020304" pitchFamily="18" charset="0"/>
                <a:cs typeface="Times New Roman" panose="02020603050405020304" pitchFamily="18" charset="0"/>
              </a:rPr>
              <a:t> e </a:t>
            </a:r>
            <a:r>
              <a:rPr lang="en-US" sz="1400" dirty="0" err="1">
                <a:solidFill>
                  <a:schemeClr val="tx1"/>
                </a:solidFill>
                <a:latin typeface="Times New Roman" panose="02020603050405020304" pitchFamily="18" charset="0"/>
                <a:cs typeface="Times New Roman" panose="02020603050405020304" pitchFamily="18" charset="0"/>
              </a:rPr>
              <a:t>investimeve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stategjike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qarkun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Durrës</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drejtim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infrastrukturës</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zhvillimit</a:t>
            </a:r>
            <a:r>
              <a:rPr lang="en-US" sz="1400" dirty="0">
                <a:solidFill>
                  <a:schemeClr val="tx1"/>
                </a:solidFill>
                <a:latin typeface="Times New Roman" panose="02020603050405020304" pitchFamily="18" charset="0"/>
                <a:cs typeface="Times New Roman" panose="02020603050405020304" pitchFamily="18" charset="0"/>
              </a:rPr>
              <a:t> urban.</a:t>
            </a:r>
          </a:p>
          <a:p>
            <a:pPr marL="0" indent="0" algn="ctr">
              <a:lnSpc>
                <a:spcPct val="107000"/>
              </a:lnSpc>
              <a:spcBef>
                <a:spcPts val="0"/>
              </a:spcBef>
              <a:spcAft>
                <a:spcPts val="0"/>
              </a:spcAft>
              <a:buFont typeface="Wingdings 3" pitchFamily="18" charset="2"/>
              <a:buNone/>
              <a:tabLst>
                <a:tab pos="2971800" algn="ctr"/>
              </a:tabLst>
              <a:defRPr/>
            </a:pPr>
            <a:endParaRPr lang="en-US" sz="1600" b="1" dirty="0" smtClean="0">
              <a:solidFill>
                <a:schemeClr val="tx1"/>
              </a:solidFill>
              <a:latin typeface="Times New Roman"/>
              <a:ea typeface="Calibri"/>
            </a:endParaRPr>
          </a:p>
        </p:txBody>
      </p:sp>
      <p:sp>
        <p:nvSpPr>
          <p:cNvPr id="63492"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solidFill>
                  <a:srgbClr val="000000"/>
                </a:solidFill>
              </a:rPr>
              <a:t>44</a:t>
            </a:r>
          </a:p>
        </p:txBody>
      </p:sp>
    </p:spTree>
    <p:extLst>
      <p:ext uri="{BB962C8B-B14F-4D97-AF65-F5344CB8AC3E}">
        <p14:creationId xmlns:p14="http://schemas.microsoft.com/office/powerpoint/2010/main" val="24737660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143000"/>
            <a:ext cx="6934200" cy="706964"/>
          </a:xfrm>
        </p:spPr>
        <p:txBody>
          <a:bodyPr/>
          <a:lstStyle/>
          <a:p>
            <a:pPr algn="ctr"/>
            <a:r>
              <a:rPr lang="sq-AL" sz="2400" dirty="0">
                <a:solidFill>
                  <a:schemeClr val="bg1"/>
                </a:solidFill>
                <a:latin typeface="Times New Roman" pitchFamily="18" charset="0"/>
                <a:cs typeface="Times New Roman" pitchFamily="18" charset="0"/>
              </a:rPr>
              <a:t>DREJTIMI </a:t>
            </a:r>
            <a:r>
              <a:rPr lang="en-US" sz="2400" dirty="0">
                <a:solidFill>
                  <a:schemeClr val="bg1"/>
                </a:solidFill>
                <a:latin typeface="Times New Roman" pitchFamily="18" charset="0"/>
                <a:cs typeface="Times New Roman" pitchFamily="18" charset="0"/>
              </a:rPr>
              <a:t>I</a:t>
            </a:r>
            <a:r>
              <a:rPr lang="sq-AL" sz="2400" dirty="0">
                <a:solidFill>
                  <a:schemeClr val="bg1"/>
                </a:solidFill>
                <a:latin typeface="Times New Roman" pitchFamily="18" charset="0"/>
                <a:cs typeface="Times New Roman" pitchFamily="18" charset="0"/>
              </a:rPr>
              <a:t> TASK-</a:t>
            </a:r>
            <a:r>
              <a:rPr lang="en-US" sz="2400" dirty="0">
                <a:solidFill>
                  <a:schemeClr val="bg1"/>
                </a:solidFill>
                <a:latin typeface="Times New Roman" pitchFamily="18" charset="0"/>
                <a:cs typeface="Times New Roman" pitchFamily="18" charset="0"/>
              </a:rPr>
              <a:t>F</a:t>
            </a:r>
            <a:r>
              <a:rPr lang="sq-AL" sz="2400" dirty="0">
                <a:solidFill>
                  <a:schemeClr val="bg1"/>
                </a:solidFill>
                <a:latin typeface="Times New Roman" pitchFamily="18" charset="0"/>
                <a:cs typeface="Times New Roman" pitchFamily="18" charset="0"/>
              </a:rPr>
              <a:t>ORCAVE, KOMITETEVE </a:t>
            </a:r>
            <a:r>
              <a:rPr lang="en-US" sz="2400" dirty="0">
                <a:solidFill>
                  <a:schemeClr val="bg1"/>
                </a:solidFill>
                <a:latin typeface="Times New Roman" pitchFamily="18" charset="0"/>
                <a:cs typeface="Times New Roman" pitchFamily="18" charset="0"/>
              </a:rPr>
              <a:t>P</a:t>
            </a:r>
            <a:r>
              <a:rPr lang="sq-AL" sz="2400" dirty="0">
                <a:solidFill>
                  <a:schemeClr val="bg1"/>
                </a:solidFill>
                <a:latin typeface="Times New Roman" pitchFamily="18" charset="0"/>
                <a:cs typeface="Times New Roman" pitchFamily="18" charset="0"/>
              </a:rPr>
              <a:t>ËR </a:t>
            </a:r>
            <a:r>
              <a:rPr lang="en-US" sz="2400" dirty="0">
                <a:solidFill>
                  <a:schemeClr val="bg1"/>
                </a:solidFill>
                <a:latin typeface="Times New Roman" pitchFamily="18" charset="0"/>
                <a:cs typeface="Times New Roman" pitchFamily="18" charset="0"/>
              </a:rPr>
              <a:t>Ç</a:t>
            </a:r>
            <a:r>
              <a:rPr lang="sq-AL" sz="2400" dirty="0">
                <a:solidFill>
                  <a:schemeClr val="bg1"/>
                </a:solidFill>
                <a:latin typeface="Times New Roman" pitchFamily="18" charset="0"/>
                <a:cs typeface="Times New Roman" pitchFamily="18" charset="0"/>
              </a:rPr>
              <a:t>ËSHTJE </a:t>
            </a:r>
            <a:r>
              <a:rPr lang="en-US" sz="2400" dirty="0">
                <a:solidFill>
                  <a:schemeClr val="bg1"/>
                </a:solidFill>
                <a:latin typeface="Times New Roman" pitchFamily="18" charset="0"/>
                <a:cs typeface="Times New Roman" pitchFamily="18" charset="0"/>
              </a:rPr>
              <a:t>T</a:t>
            </a:r>
            <a:r>
              <a:rPr lang="sq-AL" sz="2400" dirty="0">
                <a:solidFill>
                  <a:schemeClr val="bg1"/>
                </a:solidFill>
                <a:latin typeface="Times New Roman" pitchFamily="18" charset="0"/>
                <a:cs typeface="Times New Roman" pitchFamily="18" charset="0"/>
              </a:rPr>
              <a:t>Ë </a:t>
            </a:r>
            <a:r>
              <a:rPr lang="en-US" sz="2400" dirty="0">
                <a:solidFill>
                  <a:schemeClr val="bg1"/>
                </a:solidFill>
                <a:latin typeface="Times New Roman" pitchFamily="18" charset="0"/>
                <a:cs typeface="Times New Roman" pitchFamily="18" charset="0"/>
              </a:rPr>
              <a:t>C</a:t>
            </a:r>
            <a:r>
              <a:rPr lang="sq-AL" sz="2400" dirty="0">
                <a:solidFill>
                  <a:schemeClr val="bg1"/>
                </a:solidFill>
                <a:latin typeface="Times New Roman" pitchFamily="18" charset="0"/>
                <a:cs typeface="Times New Roman" pitchFamily="18" charset="0"/>
              </a:rPr>
              <a:t>AKTUARA</a:t>
            </a:r>
            <a:endParaRPr lang="en-US" sz="24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762000" y="3429000"/>
            <a:ext cx="7620000" cy="1524000"/>
          </a:xfrm>
        </p:spPr>
        <p:txBody>
          <a:bodyPr>
            <a:normAutofit/>
          </a:bodyPr>
          <a:lstStyle/>
          <a:p>
            <a:pPr algn="just">
              <a:buFont typeface="Wingdings" pitchFamily="2" charset="2"/>
              <a:buChar char="§"/>
            </a:pPr>
            <a:r>
              <a:rPr lang="en-US" sz="1600" dirty="0" err="1">
                <a:solidFill>
                  <a:schemeClr val="tx1"/>
                </a:solidFill>
                <a:latin typeface="Times New Roman" pitchFamily="18" charset="0"/>
                <a:cs typeface="Times New Roman" pitchFamily="18" charset="0"/>
              </a:rPr>
              <a:t>Realizimi</a:t>
            </a:r>
            <a:r>
              <a:rPr lang="en-US" sz="1600" dirty="0">
                <a:solidFill>
                  <a:schemeClr val="tx1"/>
                </a:solidFill>
                <a:latin typeface="Times New Roman" pitchFamily="18" charset="0"/>
                <a:cs typeface="Times New Roman" pitchFamily="18" charset="0"/>
              </a:rPr>
              <a:t> i </a:t>
            </a:r>
            <a:r>
              <a:rPr lang="en-US" sz="1600" dirty="0" err="1">
                <a:solidFill>
                  <a:schemeClr val="tx1"/>
                </a:solidFill>
                <a:latin typeface="Times New Roman" pitchFamily="18" charset="0"/>
                <a:cs typeface="Times New Roman" pitchFamily="18" charset="0"/>
              </a:rPr>
              <a:t>këtyre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detyrave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është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kryer</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nëpërmjet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koordinimit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punës</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bashkëpunimit</a:t>
            </a:r>
            <a:r>
              <a:rPr lang="en-US" sz="1600" dirty="0">
                <a:solidFill>
                  <a:schemeClr val="tx1"/>
                </a:solidFill>
                <a:latin typeface="Times New Roman" pitchFamily="18" charset="0"/>
                <a:cs typeface="Times New Roman" pitchFamily="18" charset="0"/>
              </a:rPr>
              <a:t> midis </a:t>
            </a:r>
            <a:r>
              <a:rPr lang="en-US" sz="1600" dirty="0" err="1">
                <a:solidFill>
                  <a:schemeClr val="tx1"/>
                </a:solidFill>
                <a:latin typeface="Times New Roman" pitchFamily="18" charset="0"/>
                <a:cs typeface="Times New Roman" pitchFamily="18" charset="0"/>
              </a:rPr>
              <a:t>Institucioneve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Qëndrore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Vendore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nivel</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Qarku</a:t>
            </a:r>
            <a:r>
              <a:rPr lang="en-US" sz="1600" dirty="0">
                <a:solidFill>
                  <a:schemeClr val="tx1"/>
                </a:solidFill>
                <a:latin typeface="Times New Roman" pitchFamily="18" charset="0"/>
                <a:cs typeface="Times New Roman" pitchFamily="18" charset="0"/>
              </a:rPr>
              <a:t>.</a:t>
            </a:r>
          </a:p>
          <a:p>
            <a:pPr algn="just">
              <a:buFont typeface="Wingdings" pitchFamily="2" charset="2"/>
              <a:buChar char="§"/>
            </a:pPr>
            <a:r>
              <a:rPr lang="en-US" sz="1600" dirty="0" err="1">
                <a:solidFill>
                  <a:schemeClr val="tx1"/>
                </a:solidFill>
                <a:latin typeface="Times New Roman" pitchFamily="18" charset="0"/>
                <a:cs typeface="Times New Roman" pitchFamily="18" charset="0"/>
              </a:rPr>
              <a:t>Pavarësisht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punës</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mirë</a:t>
            </a:r>
            <a:r>
              <a:rPr lang="en-US" sz="1600" dirty="0">
                <a:solidFill>
                  <a:schemeClr val="tx1"/>
                </a:solidFill>
                <a:latin typeface="Times New Roman" pitchFamily="18" charset="0"/>
                <a:cs typeface="Times New Roman" pitchFamily="18" charset="0"/>
              </a:rPr>
              <a:t>, problem </a:t>
            </a:r>
            <a:r>
              <a:rPr lang="en-US" sz="1600" dirty="0" err="1">
                <a:solidFill>
                  <a:schemeClr val="tx1"/>
                </a:solidFill>
                <a:latin typeface="Times New Roman" pitchFamily="18" charset="0"/>
                <a:cs typeface="Times New Roman" pitchFamily="18" charset="0"/>
              </a:rPr>
              <a:t>mbetet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pjesmarrja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bashkëpunimi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ndërmjet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institucioneve</a:t>
            </a:r>
            <a:r>
              <a:rPr lang="en-US" sz="1600" dirty="0">
                <a:solidFill>
                  <a:schemeClr val="tx1"/>
                </a:solidFill>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chemeClr val="tx1"/>
                </a:solidFill>
              </a:rPr>
              <a:pPr/>
              <a:t>45</a:t>
            </a:fld>
            <a:endParaRPr lang="en-US" b="1" dirty="0">
              <a:solidFill>
                <a:schemeClr val="tx1"/>
              </a:solidFill>
            </a:endParaRPr>
          </a:p>
        </p:txBody>
      </p:sp>
      <p:sp>
        <p:nvSpPr>
          <p:cNvPr id="5" name="Slide Number Placeholder 1">
            <a:extLst>
              <a:ext uri="{FF2B5EF4-FFF2-40B4-BE49-F238E27FC236}">
                <a16:creationId xmlns:a16="http://schemas.microsoft.com/office/drawing/2014/main" xmlns="" id="{8DAF724D-B469-333C-9D4D-9BD1FBF82E2C}"/>
              </a:ext>
            </a:extLst>
          </p:cNvPr>
          <p:cNvSpPr txBox="1">
            <a:spLocks/>
          </p:cNvSpPr>
          <p:nvPr/>
        </p:nvSpPr>
        <p:spPr bwMode="gray">
          <a:xfrm>
            <a:off x="7764463" y="295275"/>
            <a:ext cx="628650" cy="768350"/>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1ACAA0A-A54D-4EAE-9F78-393AB960BCBF}" type="slidenum">
              <a:rPr lang="en-US" b="1" smtClean="0">
                <a:solidFill>
                  <a:schemeClr val="tx1"/>
                </a:solidFill>
              </a:rPr>
              <a:pPr>
                <a:defRPr/>
              </a:pPr>
              <a:t>45</a:t>
            </a:fld>
            <a:endParaRPr lang="en-US" b="1" dirty="0">
              <a:solidFill>
                <a:schemeClr val="tx1"/>
              </a:solidFill>
            </a:endParaRPr>
          </a:p>
        </p:txBody>
      </p:sp>
    </p:spTree>
    <p:extLst>
      <p:ext uri="{BB962C8B-B14F-4D97-AF65-F5344CB8AC3E}">
        <p14:creationId xmlns:p14="http://schemas.microsoft.com/office/powerpoint/2010/main" val="33350267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58162" y="1035425"/>
            <a:ext cx="6827676" cy="706964"/>
          </a:xfrm>
        </p:spPr>
        <p:txBody>
          <a:bodyPr/>
          <a:lstStyle/>
          <a:p>
            <a:pPr algn="ctr"/>
            <a:r>
              <a:rPr lang="en-US" sz="2400" dirty="0">
                <a:solidFill>
                  <a:schemeClr val="bg1"/>
                </a:solidFill>
                <a:latin typeface="Times New Roman" pitchFamily="18" charset="0"/>
                <a:cs typeface="Times New Roman" pitchFamily="18" charset="0"/>
              </a:rPr>
              <a:t>TURIZMI</a:t>
            </a:r>
            <a:endParaRPr lang="en-US" sz="2400" dirty="0">
              <a:latin typeface="Times New Roman" pitchFamily="18" charset="0"/>
              <a:cs typeface="Times New Roman" pitchFamily="18" charset="0"/>
            </a:endParaRPr>
          </a:p>
        </p:txBody>
      </p:sp>
      <p:pic>
        <p:nvPicPr>
          <p:cNvPr id="1026" name="Picture 2" descr="Task forca kontrolle në plazhe, ndëshkime të ashpra për mungesën e  vrojtuesve - Vizion Plu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964"/>
          <a:stretch/>
        </p:blipFill>
        <p:spPr bwMode="auto">
          <a:xfrm>
            <a:off x="6161539" y="2362200"/>
            <a:ext cx="2993347" cy="177437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b="1" smtClean="0">
                <a:solidFill>
                  <a:schemeClr val="tx1"/>
                </a:solidFill>
              </a:rPr>
              <a:pPr/>
              <a:t>46</a:t>
            </a:fld>
            <a:endParaRPr lang="en-US" b="1" dirty="0">
              <a:solidFill>
                <a:schemeClr val="tx1"/>
              </a:solidFill>
            </a:endParaRPr>
          </a:p>
        </p:txBody>
      </p:sp>
      <p:sp>
        <p:nvSpPr>
          <p:cNvPr id="6" name="TextBox 5">
            <a:extLst>
              <a:ext uri="{FF2B5EF4-FFF2-40B4-BE49-F238E27FC236}">
                <a16:creationId xmlns:a16="http://schemas.microsoft.com/office/drawing/2014/main" xmlns="" id="{A6157393-E85D-9A77-94AA-C88CA92D033F}"/>
              </a:ext>
            </a:extLst>
          </p:cNvPr>
          <p:cNvSpPr txBox="1"/>
          <p:nvPr/>
        </p:nvSpPr>
        <p:spPr>
          <a:xfrm>
            <a:off x="457200" y="2363972"/>
            <a:ext cx="5334000" cy="4529830"/>
          </a:xfrm>
          <a:prstGeom prst="rect">
            <a:avLst/>
          </a:prstGeom>
          <a:noFill/>
        </p:spPr>
        <p:txBody>
          <a:bodyPr wrap="square">
            <a:spAutoFit/>
          </a:bodyPr>
          <a:lstStyle/>
          <a:p>
            <a:pPr algn="just"/>
            <a:r>
              <a:rPr lang="en-US" sz="1600" b="1" dirty="0" err="1">
                <a:latin typeface="Times New Roman" panose="02020603050405020304" pitchFamily="18" charset="0"/>
                <a:cs typeface="Times New Roman" panose="02020603050405020304" pitchFamily="18" charset="0"/>
              </a:rPr>
              <a:t>Për</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mbarëvajtjen</a:t>
            </a:r>
            <a:r>
              <a:rPr lang="en-US" sz="1600" b="1" dirty="0">
                <a:latin typeface="Times New Roman" panose="02020603050405020304" pitchFamily="18" charset="0"/>
                <a:cs typeface="Times New Roman" panose="02020603050405020304" pitchFamily="18" charset="0"/>
              </a:rPr>
              <a:t> e </a:t>
            </a:r>
            <a:r>
              <a:rPr lang="en-US" sz="1600" b="1" dirty="0" err="1">
                <a:latin typeface="Times New Roman" panose="02020603050405020304" pitchFamily="18" charset="0"/>
                <a:cs typeface="Times New Roman" panose="02020603050405020304" pitchFamily="18" charset="0"/>
              </a:rPr>
              <a:t>sezonit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Turistik</a:t>
            </a:r>
            <a:r>
              <a:rPr lang="en-US" sz="1600" b="1" dirty="0">
                <a:latin typeface="Times New Roman" panose="02020603050405020304" pitchFamily="18" charset="0"/>
                <a:cs typeface="Times New Roman" panose="02020603050405020304" pitchFamily="18" charset="0"/>
              </a:rPr>
              <a:t> Veror 2025 </a:t>
            </a:r>
            <a:r>
              <a:rPr lang="en-US" sz="1600" b="1" dirty="0" err="1">
                <a:latin typeface="Times New Roman" panose="02020603050405020304" pitchFamily="18" charset="0"/>
                <a:cs typeface="Times New Roman" panose="02020603050405020304" pitchFamily="18" charset="0"/>
              </a:rPr>
              <a:t>sipas</a:t>
            </a:r>
            <a:r>
              <a:rPr lang="en-US" sz="1600" b="1" dirty="0">
                <a:latin typeface="Times New Roman" panose="02020603050405020304" pitchFamily="18" charset="0"/>
                <a:cs typeface="Times New Roman" panose="02020603050405020304" pitchFamily="18" charset="0"/>
              </a:rPr>
              <a:t> </a:t>
            </a:r>
            <a:r>
              <a:rPr lang="nl-NL" sz="1600" b="1" dirty="0">
                <a:latin typeface="Times New Roman" panose="02020603050405020304" pitchFamily="18" charset="0"/>
                <a:cs typeface="Times New Roman" panose="02020603050405020304" pitchFamily="18" charset="0"/>
              </a:rPr>
              <a:t>Urdhërit të Kryeministrit Nr. 58, datë 06.05.2025 “Për ngritjen e Task-Forcës Ndërinstitucionale për Sezonin Turistik Veror 2025” dhe </a:t>
            </a:r>
            <a:r>
              <a:rPr lang="en-US" sz="1600" b="1" dirty="0" err="1">
                <a:latin typeface="Times New Roman" panose="02020603050405020304" pitchFamily="18" charset="0"/>
                <a:cs typeface="Times New Roman" panose="02020603050405020304" pitchFamily="18" charset="0"/>
              </a:rPr>
              <a:t>Urdhërit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të</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Prefektit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të</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Qarkut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Durrës</a:t>
            </a:r>
            <a:r>
              <a:rPr lang="en-US" sz="1600" b="1" dirty="0">
                <a:latin typeface="Times New Roman" panose="02020603050405020304" pitchFamily="18" charset="0"/>
                <a:cs typeface="Times New Roman" panose="02020603050405020304" pitchFamily="18" charset="0"/>
              </a:rPr>
              <a:t> Nr. </a:t>
            </a:r>
            <a:r>
              <a:rPr lang="sq-AL" sz="1600" b="1" dirty="0">
                <a:latin typeface="Times New Roman" panose="02020603050405020304" pitchFamily="18" charset="0"/>
                <a:cs typeface="Times New Roman" panose="02020603050405020304" pitchFamily="18" charset="0"/>
              </a:rPr>
              <a:t>34, datë 19.05.2025 </a:t>
            </a:r>
            <a:r>
              <a:rPr lang="en-US" sz="1600" b="1" dirty="0">
                <a:latin typeface="Times New Roman" panose="02020603050405020304" pitchFamily="18" charset="0"/>
                <a:cs typeface="Times New Roman" panose="02020603050405020304" pitchFamily="18" charset="0"/>
              </a:rPr>
              <a:t>u </a:t>
            </a:r>
            <a:r>
              <a:rPr lang="en-US" sz="1600" b="1" dirty="0" err="1">
                <a:latin typeface="Times New Roman" panose="02020603050405020304" pitchFamily="18" charset="0"/>
                <a:cs typeface="Times New Roman" panose="02020603050405020304" pitchFamily="18" charset="0"/>
              </a:rPr>
              <a:t>ngritën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dy</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grupe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pjesë</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përbërëse</a:t>
            </a:r>
            <a:r>
              <a:rPr lang="en-US" sz="1600" b="1" dirty="0">
                <a:latin typeface="Times New Roman" panose="02020603050405020304" pitchFamily="18" charset="0"/>
                <a:cs typeface="Times New Roman" panose="02020603050405020304" pitchFamily="18" charset="0"/>
              </a:rPr>
              <a:t> e Task-</a:t>
            </a:r>
            <a:r>
              <a:rPr lang="en-US" sz="1600" b="1" dirty="0" err="1">
                <a:latin typeface="Times New Roman" panose="02020603050405020304" pitchFamily="18" charset="0"/>
                <a:cs typeface="Times New Roman" panose="02020603050405020304" pitchFamily="18" charset="0"/>
              </a:rPr>
              <a:t>Forcës</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Ndërinstitucionale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për</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Sezonin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Turistik</a:t>
            </a:r>
            <a:r>
              <a:rPr lang="en-US" sz="1600" b="1" dirty="0">
                <a:latin typeface="Times New Roman" panose="02020603050405020304" pitchFamily="18" charset="0"/>
                <a:cs typeface="Times New Roman" panose="02020603050405020304" pitchFamily="18" charset="0"/>
              </a:rPr>
              <a:t> Veror:</a:t>
            </a:r>
            <a:endParaRPr lang="en-US" sz="1600" dirty="0">
              <a:latin typeface="Times New Roman" panose="02020603050405020304" pitchFamily="18" charset="0"/>
              <a:cs typeface="Times New Roman" panose="02020603050405020304" pitchFamily="18" charset="0"/>
            </a:endParaRPr>
          </a:p>
          <a:p>
            <a:pPr algn="just"/>
            <a:r>
              <a:rPr lang="en-US" sz="1600" b="1"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algn="just"/>
            <a:r>
              <a:rPr lang="en-US" sz="1600" b="1" dirty="0" err="1">
                <a:latin typeface="Times New Roman" panose="02020603050405020304" pitchFamily="18" charset="0"/>
                <a:cs typeface="Times New Roman" panose="02020603050405020304" pitchFamily="18" charset="0"/>
              </a:rPr>
              <a:t>Grupi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parë</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i</a:t>
            </a:r>
            <a:r>
              <a:rPr lang="en-US" sz="1600" b="1" dirty="0">
                <a:latin typeface="Times New Roman" panose="02020603050405020304" pitchFamily="18" charset="0"/>
                <a:cs typeface="Times New Roman" panose="02020603050405020304" pitchFamily="18" charset="0"/>
              </a:rPr>
              <a:t> Task-</a:t>
            </a:r>
            <a:r>
              <a:rPr lang="en-US" sz="1600" b="1" dirty="0" err="1">
                <a:latin typeface="Times New Roman" panose="02020603050405020304" pitchFamily="18" charset="0"/>
                <a:cs typeface="Times New Roman" panose="02020603050405020304" pitchFamily="18" charset="0"/>
              </a:rPr>
              <a:t>Forcës</a:t>
            </a:r>
            <a:r>
              <a:rPr lang="en-US" sz="1600" b="1"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përgjatë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gjithë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sezonit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turistik</a:t>
            </a:r>
            <a:r>
              <a:rPr lang="en-US" sz="1600" dirty="0">
                <a:latin typeface="Times New Roman" panose="02020603050405020304" pitchFamily="18" charset="0"/>
                <a:cs typeface="Times New Roman" panose="02020603050405020304" pitchFamily="18" charset="0"/>
              </a:rPr>
              <a:t> ka </a:t>
            </a:r>
            <a:r>
              <a:rPr lang="en-US" sz="1600" dirty="0" err="1">
                <a:latin typeface="Times New Roman" panose="02020603050405020304" pitchFamily="18" charset="0"/>
                <a:cs typeface="Times New Roman" panose="02020603050405020304" pitchFamily="18" charset="0"/>
              </a:rPr>
              <a:t>monitoruar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marrë</a:t>
            </a:r>
            <a:r>
              <a:rPr lang="en-US" sz="1600" dirty="0">
                <a:latin typeface="Times New Roman" panose="02020603050405020304" pitchFamily="18" charset="0"/>
                <a:cs typeface="Times New Roman" panose="02020603050405020304" pitchFamily="18" charset="0"/>
              </a:rPr>
              <a:t> masa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drejtim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zbatimit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VKM-</a:t>
            </a:r>
            <a:r>
              <a:rPr lang="en-US" sz="1600" dirty="0" err="1">
                <a:latin typeface="Times New Roman" panose="02020603050405020304" pitchFamily="18" charset="0"/>
                <a:cs typeface="Times New Roman" panose="02020603050405020304" pitchFamily="18" charset="0"/>
              </a:rPr>
              <a:t>së</a:t>
            </a:r>
            <a:r>
              <a:rPr lang="en-US" sz="1600" dirty="0">
                <a:latin typeface="Times New Roman" panose="02020603050405020304" pitchFamily="18" charset="0"/>
                <a:cs typeface="Times New Roman" panose="02020603050405020304" pitchFamily="18" charset="0"/>
              </a:rPr>
              <a:t> Nr.321 </a:t>
            </a:r>
            <a:r>
              <a:rPr lang="en-US" sz="1600" dirty="0" err="1">
                <a:latin typeface="Times New Roman" panose="02020603050405020304" pitchFamily="18" charset="0"/>
                <a:cs typeface="Times New Roman" panose="02020603050405020304" pitchFamily="18" charset="0"/>
              </a:rPr>
              <a:t>datë</a:t>
            </a:r>
            <a:r>
              <a:rPr lang="en-US" sz="1600" dirty="0">
                <a:latin typeface="Times New Roman" panose="02020603050405020304" pitchFamily="18" charset="0"/>
                <a:cs typeface="Times New Roman" panose="02020603050405020304" pitchFamily="18" charset="0"/>
              </a:rPr>
              <a:t> 28.05.2014 “</a:t>
            </a:r>
            <a:r>
              <a:rPr lang="en-US" sz="1600" dirty="0" err="1">
                <a:latin typeface="Times New Roman" panose="02020603050405020304" pitchFamily="18" charset="0"/>
                <a:cs typeface="Times New Roman" panose="02020603050405020304" pitchFamily="18" charset="0"/>
              </a:rPr>
              <a:t>Për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sigurinë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det, </a:t>
            </a:r>
            <a:r>
              <a:rPr lang="en-US" sz="1600" dirty="0" err="1">
                <a:latin typeface="Times New Roman" panose="02020603050405020304" pitchFamily="18" charset="0"/>
                <a:cs typeface="Times New Roman" panose="02020603050405020304" pitchFamily="18" charset="0"/>
              </a:rPr>
              <a:t>plazhe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ujrat</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brendshme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thellësi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territorit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gjatë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ushtrimit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sporteve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ujore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VKM-</a:t>
            </a:r>
            <a:r>
              <a:rPr lang="en-US" sz="1600" dirty="0" err="1">
                <a:latin typeface="Times New Roman" panose="02020603050405020304" pitchFamily="18" charset="0"/>
                <a:cs typeface="Times New Roman" panose="02020603050405020304" pitchFamily="18" charset="0"/>
              </a:rPr>
              <a:t>së</a:t>
            </a:r>
            <a:r>
              <a:rPr lang="en-US" sz="1600" dirty="0">
                <a:latin typeface="Times New Roman" panose="02020603050405020304" pitchFamily="18" charset="0"/>
                <a:cs typeface="Times New Roman" panose="02020603050405020304" pitchFamily="18" charset="0"/>
              </a:rPr>
              <a:t> nr. 171, </a:t>
            </a:r>
            <a:r>
              <a:rPr lang="en-US" sz="1600" dirty="0" err="1">
                <a:latin typeface="Times New Roman" panose="02020603050405020304" pitchFamily="18" charset="0"/>
                <a:cs typeface="Times New Roman" panose="02020603050405020304" pitchFamily="18" charset="0"/>
              </a:rPr>
              <a:t>datë</a:t>
            </a:r>
            <a:r>
              <a:rPr lang="en-US" sz="1600" dirty="0">
                <a:latin typeface="Times New Roman" panose="02020603050405020304" pitchFamily="18" charset="0"/>
                <a:cs typeface="Times New Roman" panose="02020603050405020304" pitchFamily="18" charset="0"/>
              </a:rPr>
              <a:t> 27.03.2019 </a:t>
            </a:r>
            <a:r>
              <a:rPr lang="en-US" sz="1600" dirty="0" err="1">
                <a:latin typeface="Times New Roman" panose="02020603050405020304" pitchFamily="18" charset="0"/>
                <a:cs typeface="Times New Roman" panose="02020603050405020304" pitchFamily="18" charset="0"/>
              </a:rPr>
              <a:t>Për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miratimin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rregullores</a:t>
            </a:r>
            <a:r>
              <a:rPr lang="en-US" sz="1600" dirty="0">
                <a:latin typeface="Times New Roman" panose="02020603050405020304" pitchFamily="18" charset="0"/>
                <a:cs typeface="Times New Roman" panose="02020603050405020304" pitchFamily="18" charset="0"/>
              </a:rPr>
              <a:t> “Per </a:t>
            </a:r>
            <a:r>
              <a:rPr lang="en-US" sz="1600" dirty="0" err="1">
                <a:latin typeface="Times New Roman" panose="02020603050405020304" pitchFamily="18" charset="0"/>
                <a:cs typeface="Times New Roman" panose="02020603050405020304" pitchFamily="18" charset="0"/>
              </a:rPr>
              <a:t>kushtet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kriteret</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ushtrimit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veprimtarisë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stacionit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plazhit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stacionet</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plazheve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publike</a:t>
            </a:r>
            <a:r>
              <a:rPr lang="en-US" sz="1600" dirty="0">
                <a:latin typeface="Times New Roman" panose="02020603050405020304" pitchFamily="18" charset="0"/>
                <a:cs typeface="Times New Roman" panose="02020603050405020304" pitchFamily="18" charset="0"/>
              </a:rPr>
              <a:t> 30%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private 70%, </a:t>
            </a:r>
            <a:r>
              <a:rPr lang="en-US" sz="1600" dirty="0" err="1">
                <a:latin typeface="Times New Roman" panose="02020603050405020304" pitchFamily="18" charset="0"/>
                <a:cs typeface="Times New Roman" panose="02020603050405020304" pitchFamily="18" charset="0"/>
              </a:rPr>
              <a:t>kullat</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vrojtimit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rojet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bregdetare</a:t>
            </a:r>
            <a:r>
              <a:rPr lang="en-US" sz="1600" dirty="0">
                <a:latin typeface="Times New Roman" panose="02020603050405020304" pitchFamily="18" charset="0"/>
                <a:cs typeface="Times New Roman" panose="02020603050405020304" pitchFamily="18" charset="0"/>
              </a:rPr>
              <a:t>, </a:t>
            </a:r>
            <a:r>
              <a:rPr lang="sq-AL" sz="1600" dirty="0">
                <a:latin typeface="Times New Roman" panose="02020603050405020304" pitchFamily="18" charset="0"/>
                <a:cs typeface="Times New Roman" panose="02020603050405020304" pitchFamily="18" charset="0"/>
              </a:rPr>
              <a:t>me përfaqësues të Institucioneve si më poshtë:</a:t>
            </a:r>
            <a:endParaRPr lang="en-US" sz="1600" dirty="0">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No photo description available.">
            <a:extLst>
              <a:ext uri="{FF2B5EF4-FFF2-40B4-BE49-F238E27FC236}">
                <a16:creationId xmlns:a16="http://schemas.microsoft.com/office/drawing/2014/main" xmlns="" id="{29E07D7A-DCA7-ED53-0806-C64A14F9A0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1538" y="4756382"/>
            <a:ext cx="2982461" cy="210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1941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A81EE36-1E57-08C5-BB9B-8630B773E73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xmlns="" id="{24362748-F91D-C163-4606-23A292483E34}"/>
              </a:ext>
            </a:extLst>
          </p:cNvPr>
          <p:cNvSpPr>
            <a:spLocks noGrp="1"/>
          </p:cNvSpPr>
          <p:nvPr>
            <p:ph type="title"/>
          </p:nvPr>
        </p:nvSpPr>
        <p:spPr>
          <a:xfrm>
            <a:off x="1158162" y="1035425"/>
            <a:ext cx="6827676" cy="706964"/>
          </a:xfrm>
        </p:spPr>
        <p:txBody>
          <a:bodyPr/>
          <a:lstStyle/>
          <a:p>
            <a:pPr algn="ctr"/>
            <a:r>
              <a:rPr lang="en-US" sz="2400" dirty="0">
                <a:solidFill>
                  <a:schemeClr val="bg1"/>
                </a:solidFill>
                <a:latin typeface="Times New Roman" pitchFamily="18" charset="0"/>
                <a:cs typeface="Times New Roman" pitchFamily="18" charset="0"/>
              </a:rPr>
              <a:t>TURIZMI</a:t>
            </a:r>
            <a:endParaRPr lang="en-US" sz="2400" dirty="0">
              <a:latin typeface="Times New Roman" pitchFamily="18" charset="0"/>
              <a:cs typeface="Times New Roman" pitchFamily="18" charset="0"/>
            </a:endParaRPr>
          </a:p>
        </p:txBody>
      </p:sp>
      <p:sp>
        <p:nvSpPr>
          <p:cNvPr id="3" name="Slide Number Placeholder 2">
            <a:extLst>
              <a:ext uri="{FF2B5EF4-FFF2-40B4-BE49-F238E27FC236}">
                <a16:creationId xmlns:a16="http://schemas.microsoft.com/office/drawing/2014/main" xmlns="" id="{1CCB815C-71CB-7B96-06AB-DDC89CFB1514}"/>
              </a:ext>
            </a:extLst>
          </p:cNvPr>
          <p:cNvSpPr>
            <a:spLocks noGrp="1"/>
          </p:cNvSpPr>
          <p:nvPr>
            <p:ph type="sldNum" sz="quarter" idx="12"/>
          </p:nvPr>
        </p:nvSpPr>
        <p:spPr/>
        <p:txBody>
          <a:bodyPr/>
          <a:lstStyle/>
          <a:p>
            <a:fld id="{B6F15528-21DE-4FAA-801E-634DDDAF4B2B}" type="slidenum">
              <a:rPr lang="en-US" b="1" smtClean="0">
                <a:solidFill>
                  <a:schemeClr val="tx1"/>
                </a:solidFill>
              </a:rPr>
              <a:pPr/>
              <a:t>47</a:t>
            </a:fld>
            <a:endParaRPr lang="en-US" b="1" dirty="0">
              <a:solidFill>
                <a:schemeClr val="tx1"/>
              </a:solidFill>
            </a:endParaRPr>
          </a:p>
        </p:txBody>
      </p:sp>
      <p:sp>
        <p:nvSpPr>
          <p:cNvPr id="6" name="TextBox 5">
            <a:extLst>
              <a:ext uri="{FF2B5EF4-FFF2-40B4-BE49-F238E27FC236}">
                <a16:creationId xmlns:a16="http://schemas.microsoft.com/office/drawing/2014/main" xmlns="" id="{5E459B08-081C-62FB-44FF-0A827160DDCB}"/>
              </a:ext>
            </a:extLst>
          </p:cNvPr>
          <p:cNvSpPr txBox="1"/>
          <p:nvPr/>
        </p:nvSpPr>
        <p:spPr>
          <a:xfrm>
            <a:off x="457200" y="3230131"/>
            <a:ext cx="5334000" cy="3052502"/>
          </a:xfrm>
          <a:prstGeom prst="rect">
            <a:avLst/>
          </a:prstGeom>
          <a:noFill/>
        </p:spPr>
        <p:txBody>
          <a:bodyPr wrap="square">
            <a:spAutoFit/>
          </a:bodyPr>
          <a:lstStyle/>
          <a:p>
            <a:pPr marL="342900" lvl="0" indent="-342900">
              <a:buFont typeface="+mj-lt"/>
              <a:buAutoNum type="arabicPeriod"/>
            </a:pPr>
            <a:r>
              <a:rPr lang="it-IT" sz="1600" dirty="0">
                <a:latin typeface="Times New Roman" panose="02020603050405020304" pitchFamily="18" charset="0"/>
                <a:cs typeface="Times New Roman" panose="02020603050405020304" pitchFamily="18" charset="0"/>
              </a:rPr>
              <a:t>Përfaqësues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Institucionit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Prefektit</a:t>
            </a:r>
            <a:r>
              <a:rPr lang="en-US" sz="1600" dirty="0">
                <a:latin typeface="Times New Roman" panose="02020603050405020304" pitchFamily="18" charset="0"/>
                <a:cs typeface="Times New Roman" panose="02020603050405020304" pitchFamily="18" charset="0"/>
              </a:rPr>
              <a:t>; </a:t>
            </a:r>
          </a:p>
          <a:p>
            <a:pPr marL="342900" lvl="0" indent="-342900">
              <a:buFont typeface="+mj-lt"/>
              <a:buAutoNum type="arabicPeriod"/>
            </a:pPr>
            <a:r>
              <a:rPr lang="en-US" sz="1600" dirty="0" err="1">
                <a:latin typeface="Times New Roman" panose="02020603050405020304" pitchFamily="18" charset="0"/>
                <a:cs typeface="Times New Roman" panose="02020603050405020304" pitchFamily="18" charset="0"/>
              </a:rPr>
              <a:t>Përfaqësues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Policisë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Vendore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Durrës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Stacionit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Policisë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Plazh</a:t>
            </a:r>
            <a:r>
              <a:rPr lang="en-US" sz="1600" dirty="0">
                <a:latin typeface="Times New Roman" panose="02020603050405020304" pitchFamily="18" charset="0"/>
                <a:cs typeface="Times New Roman" panose="02020603050405020304" pitchFamily="18" charset="0"/>
              </a:rPr>
              <a:t>);</a:t>
            </a:r>
          </a:p>
          <a:p>
            <a:pPr marL="342900" lvl="0" indent="-342900">
              <a:buFont typeface="+mj-lt"/>
              <a:buAutoNum type="arabicPeriod"/>
            </a:pPr>
            <a:r>
              <a:rPr lang="it-IT" sz="1600" dirty="0">
                <a:latin typeface="Times New Roman" panose="02020603050405020304" pitchFamily="18" charset="0"/>
                <a:cs typeface="Times New Roman" panose="02020603050405020304" pitchFamily="18" charset="0"/>
              </a:rPr>
              <a:t>Përfaqësues të Policisë Vendore Durrës (Posta e Policisë Manëz);</a:t>
            </a:r>
            <a:endParaRPr lang="en-US" sz="16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it-IT" sz="1600" dirty="0">
                <a:latin typeface="Times New Roman" panose="02020603050405020304" pitchFamily="18" charset="0"/>
                <a:cs typeface="Times New Roman" panose="02020603050405020304" pitchFamily="18" charset="0"/>
              </a:rPr>
              <a:t>Përfaqësues të Policisë Vendore Durrës (Posta Vendore e Policisë Gjiri i Lalëzit);</a:t>
            </a:r>
            <a:endParaRPr lang="en-US" sz="16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it-IT" sz="1600" dirty="0">
                <a:latin typeface="Times New Roman" panose="02020603050405020304" pitchFamily="18" charset="0"/>
                <a:cs typeface="Times New Roman" panose="02020603050405020304" pitchFamily="18" charset="0"/>
              </a:rPr>
              <a:t>Përfaqësues i Drejtorisë së Urbanistikës, Bashkia Durrës;</a:t>
            </a:r>
            <a:endParaRPr lang="en-US" sz="16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it-IT" sz="1600" dirty="0">
                <a:latin typeface="Times New Roman" panose="02020603050405020304" pitchFamily="18" charset="0"/>
                <a:cs typeface="Times New Roman" panose="02020603050405020304" pitchFamily="18" charset="0"/>
              </a:rPr>
              <a:t>Përfaqësues i Policisë Bashkiake, Bashkia Durrës;	</a:t>
            </a:r>
            <a:endParaRPr lang="en-US" sz="16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it-IT" sz="1600" dirty="0">
                <a:latin typeface="Times New Roman" panose="02020603050405020304" pitchFamily="18" charset="0"/>
                <a:cs typeface="Times New Roman" panose="02020603050405020304" pitchFamily="18" charset="0"/>
              </a:rPr>
              <a:t>Përfaqësues i Policia Kufitare dhe Migracionit;</a:t>
            </a:r>
            <a:endParaRPr lang="en-US" sz="16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it-IT" sz="1600" dirty="0">
                <a:latin typeface="Times New Roman" panose="02020603050405020304" pitchFamily="18" charset="0"/>
                <a:cs typeface="Times New Roman" panose="02020603050405020304" pitchFamily="18" charset="0"/>
              </a:rPr>
              <a:t>Përfaqësues i Agjensisë Kombëtare të Bregdetit;</a:t>
            </a:r>
            <a:endParaRPr lang="en-US" sz="1600" dirty="0">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No photo description available.">
            <a:extLst>
              <a:ext uri="{FF2B5EF4-FFF2-40B4-BE49-F238E27FC236}">
                <a16:creationId xmlns:a16="http://schemas.microsoft.com/office/drawing/2014/main" xmlns="" id="{B2C77F97-D75F-7DD3-200F-6084057625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310818"/>
            <a:ext cx="3352800" cy="22363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 photo description available.">
            <a:extLst>
              <a:ext uri="{FF2B5EF4-FFF2-40B4-BE49-F238E27FC236}">
                <a16:creationId xmlns:a16="http://schemas.microsoft.com/office/drawing/2014/main" xmlns="" id="{90479016-673C-C2FA-0F99-0CCBBD2CD1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835016"/>
            <a:ext cx="3366976" cy="202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2632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1143000"/>
            <a:ext cx="6827676" cy="706964"/>
          </a:xfrm>
        </p:spPr>
        <p:txBody>
          <a:bodyPr/>
          <a:lstStyle/>
          <a:p>
            <a:pPr algn="ctr"/>
            <a:r>
              <a:rPr lang="en-US" sz="2400" dirty="0">
                <a:solidFill>
                  <a:schemeClr val="bg1"/>
                </a:solidFill>
                <a:latin typeface="Times New Roman" pitchFamily="18" charset="0"/>
                <a:cs typeface="Times New Roman" pitchFamily="18" charset="0"/>
              </a:rPr>
              <a:t>TURIZMI</a:t>
            </a:r>
            <a:endParaRPr lang="en-US" sz="24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schemeClr val="tx1"/>
                </a:solidFill>
              </a:rPr>
              <a:pPr/>
              <a:t>48</a:t>
            </a:fld>
            <a:endParaRPr lang="en-US" b="1" dirty="0">
              <a:solidFill>
                <a:schemeClr val="tx1"/>
              </a:solidFill>
            </a:endParaRPr>
          </a:p>
        </p:txBody>
      </p:sp>
      <p:sp>
        <p:nvSpPr>
          <p:cNvPr id="6" name="TextBox 5">
            <a:extLst>
              <a:ext uri="{FF2B5EF4-FFF2-40B4-BE49-F238E27FC236}">
                <a16:creationId xmlns:a16="http://schemas.microsoft.com/office/drawing/2014/main" xmlns="" id="{9092E4B9-24B9-21D5-7C7A-092EB3FE4EAA}"/>
              </a:ext>
            </a:extLst>
          </p:cNvPr>
          <p:cNvSpPr txBox="1"/>
          <p:nvPr/>
        </p:nvSpPr>
        <p:spPr>
          <a:xfrm>
            <a:off x="718372" y="2438400"/>
            <a:ext cx="7707255" cy="1391920"/>
          </a:xfrm>
          <a:prstGeom prst="rect">
            <a:avLst/>
          </a:prstGeom>
          <a:noFill/>
        </p:spPr>
        <p:txBody>
          <a:bodyPr wrap="square">
            <a:spAutoFit/>
          </a:bodyPr>
          <a:lstStyle/>
          <a:p>
            <a:pPr marL="0" marR="0" indent="-57150" algn="just">
              <a:lnSpc>
                <a:spcPct val="107000"/>
              </a:lnSpc>
              <a:spcBef>
                <a:spcPts val="0"/>
              </a:spcBef>
              <a:spcAft>
                <a:spcPts val="600"/>
              </a:spcAft>
            </a:pPr>
            <a:r>
              <a:rPr lang="it-IT" sz="1600" b="1" kern="100" dirty="0">
                <a:effectLst/>
                <a:latin typeface="Times New Roman" panose="02020603050405020304" pitchFamily="18" charset="0"/>
                <a:ea typeface="Calibri" panose="020F0502020204030204" pitchFamily="34" charset="0"/>
                <a:cs typeface="Times New Roman" panose="02020603050405020304" pitchFamily="18" charset="0"/>
              </a:rPr>
              <a:t>Grupi i dytë i Task-Forcës </a:t>
            </a:r>
            <a:r>
              <a:rPr lang="it-IT" sz="1600" kern="100" dirty="0">
                <a:effectLst/>
                <a:latin typeface="Times New Roman" panose="02020603050405020304" pitchFamily="18" charset="0"/>
                <a:ea typeface="Calibri" panose="020F0502020204030204" pitchFamily="34" charset="0"/>
                <a:cs typeface="Times New Roman" panose="02020603050405020304" pitchFamily="18" charset="0"/>
              </a:rPr>
              <a:t>ka kryer kontroll përgjatë vijës bregdetare, e përbërë nga Institucioni Prefektit të Qarkut Durrës, Inspektorati Shtetëror Shëndetësor, Njësia Vendore e Kujdesit Shëndetësor (Higjena), Autoriteti Kombëtar i Ushqimit, Agjensisë Rajonale të Mjedisit Tiranë, Durrës, Dibër dhe Shërbimi i Mbrojtjes ndaj Zjarrit. U kontrolluan të gjitha sipërmarrjet e shërbimit në vijën e pare të bregdetit (restorante, lokale bar kafe).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Picture 2" descr="Nessuna descrizione della foto disponibile.">
            <a:extLst>
              <a:ext uri="{FF2B5EF4-FFF2-40B4-BE49-F238E27FC236}">
                <a16:creationId xmlns:a16="http://schemas.microsoft.com/office/drawing/2014/main" xmlns="" id="{377B9E27-9D9E-78C7-01AB-E991480204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6427" y="4020820"/>
            <a:ext cx="3759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essuna descrizione della foto disponibile.">
            <a:extLst>
              <a:ext uri="{FF2B5EF4-FFF2-40B4-BE49-F238E27FC236}">
                <a16:creationId xmlns:a16="http://schemas.microsoft.com/office/drawing/2014/main" xmlns="" id="{412157D7-3690-D1BF-541D-EFC88A11B9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638" y="40386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531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1077817"/>
            <a:ext cx="6827676" cy="706964"/>
          </a:xfrm>
        </p:spPr>
        <p:txBody>
          <a:bodyPr/>
          <a:lstStyle/>
          <a:p>
            <a:pPr algn="ctr"/>
            <a:r>
              <a:rPr lang="en-US" sz="2400" dirty="0">
                <a:solidFill>
                  <a:schemeClr val="bg1"/>
                </a:solidFill>
                <a:latin typeface="Times New Roman" pitchFamily="18" charset="0"/>
                <a:cs typeface="Times New Roman" pitchFamily="18" charset="0"/>
              </a:rPr>
              <a:t>TURIZMI</a:t>
            </a:r>
            <a:endParaRPr lang="en-US" sz="24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schemeClr val="tx1"/>
                </a:solidFill>
              </a:rPr>
              <a:pPr/>
              <a:t>49</a:t>
            </a:fld>
            <a:endParaRPr lang="en-US" b="1" dirty="0">
              <a:solidFill>
                <a:schemeClr val="tx1"/>
              </a:solidFill>
            </a:endParaRPr>
          </a:p>
        </p:txBody>
      </p:sp>
      <p:sp>
        <p:nvSpPr>
          <p:cNvPr id="6" name="TextBox 5">
            <a:extLst>
              <a:ext uri="{FF2B5EF4-FFF2-40B4-BE49-F238E27FC236}">
                <a16:creationId xmlns:a16="http://schemas.microsoft.com/office/drawing/2014/main" xmlns="" id="{B169CC14-F1A9-3BEC-6950-C930A9285A2F}"/>
              </a:ext>
            </a:extLst>
          </p:cNvPr>
          <p:cNvSpPr txBox="1"/>
          <p:nvPr/>
        </p:nvSpPr>
        <p:spPr>
          <a:xfrm>
            <a:off x="327738" y="2102373"/>
            <a:ext cx="8458200" cy="4739439"/>
          </a:xfrm>
          <a:prstGeom prst="rect">
            <a:avLst/>
          </a:prstGeom>
          <a:noFill/>
        </p:spPr>
        <p:txBody>
          <a:bodyPr wrap="square">
            <a:spAutoFit/>
          </a:bodyPr>
          <a:lstStyle/>
          <a:p>
            <a:pPr marL="0" marR="0" indent="-57150" algn="just">
              <a:lnSpc>
                <a:spcPct val="107000"/>
              </a:lnSpc>
              <a:spcBef>
                <a:spcPts val="0"/>
              </a:spcBef>
              <a:spcAft>
                <a:spcPts val="600"/>
              </a:spcAft>
            </a:pPr>
            <a:r>
              <a:rPr lang="sq-AL" sz="1400" b="1" kern="100" dirty="0">
                <a:effectLst/>
                <a:latin typeface="Times New Roman" panose="02020603050405020304" pitchFamily="18" charset="0"/>
                <a:ea typeface="Calibri" panose="020F0502020204030204" pitchFamily="34" charset="0"/>
                <a:cs typeface="Times New Roman" panose="02020603050405020304" pitchFamily="18" charset="0"/>
              </a:rPr>
              <a:t>KAPACITETI HOTELERI SHTRETËR:</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it-IT" sz="1400" b="1" dirty="0">
                <a:latin typeface="Times New Roman" panose="02020603050405020304" pitchFamily="18" charset="0"/>
                <a:cs typeface="Times New Roman" panose="02020603050405020304" pitchFamily="18" charset="0"/>
              </a:rPr>
              <a:t>168 hotele</a:t>
            </a:r>
            <a:endParaRPr lang="en-US" sz="1400" dirty="0">
              <a:latin typeface="Times New Roman" panose="02020603050405020304" pitchFamily="18" charset="0"/>
              <a:cs typeface="Times New Roman" panose="02020603050405020304" pitchFamily="18" charset="0"/>
            </a:endParaRPr>
          </a:p>
          <a:p>
            <a:r>
              <a:rPr lang="it-IT" sz="1400" b="1" dirty="0">
                <a:latin typeface="Times New Roman" panose="02020603050405020304" pitchFamily="18" charset="0"/>
                <a:cs typeface="Times New Roman" panose="02020603050405020304" pitchFamily="18" charset="0"/>
              </a:rPr>
              <a:t>5859 dhoma</a:t>
            </a:r>
            <a:endParaRPr lang="en-US" sz="1400" dirty="0">
              <a:latin typeface="Times New Roman" panose="02020603050405020304" pitchFamily="18" charset="0"/>
              <a:cs typeface="Times New Roman" panose="02020603050405020304" pitchFamily="18" charset="0"/>
            </a:endParaRPr>
          </a:p>
          <a:p>
            <a:r>
              <a:rPr lang="it-IT" sz="1400" b="1" dirty="0">
                <a:latin typeface="Times New Roman" panose="02020603050405020304" pitchFamily="18" charset="0"/>
                <a:cs typeface="Times New Roman" panose="02020603050405020304" pitchFamily="18" charset="0"/>
              </a:rPr>
              <a:t>13,545 shtreter</a:t>
            </a:r>
            <a:endParaRPr lang="en-US" sz="1400" dirty="0">
              <a:latin typeface="Times New Roman" panose="02020603050405020304" pitchFamily="18" charset="0"/>
              <a:cs typeface="Times New Roman" panose="02020603050405020304" pitchFamily="18" charset="0"/>
            </a:endParaRPr>
          </a:p>
          <a:p>
            <a:r>
              <a:rPr lang="nl-NL" sz="1400" b="1" dirty="0">
                <a:latin typeface="Times New Roman" panose="02020603050405020304" pitchFamily="18" charset="0"/>
                <a:cs typeface="Times New Roman" panose="02020603050405020304" pitchFamily="18" charset="0"/>
              </a:rPr>
              <a:t>190 roje brgedetare</a:t>
            </a:r>
            <a:endParaRPr lang="en-US" sz="1400" dirty="0">
              <a:latin typeface="Times New Roman" panose="02020603050405020304" pitchFamily="18" charset="0"/>
              <a:cs typeface="Times New Roman" panose="02020603050405020304" pitchFamily="18" charset="0"/>
            </a:endParaRPr>
          </a:p>
          <a:p>
            <a:r>
              <a:rPr lang="nl-NL" sz="1400" b="1" dirty="0">
                <a:latin typeface="Times New Roman" panose="02020603050405020304" pitchFamily="18" charset="0"/>
                <a:cs typeface="Times New Roman" panose="02020603050405020304" pitchFamily="18" charset="0"/>
              </a:rPr>
              <a:t>190 kulla vrojtimi </a:t>
            </a:r>
            <a:endParaRPr lang="en-US" sz="1400" b="1" dirty="0">
              <a:latin typeface="Times New Roman" panose="02020603050405020304" pitchFamily="18" charset="0"/>
              <a:cs typeface="Times New Roman" panose="02020603050405020304" pitchFamily="18" charset="0"/>
            </a:endParaRPr>
          </a:p>
          <a:p>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it-IT" sz="1400" b="1" dirty="0">
                <a:latin typeface="Times New Roman" panose="02020603050405020304" pitchFamily="18" charset="0"/>
                <a:cs typeface="Times New Roman" panose="02020603050405020304" pitchFamily="18" charset="0"/>
              </a:rPr>
              <a:t>HYRJE-DALJE NË PORTIN E DURRËSIT:</a:t>
            </a:r>
            <a:endParaRPr lang="en-US" sz="1400" dirty="0">
              <a:latin typeface="Times New Roman" panose="02020603050405020304" pitchFamily="18" charset="0"/>
              <a:cs typeface="Times New Roman" panose="02020603050405020304" pitchFamily="18" charset="0"/>
            </a:endParaRPr>
          </a:p>
          <a:p>
            <a:endParaRPr lang="it-IT" sz="1400" b="1" dirty="0">
              <a:latin typeface="Times New Roman" panose="02020603050405020304" pitchFamily="18" charset="0"/>
              <a:cs typeface="Times New Roman" panose="02020603050405020304" pitchFamily="18" charset="0"/>
            </a:endParaRPr>
          </a:p>
          <a:p>
            <a:r>
              <a:rPr lang="it-IT" sz="1400" b="1" dirty="0">
                <a:latin typeface="Times New Roman" panose="02020603050405020304" pitchFamily="18" charset="0"/>
                <a:cs typeface="Times New Roman" panose="02020603050405020304" pitchFamily="18" charset="0"/>
              </a:rPr>
              <a:t>Për sezonin turistik veror 2025 janë regjistruar të dhënat si më poshtë:</a:t>
            </a:r>
            <a:endParaRPr lang="en-US" sz="1400" dirty="0">
              <a:latin typeface="Times New Roman" panose="02020603050405020304" pitchFamily="18" charset="0"/>
              <a:cs typeface="Times New Roman" panose="02020603050405020304" pitchFamily="18" charset="0"/>
            </a:endParaRPr>
          </a:p>
          <a:p>
            <a:endParaRPr lang="it-IT" sz="1400" dirty="0">
              <a:latin typeface="Times New Roman" panose="02020603050405020304" pitchFamily="18" charset="0"/>
              <a:cs typeface="Times New Roman" panose="02020603050405020304" pitchFamily="18" charset="0"/>
            </a:endParaRPr>
          </a:p>
          <a:p>
            <a:pPr algn="just"/>
            <a:r>
              <a:rPr lang="it-IT" sz="1400" dirty="0">
                <a:latin typeface="Times New Roman" panose="02020603050405020304" pitchFamily="18" charset="0"/>
                <a:cs typeface="Times New Roman" panose="02020603050405020304" pitchFamily="18" charset="0"/>
              </a:rPr>
              <a:t>Një ndër aspektet më të rëndësishme për t’u krahasuar midis sezonit turistik veror 2024 dhe sezonit turistik veror 2025 është numri i pushuesve të huaj të cilët kanë hyrë në Stacionin e Policisë Kufitare Port për qëllime turistike në Qarkun e Durrësit kanë vijuar me ritme të larta. Në vitin 2024 pushuesit e huaj ishin 434899, ndërsa në vitin 2025 ato arritën në 455174.   </a:t>
            </a:r>
          </a:p>
          <a:p>
            <a:pPr algn="just"/>
            <a:endParaRPr lang="en-US" sz="1400" dirty="0">
              <a:latin typeface="Times New Roman" panose="02020603050405020304" pitchFamily="18" charset="0"/>
              <a:cs typeface="Times New Roman" panose="02020603050405020304" pitchFamily="18" charset="0"/>
            </a:endParaRPr>
          </a:p>
          <a:p>
            <a:r>
              <a:rPr lang="it-IT" sz="1400" dirty="0">
                <a:latin typeface="Times New Roman" panose="02020603050405020304" pitchFamily="18" charset="0"/>
                <a:cs typeface="Times New Roman" panose="02020603050405020304" pitchFamily="18" charset="0"/>
              </a:rPr>
              <a:t>Numri i turistëve në dy qendrat muzeore të Qarkut Durrës vijojnë si më poshtë:</a:t>
            </a:r>
          </a:p>
          <a:p>
            <a:endParaRPr lang="en-US" sz="1400" dirty="0">
              <a:latin typeface="Times New Roman" panose="02020603050405020304" pitchFamily="18" charset="0"/>
              <a:cs typeface="Times New Roman" panose="02020603050405020304" pitchFamily="18" charset="0"/>
            </a:endParaRPr>
          </a:p>
          <a:p>
            <a:r>
              <a:rPr lang="it-IT" sz="1400" dirty="0">
                <a:latin typeface="Times New Roman" panose="02020603050405020304" pitchFamily="18" charset="0"/>
                <a:cs typeface="Times New Roman" panose="02020603050405020304" pitchFamily="18" charset="0"/>
              </a:rPr>
              <a:t>Qendra Muzeore Durrës:	</a:t>
            </a:r>
            <a:r>
              <a:rPr lang="it-IT" sz="1400" b="1" dirty="0">
                <a:latin typeface="Times New Roman" panose="02020603050405020304" pitchFamily="18" charset="0"/>
                <a:cs typeface="Times New Roman" panose="02020603050405020304" pitchFamily="18" charset="0"/>
              </a:rPr>
              <a:t>37,297 vizitorë</a:t>
            </a:r>
            <a:endParaRPr lang="en-US" sz="1400" dirty="0">
              <a:latin typeface="Times New Roman" panose="02020603050405020304" pitchFamily="18" charset="0"/>
              <a:cs typeface="Times New Roman" panose="02020603050405020304" pitchFamily="18" charset="0"/>
            </a:endParaRPr>
          </a:p>
          <a:p>
            <a:r>
              <a:rPr lang="it-IT" sz="1400" dirty="0">
                <a:latin typeface="Times New Roman" panose="02020603050405020304" pitchFamily="18" charset="0"/>
                <a:cs typeface="Times New Roman" panose="02020603050405020304" pitchFamily="18" charset="0"/>
              </a:rPr>
              <a:t>Qendra Muzeore Krujë:	</a:t>
            </a:r>
            <a:r>
              <a:rPr lang="it-IT" sz="1400" b="1" dirty="0">
                <a:latin typeface="Times New Roman" panose="02020603050405020304" pitchFamily="18" charset="0"/>
                <a:cs typeface="Times New Roman" panose="02020603050405020304" pitchFamily="18" charset="0"/>
              </a:rPr>
              <a:t>132,445 vizitorë</a:t>
            </a:r>
            <a:endParaRPr lang="en-US" sz="1400" dirty="0">
              <a:latin typeface="Times New Roman" panose="02020603050405020304" pitchFamily="18" charset="0"/>
              <a:cs typeface="Times New Roman" panose="02020603050405020304" pitchFamily="18" charset="0"/>
            </a:endParaRPr>
          </a:p>
          <a:p>
            <a:r>
              <a:rPr lang="it-IT" sz="1400" dirty="0">
                <a:latin typeface="Times New Roman" panose="02020603050405020304" pitchFamily="18" charset="0"/>
                <a:cs typeface="Times New Roman" panose="02020603050405020304" pitchFamily="18" charset="0"/>
              </a:rPr>
              <a:t>Në tërësi:		</a:t>
            </a:r>
            <a:r>
              <a:rPr lang="it-IT" sz="1400" b="1" dirty="0">
                <a:latin typeface="Times New Roman" panose="02020603050405020304" pitchFamily="18" charset="0"/>
                <a:cs typeface="Times New Roman" panose="02020603050405020304" pitchFamily="18" charset="0"/>
              </a:rPr>
              <a:t>169,742 vizitorë</a:t>
            </a:r>
            <a:endParaRPr lang="en-US" sz="1400" dirty="0">
              <a:latin typeface="Times New Roman" panose="02020603050405020304" pitchFamily="18" charset="0"/>
              <a:cs typeface="Times New Roman" panose="02020603050405020304" pitchFamily="18" charset="0"/>
            </a:endParaRPr>
          </a:p>
        </p:txBody>
      </p:sp>
      <p:pic>
        <p:nvPicPr>
          <p:cNvPr id="7" name="Picture 2" descr="Rama: Mbi 4 mijë pasagjerë hynë sot në Portin e Durrësit - ATSH -">
            <a:extLst>
              <a:ext uri="{FF2B5EF4-FFF2-40B4-BE49-F238E27FC236}">
                <a16:creationId xmlns:a16="http://schemas.microsoft.com/office/drawing/2014/main" xmlns="" id="{80D30F10-CF8E-20CC-07E5-B0A3DC7A98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2" b="13300"/>
          <a:stretch/>
        </p:blipFill>
        <p:spPr bwMode="auto">
          <a:xfrm>
            <a:off x="6019800" y="2438400"/>
            <a:ext cx="3124200" cy="152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47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801688"/>
            <a:ext cx="8423275" cy="1255712"/>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35843" name="Content Placeholder 4">
            <a:extLst>
              <a:ext uri="{FF2B5EF4-FFF2-40B4-BE49-F238E27FC236}"/>
            </a:extLst>
          </p:cNvPr>
          <p:cNvSpPr>
            <a:spLocks noGrp="1"/>
          </p:cNvSpPr>
          <p:nvPr>
            <p:ph idx="1"/>
          </p:nvPr>
        </p:nvSpPr>
        <p:spPr>
          <a:xfrm>
            <a:off x="38100" y="2286000"/>
            <a:ext cx="5524500" cy="4786313"/>
          </a:xfrm>
        </p:spPr>
        <p:txBody>
          <a:bodyPr>
            <a:spAutoFit/>
          </a:bodyPr>
          <a:lstStyle/>
          <a:p>
            <a:pPr algn="just" eaLnBrk="1" hangingPunct="1">
              <a:buFont typeface="Wingdings 3" pitchFamily="18" charset="2"/>
              <a:buNone/>
              <a:defRPr/>
            </a:pPr>
            <a:r>
              <a:rPr lang="en-US" altLang="en-US" sz="1600" b="1" dirty="0">
                <a:solidFill>
                  <a:schemeClr val="tx1"/>
                </a:solidFill>
                <a:latin typeface="Times New Roman" panose="02020603050405020304" pitchFamily="18" charset="0"/>
                <a:cs typeface="Times New Roman" panose="02020603050405020304" pitchFamily="18" charset="0"/>
              </a:rPr>
              <a:t>INFRASTRUKTURA</a:t>
            </a:r>
          </a:p>
          <a:p>
            <a:pPr marL="0" indent="0" algn="just">
              <a:buFont typeface="Wingdings 3" pitchFamily="18" charset="2"/>
              <a:buNone/>
              <a:defRPr/>
            </a:pPr>
            <a:r>
              <a:rPr lang="en-US" sz="1500" dirty="0" err="1" smtClean="0">
                <a:solidFill>
                  <a:schemeClr val="tx1"/>
                </a:solidFill>
                <a:latin typeface="Times New Roman" panose="02020603050405020304" pitchFamily="18" charset="0"/>
                <a:cs typeface="Times New Roman" panose="02020603050405020304" pitchFamily="18" charset="0"/>
              </a:rPr>
              <a:t>Gjatë</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vitit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smtClean="0">
                <a:solidFill>
                  <a:schemeClr val="tx1"/>
                </a:solidFill>
                <a:latin typeface="Times New Roman" panose="02020603050405020304" pitchFamily="18" charset="0"/>
                <a:cs typeface="Times New Roman" panose="02020603050405020304" pitchFamily="18" charset="0"/>
              </a:rPr>
              <a:t>2025 </a:t>
            </a:r>
            <a:r>
              <a:rPr lang="en-US" sz="1500" dirty="0" err="1">
                <a:solidFill>
                  <a:schemeClr val="tx1"/>
                </a:solidFill>
                <a:latin typeface="Times New Roman" panose="02020603050405020304" pitchFamily="18" charset="0"/>
                <a:cs typeface="Times New Roman" panose="02020603050405020304" pitchFamily="18" charset="0"/>
              </a:rPr>
              <a:t>Prefekti</a:t>
            </a:r>
            <a:r>
              <a:rPr lang="en-US" sz="1500" dirty="0">
                <a:solidFill>
                  <a:schemeClr val="tx1"/>
                </a:solidFill>
                <a:latin typeface="Times New Roman" panose="02020603050405020304" pitchFamily="18" charset="0"/>
                <a:cs typeface="Times New Roman" panose="02020603050405020304" pitchFamily="18" charset="0"/>
              </a:rPr>
              <a:t> i </a:t>
            </a:r>
            <a:r>
              <a:rPr lang="en-US" sz="1500" dirty="0" err="1">
                <a:solidFill>
                  <a:schemeClr val="tx1"/>
                </a:solidFill>
                <a:latin typeface="Times New Roman" panose="02020603050405020304" pitchFamily="18" charset="0"/>
                <a:cs typeface="Times New Roman" panose="02020603050405020304" pitchFamily="18" charset="0"/>
              </a:rPr>
              <a:t>Qarkut</a:t>
            </a:r>
            <a:r>
              <a:rPr lang="en-US" sz="1500" dirty="0">
                <a:solidFill>
                  <a:schemeClr val="tx1"/>
                </a:solidFill>
                <a:latin typeface="Times New Roman" panose="02020603050405020304" pitchFamily="18" charset="0"/>
                <a:cs typeface="Times New Roman" panose="02020603050405020304" pitchFamily="18" charset="0"/>
              </a:rPr>
              <a:t> i </a:t>
            </a:r>
            <a:r>
              <a:rPr lang="en-US" sz="1500" dirty="0" err="1">
                <a:solidFill>
                  <a:schemeClr val="tx1"/>
                </a:solidFill>
                <a:latin typeface="Times New Roman" panose="02020603050405020304" pitchFamily="18" charset="0"/>
                <a:cs typeface="Times New Roman" panose="02020603050405020304" pitchFamily="18" charset="0"/>
              </a:rPr>
              <a:t>ka</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kushtuar</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rëndësi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të</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veçantë</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infrastrukturës</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rrugore</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në</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nivel</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qarku</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kryesisht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në</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investimet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dhe</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sigurinë</a:t>
            </a:r>
            <a:r>
              <a:rPr lang="en-US" sz="1500" dirty="0">
                <a:solidFill>
                  <a:schemeClr val="tx1"/>
                </a:solidFill>
                <a:latin typeface="Times New Roman" panose="02020603050405020304" pitchFamily="18" charset="0"/>
                <a:cs typeface="Times New Roman" panose="02020603050405020304" pitchFamily="18" charset="0"/>
              </a:rPr>
              <a:t> e </a:t>
            </a:r>
            <a:r>
              <a:rPr lang="en-US" sz="1500" dirty="0" err="1">
                <a:solidFill>
                  <a:schemeClr val="tx1"/>
                </a:solidFill>
                <a:latin typeface="Times New Roman" panose="02020603050405020304" pitchFamily="18" charset="0"/>
                <a:cs typeface="Times New Roman" panose="02020603050405020304" pitchFamily="18" charset="0"/>
              </a:rPr>
              <a:t>rrugëve</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nacionale</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dhe</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atyre</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vendore</a:t>
            </a:r>
            <a:r>
              <a:rPr lang="en-US" sz="1500" dirty="0">
                <a:solidFill>
                  <a:schemeClr val="tx1"/>
                </a:solidFill>
                <a:latin typeface="Times New Roman" panose="02020603050405020304" pitchFamily="18" charset="0"/>
                <a:cs typeface="Times New Roman" panose="02020603050405020304" pitchFamily="18" charset="0"/>
              </a:rPr>
              <a:t>. </a:t>
            </a:r>
            <a:endParaRPr lang="en-US" sz="1500" dirty="0" smtClean="0">
              <a:solidFill>
                <a:schemeClr val="tx1"/>
              </a:solidFill>
              <a:latin typeface="Times New Roman" panose="02020603050405020304" pitchFamily="18" charset="0"/>
              <a:cs typeface="Times New Roman" panose="02020603050405020304" pitchFamily="18" charset="0"/>
            </a:endParaRPr>
          </a:p>
          <a:p>
            <a:pPr marL="0" indent="0" algn="just">
              <a:buFont typeface="Wingdings 3" pitchFamily="18" charset="2"/>
              <a:buNone/>
              <a:defRPr/>
            </a:pPr>
            <a:r>
              <a:rPr lang="en-US" sz="1500" dirty="0" err="1">
                <a:solidFill>
                  <a:schemeClr val="tx1"/>
                </a:solidFill>
                <a:latin typeface="Times New Roman" panose="02020603050405020304" pitchFamily="18" charset="0"/>
                <a:cs typeface="Times New Roman" panose="02020603050405020304" pitchFamily="18" charset="0"/>
              </a:rPr>
              <a:t>J</a:t>
            </a:r>
            <a:r>
              <a:rPr lang="en-US" sz="1500" dirty="0" err="1" smtClean="0">
                <a:solidFill>
                  <a:schemeClr val="tx1"/>
                </a:solidFill>
                <a:latin typeface="Times New Roman" panose="02020603050405020304" pitchFamily="18" charset="0"/>
                <a:cs typeface="Times New Roman" panose="02020603050405020304" pitchFamily="18" charset="0"/>
              </a:rPr>
              <a:t>anë</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zhvilluar</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takime</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të</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rëndësishme</a:t>
            </a:r>
            <a:r>
              <a:rPr lang="en-US" sz="1500" dirty="0">
                <a:solidFill>
                  <a:schemeClr val="tx1"/>
                </a:solidFill>
                <a:latin typeface="Times New Roman" panose="02020603050405020304" pitchFamily="18" charset="0"/>
                <a:cs typeface="Times New Roman" panose="02020603050405020304" pitchFamily="18" charset="0"/>
              </a:rPr>
              <a:t> me </a:t>
            </a:r>
            <a:r>
              <a:rPr lang="en-US" sz="1500" dirty="0" err="1">
                <a:solidFill>
                  <a:schemeClr val="tx1"/>
                </a:solidFill>
                <a:latin typeface="Times New Roman" panose="02020603050405020304" pitchFamily="18" charset="0"/>
                <a:cs typeface="Times New Roman" panose="02020603050405020304" pitchFamily="18" charset="0"/>
              </a:rPr>
              <a:t>aktorët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përgjegjës</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si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dhe</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janë</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trajtuar</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dhe</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ndjekur</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çështje</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dhe</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problematika</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të</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ndryshme</a:t>
            </a:r>
            <a:r>
              <a:rPr lang="en-US" sz="1500" dirty="0" smtClean="0">
                <a:solidFill>
                  <a:schemeClr val="tx1"/>
                </a:solidFill>
                <a:latin typeface="Times New Roman" panose="02020603050405020304" pitchFamily="18" charset="0"/>
                <a:cs typeface="Times New Roman" panose="02020603050405020304" pitchFamily="18" charset="0"/>
              </a:rPr>
              <a:t>.</a:t>
            </a:r>
            <a:endParaRPr lang="en-US" sz="1500" dirty="0">
              <a:solidFill>
                <a:schemeClr val="tx1"/>
              </a:solidFill>
              <a:latin typeface="Times New Roman" panose="02020603050405020304" pitchFamily="18" charset="0"/>
              <a:cs typeface="Times New Roman" panose="02020603050405020304" pitchFamily="18" charset="0"/>
            </a:endParaRPr>
          </a:p>
          <a:p>
            <a:pPr marL="0" indent="0" algn="just">
              <a:buFont typeface="Wingdings 3" pitchFamily="18" charset="2"/>
              <a:buNone/>
              <a:defRPr/>
            </a:pPr>
            <a:r>
              <a:rPr lang="en-US" sz="1500" dirty="0" err="1">
                <a:solidFill>
                  <a:schemeClr val="tx1"/>
                </a:solidFill>
                <a:latin typeface="Times New Roman" panose="02020603050405020304" pitchFamily="18" charset="0"/>
                <a:cs typeface="Times New Roman" panose="02020603050405020304" pitchFamily="18" charset="0"/>
              </a:rPr>
              <a:t>Prefekti</a:t>
            </a:r>
            <a:r>
              <a:rPr lang="en-US" sz="1500" dirty="0">
                <a:solidFill>
                  <a:schemeClr val="tx1"/>
                </a:solidFill>
                <a:latin typeface="Times New Roman" panose="02020603050405020304" pitchFamily="18" charset="0"/>
                <a:cs typeface="Times New Roman" panose="02020603050405020304" pitchFamily="18" charset="0"/>
              </a:rPr>
              <a:t> i </a:t>
            </a:r>
            <a:r>
              <a:rPr lang="en-US" sz="1500" dirty="0" err="1" smtClean="0">
                <a:solidFill>
                  <a:schemeClr val="tx1"/>
                </a:solidFill>
                <a:latin typeface="Times New Roman" panose="02020603050405020304" pitchFamily="18" charset="0"/>
                <a:cs typeface="Times New Roman" panose="02020603050405020304" pitchFamily="18" charset="0"/>
              </a:rPr>
              <a:t>Qarkut</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ka</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monitoruar</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punën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dhe</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bashkëpunuar</a:t>
            </a:r>
            <a:r>
              <a:rPr lang="en-US" sz="1500" dirty="0" smtClean="0">
                <a:solidFill>
                  <a:schemeClr val="tx1"/>
                </a:solidFill>
                <a:latin typeface="Times New Roman" panose="02020603050405020304" pitchFamily="18" charset="0"/>
                <a:cs typeface="Times New Roman" panose="02020603050405020304" pitchFamily="18" charset="0"/>
              </a:rPr>
              <a:t> me </a:t>
            </a:r>
            <a:r>
              <a:rPr lang="en-US" sz="1500" dirty="0" err="1" smtClean="0">
                <a:solidFill>
                  <a:schemeClr val="tx1"/>
                </a:solidFill>
                <a:latin typeface="Times New Roman" panose="02020603050405020304" pitchFamily="18" charset="0"/>
                <a:cs typeface="Times New Roman" panose="02020603050405020304" pitchFamily="18" charset="0"/>
              </a:rPr>
              <a:t>strukturat</a:t>
            </a:r>
            <a:r>
              <a:rPr lang="en-US" sz="1500" dirty="0" smtClean="0">
                <a:solidFill>
                  <a:schemeClr val="tx1"/>
                </a:solidFill>
                <a:latin typeface="Times New Roman" panose="02020603050405020304" pitchFamily="18" charset="0"/>
                <a:cs typeface="Times New Roman" panose="02020603050405020304" pitchFamily="18" charset="0"/>
              </a:rPr>
              <a:t> e:</a:t>
            </a:r>
          </a:p>
          <a:p>
            <a:pPr algn="just">
              <a:buFont typeface="Wingdings" panose="05000000000000000000" pitchFamily="2" charset="2"/>
              <a:buChar char="Ø"/>
              <a:defRPr/>
            </a:pPr>
            <a:r>
              <a:rPr lang="en-US" sz="1500" b="1" dirty="0" smtClean="0">
                <a:solidFill>
                  <a:schemeClr val="tx1"/>
                </a:solidFill>
                <a:latin typeface="Times New Roman" panose="02020603050405020304" pitchFamily="18" charset="0"/>
                <a:cs typeface="Times New Roman" panose="02020603050405020304" pitchFamily="18" charset="0"/>
              </a:rPr>
              <a:t>ARRSH-</a:t>
            </a:r>
            <a:r>
              <a:rPr lang="en-US" sz="1500" dirty="0" err="1" smtClean="0">
                <a:solidFill>
                  <a:schemeClr val="tx1"/>
                </a:solidFill>
                <a:latin typeface="Times New Roman" panose="02020603050405020304" pitchFamily="18" charset="0"/>
                <a:cs typeface="Times New Roman" panose="02020603050405020304" pitchFamily="18" charset="0"/>
              </a:rPr>
              <a:t>së</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në</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përmbushjen</a:t>
            </a:r>
            <a:r>
              <a:rPr lang="en-US" sz="1500" dirty="0" smtClean="0">
                <a:solidFill>
                  <a:schemeClr val="tx1"/>
                </a:solidFill>
                <a:latin typeface="Times New Roman" panose="02020603050405020304" pitchFamily="18" charset="0"/>
                <a:cs typeface="Times New Roman" panose="02020603050405020304" pitchFamily="18" charset="0"/>
              </a:rPr>
              <a:t> e </a:t>
            </a:r>
            <a:r>
              <a:rPr lang="en-US" sz="1500" dirty="0" err="1" smtClean="0">
                <a:solidFill>
                  <a:schemeClr val="tx1"/>
                </a:solidFill>
                <a:latin typeface="Times New Roman" panose="02020603050405020304" pitchFamily="18" charset="0"/>
                <a:cs typeface="Times New Roman" panose="02020603050405020304" pitchFamily="18" charset="0"/>
              </a:rPr>
              <a:t>detyrimeve</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kontraktuale</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marrjen</a:t>
            </a:r>
            <a:r>
              <a:rPr lang="en-US" sz="1500" dirty="0" smtClean="0">
                <a:solidFill>
                  <a:schemeClr val="tx1"/>
                </a:solidFill>
                <a:latin typeface="Times New Roman" panose="02020603050405020304" pitchFamily="18" charset="0"/>
                <a:cs typeface="Times New Roman" panose="02020603050405020304" pitchFamily="18" charset="0"/>
              </a:rPr>
              <a:t> e </a:t>
            </a:r>
            <a:r>
              <a:rPr lang="en-US" sz="1500" dirty="0" err="1" smtClean="0">
                <a:solidFill>
                  <a:schemeClr val="tx1"/>
                </a:solidFill>
                <a:latin typeface="Times New Roman" panose="02020603050405020304" pitchFamily="18" charset="0"/>
                <a:cs typeface="Times New Roman" panose="02020603050405020304" pitchFamily="18" charset="0"/>
              </a:rPr>
              <a:t>masave</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për</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përballimin</a:t>
            </a:r>
            <a:r>
              <a:rPr lang="en-US" sz="1500" dirty="0" smtClean="0">
                <a:solidFill>
                  <a:schemeClr val="tx1"/>
                </a:solidFill>
                <a:latin typeface="Times New Roman" panose="02020603050405020304" pitchFamily="18" charset="0"/>
                <a:cs typeface="Times New Roman" panose="02020603050405020304" pitchFamily="18" charset="0"/>
              </a:rPr>
              <a:t> e </a:t>
            </a:r>
            <a:r>
              <a:rPr lang="en-US" sz="1500" dirty="0" err="1" smtClean="0">
                <a:solidFill>
                  <a:schemeClr val="tx1"/>
                </a:solidFill>
                <a:latin typeface="Times New Roman" panose="02020603050405020304" pitchFamily="18" charset="0"/>
                <a:cs typeface="Times New Roman" panose="02020603050405020304" pitchFamily="18" charset="0"/>
              </a:rPr>
              <a:t>situatës</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dimërore</a:t>
            </a:r>
            <a:r>
              <a:rPr lang="en-US" sz="1500" dirty="0" smtClean="0">
                <a:solidFill>
                  <a:schemeClr val="tx1"/>
                </a:solidFill>
                <a:latin typeface="Times New Roman" panose="02020603050405020304" pitchFamily="18" charset="0"/>
                <a:cs typeface="Times New Roman" panose="02020603050405020304" pitchFamily="18" charset="0"/>
              </a:rPr>
              <a:t> 2024-2025, </a:t>
            </a:r>
            <a:r>
              <a:rPr lang="en-US" sz="1500" dirty="0" err="1" smtClean="0">
                <a:solidFill>
                  <a:schemeClr val="tx1"/>
                </a:solidFill>
                <a:latin typeface="Times New Roman" panose="02020603050405020304" pitchFamily="18" charset="0"/>
                <a:cs typeface="Times New Roman" panose="02020603050405020304" pitchFamily="18" charset="0"/>
              </a:rPr>
              <a:t>parapërgatitjen</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për</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sezonin</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veror</a:t>
            </a:r>
            <a:r>
              <a:rPr lang="en-US" sz="1500" dirty="0" smtClean="0">
                <a:solidFill>
                  <a:schemeClr val="tx1"/>
                </a:solidFill>
                <a:latin typeface="Times New Roman" panose="02020603050405020304" pitchFamily="18" charset="0"/>
                <a:cs typeface="Times New Roman" panose="02020603050405020304" pitchFamily="18" charset="0"/>
              </a:rPr>
              <a:t> 2025, </a:t>
            </a:r>
            <a:r>
              <a:rPr lang="en-US" sz="1500" dirty="0" err="1" smtClean="0">
                <a:solidFill>
                  <a:schemeClr val="tx1"/>
                </a:solidFill>
                <a:latin typeface="Times New Roman" panose="02020603050405020304" pitchFamily="18" charset="0"/>
                <a:cs typeface="Times New Roman" panose="02020603050405020304" pitchFamily="18" charset="0"/>
              </a:rPr>
              <a:t>si</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dhe</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masat</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për</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sezonin</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dimëror</a:t>
            </a:r>
            <a:r>
              <a:rPr lang="en-US" sz="1500" dirty="0" smtClean="0">
                <a:solidFill>
                  <a:schemeClr val="tx1"/>
                </a:solidFill>
                <a:latin typeface="Times New Roman" panose="02020603050405020304" pitchFamily="18" charset="0"/>
                <a:cs typeface="Times New Roman" panose="02020603050405020304" pitchFamily="18" charset="0"/>
              </a:rPr>
              <a:t> 2025-2026.</a:t>
            </a:r>
          </a:p>
          <a:p>
            <a:pPr algn="just">
              <a:buFont typeface="Wingdings" panose="05000000000000000000" pitchFamily="2" charset="2"/>
              <a:buChar char="Ø"/>
              <a:defRPr/>
            </a:pPr>
            <a:r>
              <a:rPr lang="en-US" sz="1500" b="1" dirty="0" err="1" smtClean="0">
                <a:solidFill>
                  <a:schemeClr val="tx1"/>
                </a:solidFill>
                <a:latin typeface="Times New Roman" panose="02020603050405020304" pitchFamily="18" charset="0"/>
                <a:cs typeface="Times New Roman" panose="02020603050405020304" pitchFamily="18" charset="0"/>
              </a:rPr>
              <a:t>Bashkive</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të</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Qarkut</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në</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planifikimet</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buxhetore</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në</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infr</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r</a:t>
            </a:r>
            <a:r>
              <a:rPr lang="en-US" sz="1500" dirty="0" err="1" smtClean="0">
                <a:solidFill>
                  <a:schemeClr val="tx1"/>
                </a:solidFill>
                <a:latin typeface="Times New Roman" panose="02020603050405020304" pitchFamily="18" charset="0"/>
                <a:cs typeface="Times New Roman" panose="02020603050405020304" pitchFamily="18" charset="0"/>
              </a:rPr>
              <a:t>rugore</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rehabilitimin</a:t>
            </a:r>
            <a:r>
              <a:rPr lang="en-US" sz="1500" dirty="0" smtClean="0">
                <a:solidFill>
                  <a:schemeClr val="tx1"/>
                </a:solidFill>
                <a:latin typeface="Times New Roman" panose="02020603050405020304" pitchFamily="18" charset="0"/>
                <a:cs typeface="Times New Roman" panose="02020603050405020304" pitchFamily="18" charset="0"/>
              </a:rPr>
              <a:t> e </a:t>
            </a:r>
            <a:r>
              <a:rPr lang="en-US" sz="1500" dirty="0" err="1" smtClean="0">
                <a:solidFill>
                  <a:schemeClr val="tx1"/>
                </a:solidFill>
                <a:latin typeface="Times New Roman" panose="02020603050405020304" pitchFamily="18" charset="0"/>
                <a:cs typeface="Times New Roman" panose="02020603050405020304" pitchFamily="18" charset="0"/>
              </a:rPr>
              <a:t>akseve</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dhe</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sinjalistikës</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marrjen</a:t>
            </a:r>
            <a:r>
              <a:rPr lang="en-US" sz="1500" dirty="0" smtClean="0">
                <a:solidFill>
                  <a:schemeClr val="tx1"/>
                </a:solidFill>
                <a:latin typeface="Times New Roman" panose="02020603050405020304" pitchFamily="18" charset="0"/>
                <a:cs typeface="Times New Roman" panose="02020603050405020304" pitchFamily="18" charset="0"/>
              </a:rPr>
              <a:t> e </a:t>
            </a:r>
            <a:r>
              <a:rPr lang="en-US" sz="1500" dirty="0" err="1" smtClean="0">
                <a:solidFill>
                  <a:schemeClr val="tx1"/>
                </a:solidFill>
                <a:latin typeface="Times New Roman" panose="02020603050405020304" pitchFamily="18" charset="0"/>
                <a:cs typeface="Times New Roman" panose="02020603050405020304" pitchFamily="18" charset="0"/>
              </a:rPr>
              <a:t>masave</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për</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sezonin</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veror</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dhe</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atë</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dimëror</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si</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dhe</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në</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drejtim</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të</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investimeve</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të</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rëndësishme</a:t>
            </a:r>
            <a:r>
              <a:rPr lang="en-US" sz="1500" dirty="0">
                <a:solidFill>
                  <a:schemeClr val="tx1"/>
                </a:solidFill>
                <a:latin typeface="Times New Roman" panose="02020603050405020304" pitchFamily="18" charset="0"/>
                <a:cs typeface="Times New Roman" panose="02020603050405020304" pitchFamily="18" charset="0"/>
              </a:rPr>
              <a:t>.</a:t>
            </a:r>
            <a:endParaRPr lang="en-US" sz="1500" dirty="0" smtClean="0">
              <a:solidFill>
                <a:schemeClr val="tx1"/>
              </a:solidFill>
            </a:endParaRPr>
          </a:p>
          <a:p>
            <a:pPr algn="just" eaLnBrk="1" hangingPunct="1">
              <a:buFont typeface="Wingdings" panose="05000000000000000000" pitchFamily="2" charset="2"/>
              <a:buChar char="Ø"/>
              <a:defRPr/>
            </a:pPr>
            <a:endParaRPr lang="en-US" altLang="en-US" sz="1400" dirty="0">
              <a:solidFill>
                <a:schemeClr val="tx1"/>
              </a:solidFill>
              <a:latin typeface="Times New Roman" panose="02020603050405020304" pitchFamily="18" charset="0"/>
              <a:cs typeface="Times New Roman" panose="02020603050405020304" pitchFamily="18" charset="0"/>
            </a:endParaRPr>
          </a:p>
        </p:txBody>
      </p:sp>
      <p:sp>
        <p:nvSpPr>
          <p:cNvPr id="15364"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solidFill>
                  <a:srgbClr val="000000"/>
                </a:solidFill>
              </a:rPr>
              <a:t>5</a:t>
            </a:r>
          </a:p>
        </p:txBody>
      </p:sp>
      <p:pic>
        <p:nvPicPr>
          <p:cNvPr id="1027" name="Picture 3" descr="C:\Users\ICT\Desktop\Takimet 2025\Takimi mbi problematiken e rruges shen-pali dt.17.07.2025\519427269_1197590959077063_4267395981729361038_n.jpg"/>
          <p:cNvPicPr>
            <a:picLocks noChangeAspect="1" noChangeArrowheads="1"/>
          </p:cNvPicPr>
          <p:nvPr/>
        </p:nvPicPr>
        <p:blipFill>
          <a:blip r:embed="rId3"/>
          <a:srcRect/>
          <a:stretch>
            <a:fillRect/>
          </a:stretch>
        </p:blipFill>
        <p:spPr bwMode="auto">
          <a:xfrm>
            <a:off x="5545138" y="2286000"/>
            <a:ext cx="3429000" cy="1925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ICT\Desktop\Takimet 2025\ff1f105d-5fe4-4564-a899-e944f0151e3b.JPG"/>
          <p:cNvPicPr>
            <a:picLocks noChangeAspect="1" noChangeArrowheads="1"/>
          </p:cNvPicPr>
          <p:nvPr/>
        </p:nvPicPr>
        <p:blipFill rotWithShape="1">
          <a:blip r:embed="rId4"/>
          <a:srcRect t="19553" b="22335"/>
          <a:stretch/>
        </p:blipFill>
        <p:spPr bwMode="auto">
          <a:xfrm>
            <a:off x="5562600" y="4419600"/>
            <a:ext cx="3429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1483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1077817"/>
            <a:ext cx="6827676" cy="706964"/>
          </a:xfrm>
        </p:spPr>
        <p:txBody>
          <a:bodyPr/>
          <a:lstStyle/>
          <a:p>
            <a:pPr algn="ctr"/>
            <a:r>
              <a:rPr lang="en-US" sz="2400" dirty="0">
                <a:solidFill>
                  <a:schemeClr val="bg1"/>
                </a:solidFill>
                <a:latin typeface="Times New Roman" pitchFamily="18" charset="0"/>
                <a:cs typeface="Times New Roman" pitchFamily="18" charset="0"/>
              </a:rPr>
              <a:t>TURIZMI</a:t>
            </a: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b="1" smtClean="0">
                <a:solidFill>
                  <a:schemeClr val="tx1"/>
                </a:solidFill>
              </a:rPr>
              <a:pPr/>
              <a:t>50</a:t>
            </a:fld>
            <a:endParaRPr lang="en-US" b="1" dirty="0">
              <a:solidFill>
                <a:schemeClr val="tx1"/>
              </a:solidFill>
            </a:endParaRPr>
          </a:p>
        </p:txBody>
      </p:sp>
      <p:graphicFrame>
        <p:nvGraphicFramePr>
          <p:cNvPr id="5" name="Table 4">
            <a:extLst>
              <a:ext uri="{FF2B5EF4-FFF2-40B4-BE49-F238E27FC236}">
                <a16:creationId xmlns:a16="http://schemas.microsoft.com/office/drawing/2014/main" xmlns="" id="{579F8090-C894-17CF-9308-97CA9ACCD8E4}"/>
              </a:ext>
            </a:extLst>
          </p:cNvPr>
          <p:cNvGraphicFramePr>
            <a:graphicFrameLocks noGrp="1"/>
          </p:cNvGraphicFramePr>
          <p:nvPr>
            <p:extLst>
              <p:ext uri="{D42A27DB-BD31-4B8C-83A1-F6EECF244321}">
                <p14:modId xmlns:p14="http://schemas.microsoft.com/office/powerpoint/2010/main" val="2983424367"/>
              </p:ext>
            </p:extLst>
          </p:nvPr>
        </p:nvGraphicFramePr>
        <p:xfrm>
          <a:off x="2133672" y="2314733"/>
          <a:ext cx="4876656" cy="2298780"/>
        </p:xfrm>
        <a:graphic>
          <a:graphicData uri="http://schemas.openxmlformats.org/drawingml/2006/table">
            <a:tbl>
              <a:tblPr firstRow="1" firstCol="1" bandRow="1">
                <a:tableStyleId>{5C22544A-7EE6-4342-B048-85BDC9FD1C3A}</a:tableStyleId>
              </a:tblPr>
              <a:tblGrid>
                <a:gridCol w="299303">
                  <a:extLst>
                    <a:ext uri="{9D8B030D-6E8A-4147-A177-3AD203B41FA5}">
                      <a16:colId xmlns:a16="http://schemas.microsoft.com/office/drawing/2014/main" xmlns="" val="916644556"/>
                    </a:ext>
                  </a:extLst>
                </a:gridCol>
                <a:gridCol w="2646437">
                  <a:extLst>
                    <a:ext uri="{9D8B030D-6E8A-4147-A177-3AD203B41FA5}">
                      <a16:colId xmlns:a16="http://schemas.microsoft.com/office/drawing/2014/main" xmlns="" val="4014105762"/>
                    </a:ext>
                  </a:extLst>
                </a:gridCol>
                <a:gridCol w="809052">
                  <a:extLst>
                    <a:ext uri="{9D8B030D-6E8A-4147-A177-3AD203B41FA5}">
                      <a16:colId xmlns:a16="http://schemas.microsoft.com/office/drawing/2014/main" xmlns="" val="3634806845"/>
                    </a:ext>
                  </a:extLst>
                </a:gridCol>
                <a:gridCol w="1121864">
                  <a:extLst>
                    <a:ext uri="{9D8B030D-6E8A-4147-A177-3AD203B41FA5}">
                      <a16:colId xmlns:a16="http://schemas.microsoft.com/office/drawing/2014/main" xmlns="" val="1968794455"/>
                    </a:ext>
                  </a:extLst>
                </a:gridCol>
              </a:tblGrid>
              <a:tr h="792293">
                <a:tc gridSpan="4">
                  <a:txBody>
                    <a:bodyPr/>
                    <a:lstStyle/>
                    <a:p>
                      <a:pPr marL="0" marR="0" algn="ctr">
                        <a:lnSpc>
                          <a:spcPct val="107000"/>
                        </a:lnSpc>
                        <a:spcAft>
                          <a:spcPts val="800"/>
                        </a:spcAft>
                        <a:buNone/>
                      </a:pPr>
                      <a:r>
                        <a:rPr lang="it-IT" sz="1000" kern="0" dirty="0">
                          <a:effectLst/>
                        </a:rPr>
                        <a:t> </a:t>
                      </a:r>
                      <a:endParaRPr lang="en-US" sz="900" kern="100" dirty="0">
                        <a:effectLst/>
                      </a:endParaRPr>
                    </a:p>
                    <a:p>
                      <a:pPr marL="0" marR="0" algn="ctr">
                        <a:lnSpc>
                          <a:spcPct val="107000"/>
                        </a:lnSpc>
                        <a:spcAft>
                          <a:spcPts val="800"/>
                        </a:spcAft>
                        <a:buNone/>
                      </a:pPr>
                      <a:r>
                        <a:rPr lang="it-IT" sz="1300" kern="0" dirty="0">
                          <a:effectLst/>
                        </a:rPr>
                        <a:t>Nga data: 01.01.2024 deri në datën: 31.12.2024</a:t>
                      </a:r>
                      <a:endParaRPr lang="en-US" sz="900" kern="100" dirty="0">
                        <a:effectLst/>
                      </a:endParaRPr>
                    </a:p>
                    <a:p>
                      <a:pPr marL="0" marR="0" algn="ctr">
                        <a:lnSpc>
                          <a:spcPct val="107000"/>
                        </a:lnSpc>
                        <a:spcAft>
                          <a:spcPts val="800"/>
                        </a:spcAft>
                        <a:buNone/>
                      </a:pPr>
                      <a:r>
                        <a:rPr lang="it-IT" sz="1000" kern="0" dirty="0">
                          <a:effectLst/>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2292" marR="82292" marT="41146" marB="41146"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75917846"/>
                  </a:ext>
                </a:extLst>
              </a:tr>
              <a:tr h="248327">
                <a:tc gridSpan="4">
                  <a:txBody>
                    <a:bodyPr/>
                    <a:lstStyle/>
                    <a:p>
                      <a:pPr marL="0" marR="0" algn="ctr">
                        <a:lnSpc>
                          <a:spcPct val="107000"/>
                        </a:lnSpc>
                        <a:spcAft>
                          <a:spcPts val="800"/>
                        </a:spcAft>
                        <a:buNone/>
                      </a:pPr>
                      <a:r>
                        <a:rPr lang="it-IT" sz="1000" kern="0">
                          <a:effectLst/>
                        </a:rPr>
                        <a:t>Numri i Shtetasve dhe Automjeteve që kanë Hyrë/Dalë në PKK Port Durrës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82292" marR="82292" marT="41146" marB="41146"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8625583"/>
                  </a:ext>
                </a:extLst>
              </a:tr>
              <a:tr h="182349">
                <a:tc>
                  <a:txBody>
                    <a:bodyPr/>
                    <a:lstStyle/>
                    <a:p>
                      <a:pPr marL="0" marR="0" algn="ctr">
                        <a:lnSpc>
                          <a:spcPct val="107000"/>
                        </a:lnSpc>
                        <a:spcAft>
                          <a:spcPts val="800"/>
                        </a:spcAft>
                        <a:buNone/>
                      </a:pPr>
                      <a:r>
                        <a:rPr lang="en-US" sz="1200" kern="0">
                          <a:effectLst/>
                        </a:rPr>
                        <a:t>Nr</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tc>
                  <a:txBody>
                    <a:bodyPr/>
                    <a:lstStyle/>
                    <a:p>
                      <a:pPr marL="0" marR="0">
                        <a:lnSpc>
                          <a:spcPct val="107000"/>
                        </a:lnSpc>
                        <a:spcAft>
                          <a:spcPts val="800"/>
                        </a:spcAft>
                        <a:buNone/>
                      </a:pPr>
                      <a:r>
                        <a:rPr lang="en-US" sz="1000" kern="0">
                          <a:effectLst/>
                        </a:rPr>
                        <a:t>Hyrje-Dalje</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tc>
                  <a:txBody>
                    <a:bodyPr/>
                    <a:lstStyle/>
                    <a:p>
                      <a:pPr marL="0" marR="0" algn="ctr">
                        <a:lnSpc>
                          <a:spcPct val="107000"/>
                        </a:lnSpc>
                        <a:spcAft>
                          <a:spcPts val="800"/>
                        </a:spcAft>
                        <a:buNone/>
                      </a:pPr>
                      <a:r>
                        <a:rPr lang="en-US" sz="1000" kern="0">
                          <a:effectLst/>
                        </a:rPr>
                        <a:t>Shtetas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tc>
                  <a:txBody>
                    <a:bodyPr/>
                    <a:lstStyle/>
                    <a:p>
                      <a:pPr marL="0" marR="0" algn="ctr">
                        <a:lnSpc>
                          <a:spcPct val="107000"/>
                        </a:lnSpc>
                        <a:spcAft>
                          <a:spcPts val="800"/>
                        </a:spcAft>
                        <a:buNone/>
                      </a:pPr>
                      <a:r>
                        <a:rPr lang="en-US" sz="1000" kern="0">
                          <a:effectLst/>
                        </a:rPr>
                        <a:t>Automjete</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extLst>
                  <a:ext uri="{0D108BD9-81ED-4DB2-BD59-A6C34878D82A}">
                    <a16:rowId xmlns:a16="http://schemas.microsoft.com/office/drawing/2014/main" xmlns="" val="1647861210"/>
                  </a:ext>
                </a:extLst>
              </a:tr>
              <a:tr h="182349">
                <a:tc>
                  <a:txBody>
                    <a:bodyPr/>
                    <a:lstStyle/>
                    <a:p>
                      <a:pPr marL="0" marR="0" algn="ctr">
                        <a:lnSpc>
                          <a:spcPct val="107000"/>
                        </a:lnSpc>
                        <a:spcAft>
                          <a:spcPts val="800"/>
                        </a:spcAft>
                        <a:buNone/>
                      </a:pPr>
                      <a:r>
                        <a:rPr lang="en-US" sz="1200" kern="0">
                          <a:effectLst/>
                        </a:rPr>
                        <a:t>1</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tc>
                  <a:txBody>
                    <a:bodyPr/>
                    <a:lstStyle/>
                    <a:p>
                      <a:pPr marL="0" marR="0">
                        <a:lnSpc>
                          <a:spcPct val="107000"/>
                        </a:lnSpc>
                        <a:spcAft>
                          <a:spcPts val="800"/>
                        </a:spcAft>
                        <a:buNone/>
                      </a:pPr>
                      <a:r>
                        <a:rPr lang="en-US" sz="1000" kern="0">
                          <a:effectLst/>
                        </a:rPr>
                        <a:t>  Hyrje Shtetas Shqiptarë</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tc>
                  <a:txBody>
                    <a:bodyPr/>
                    <a:lstStyle/>
                    <a:p>
                      <a:pPr marL="0" marR="0" algn="ctr">
                        <a:lnSpc>
                          <a:spcPct val="107000"/>
                        </a:lnSpc>
                        <a:spcAft>
                          <a:spcPts val="800"/>
                        </a:spcAft>
                        <a:buNone/>
                      </a:pPr>
                      <a:r>
                        <a:rPr lang="en-US" sz="1000" kern="0">
                          <a:effectLst/>
                        </a:rPr>
                        <a:t>288.974</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tc>
                  <a:txBody>
                    <a:bodyPr/>
                    <a:lstStyle/>
                    <a:p>
                      <a:pPr marL="0" marR="0" algn="ctr">
                        <a:lnSpc>
                          <a:spcPct val="107000"/>
                        </a:lnSpc>
                        <a:spcAft>
                          <a:spcPts val="800"/>
                        </a:spcAft>
                        <a:buNone/>
                      </a:pPr>
                      <a:r>
                        <a:rPr lang="en-US" sz="1000" kern="0">
                          <a:effectLst/>
                        </a:rPr>
                        <a:t>134.856</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extLst>
                  <a:ext uri="{0D108BD9-81ED-4DB2-BD59-A6C34878D82A}">
                    <a16:rowId xmlns:a16="http://schemas.microsoft.com/office/drawing/2014/main" xmlns="" val="184442501"/>
                  </a:ext>
                </a:extLst>
              </a:tr>
              <a:tr h="182349">
                <a:tc>
                  <a:txBody>
                    <a:bodyPr/>
                    <a:lstStyle/>
                    <a:p>
                      <a:pPr marL="0" marR="0" algn="ctr">
                        <a:lnSpc>
                          <a:spcPct val="107000"/>
                        </a:lnSpc>
                        <a:spcAft>
                          <a:spcPts val="800"/>
                        </a:spcAft>
                        <a:buNone/>
                      </a:pPr>
                      <a:r>
                        <a:rPr lang="en-US" sz="1200" kern="0">
                          <a:effectLst/>
                        </a:rPr>
                        <a:t>2</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tc>
                  <a:txBody>
                    <a:bodyPr/>
                    <a:lstStyle/>
                    <a:p>
                      <a:pPr marL="0" marR="0">
                        <a:lnSpc>
                          <a:spcPct val="107000"/>
                        </a:lnSpc>
                        <a:spcAft>
                          <a:spcPts val="800"/>
                        </a:spcAft>
                        <a:buNone/>
                      </a:pPr>
                      <a:r>
                        <a:rPr lang="en-US" sz="1000" kern="0">
                          <a:effectLst/>
                        </a:rPr>
                        <a:t>  Dalje Shtetas Shqiptarë</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tc>
                  <a:txBody>
                    <a:bodyPr/>
                    <a:lstStyle/>
                    <a:p>
                      <a:pPr marL="0" marR="0" algn="ctr">
                        <a:lnSpc>
                          <a:spcPct val="107000"/>
                        </a:lnSpc>
                        <a:spcAft>
                          <a:spcPts val="800"/>
                        </a:spcAft>
                        <a:buNone/>
                      </a:pPr>
                      <a:r>
                        <a:rPr lang="en-US" sz="1000" kern="0">
                          <a:effectLst/>
                        </a:rPr>
                        <a:t>210.954</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tc>
                  <a:txBody>
                    <a:bodyPr/>
                    <a:lstStyle/>
                    <a:p>
                      <a:pPr marL="0" marR="0" algn="ctr">
                        <a:lnSpc>
                          <a:spcPct val="107000"/>
                        </a:lnSpc>
                        <a:spcAft>
                          <a:spcPts val="800"/>
                        </a:spcAft>
                        <a:buNone/>
                      </a:pPr>
                      <a:r>
                        <a:rPr lang="en-US" sz="1000" kern="0">
                          <a:effectLst/>
                        </a:rPr>
                        <a:t>103.356</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extLst>
                  <a:ext uri="{0D108BD9-81ED-4DB2-BD59-A6C34878D82A}">
                    <a16:rowId xmlns:a16="http://schemas.microsoft.com/office/drawing/2014/main" xmlns="" val="2105851583"/>
                  </a:ext>
                </a:extLst>
              </a:tr>
              <a:tr h="182349">
                <a:tc>
                  <a:txBody>
                    <a:bodyPr/>
                    <a:lstStyle/>
                    <a:p>
                      <a:pPr marL="0" marR="0" algn="ctr">
                        <a:lnSpc>
                          <a:spcPct val="107000"/>
                        </a:lnSpc>
                        <a:spcAft>
                          <a:spcPts val="800"/>
                        </a:spcAft>
                        <a:buNone/>
                      </a:pPr>
                      <a:r>
                        <a:rPr lang="en-US" sz="1200" kern="0">
                          <a:effectLst/>
                        </a:rPr>
                        <a:t>3</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tc>
                  <a:txBody>
                    <a:bodyPr/>
                    <a:lstStyle/>
                    <a:p>
                      <a:pPr marL="0" marR="0">
                        <a:lnSpc>
                          <a:spcPct val="107000"/>
                        </a:lnSpc>
                        <a:spcAft>
                          <a:spcPts val="800"/>
                        </a:spcAft>
                        <a:buNone/>
                      </a:pPr>
                      <a:r>
                        <a:rPr lang="en-US" sz="1000" kern="0">
                          <a:effectLst/>
                        </a:rPr>
                        <a:t>  Hyrje Shtetas të Huaj</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tc>
                  <a:txBody>
                    <a:bodyPr/>
                    <a:lstStyle/>
                    <a:p>
                      <a:pPr marL="0" marR="0" algn="ctr">
                        <a:lnSpc>
                          <a:spcPct val="107000"/>
                        </a:lnSpc>
                        <a:spcAft>
                          <a:spcPts val="800"/>
                        </a:spcAft>
                        <a:buNone/>
                      </a:pPr>
                      <a:r>
                        <a:rPr lang="en-US" sz="1000" kern="0">
                          <a:effectLst/>
                        </a:rPr>
                        <a:t>211.737</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tc>
                  <a:txBody>
                    <a:bodyPr/>
                    <a:lstStyle/>
                    <a:p>
                      <a:pPr marL="0" marR="0" algn="ctr">
                        <a:lnSpc>
                          <a:spcPct val="107000"/>
                        </a:lnSpc>
                        <a:spcAft>
                          <a:spcPts val="800"/>
                        </a:spcAft>
                        <a:buNone/>
                      </a:pPr>
                      <a:r>
                        <a:rPr lang="en-US" sz="1000" kern="0">
                          <a:effectLst/>
                        </a:rPr>
                        <a:t>79.028</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extLst>
                  <a:ext uri="{0D108BD9-81ED-4DB2-BD59-A6C34878D82A}">
                    <a16:rowId xmlns:a16="http://schemas.microsoft.com/office/drawing/2014/main" xmlns="" val="2260299473"/>
                  </a:ext>
                </a:extLst>
              </a:tr>
              <a:tr h="182349">
                <a:tc>
                  <a:txBody>
                    <a:bodyPr/>
                    <a:lstStyle/>
                    <a:p>
                      <a:pPr marL="0" marR="0" algn="ctr">
                        <a:lnSpc>
                          <a:spcPct val="107000"/>
                        </a:lnSpc>
                        <a:spcAft>
                          <a:spcPts val="800"/>
                        </a:spcAft>
                        <a:buNone/>
                      </a:pPr>
                      <a:r>
                        <a:rPr lang="en-US" sz="1200" kern="0">
                          <a:effectLst/>
                        </a:rPr>
                        <a:t>4</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tc>
                  <a:txBody>
                    <a:bodyPr/>
                    <a:lstStyle/>
                    <a:p>
                      <a:pPr marL="0" marR="0">
                        <a:lnSpc>
                          <a:spcPct val="107000"/>
                        </a:lnSpc>
                        <a:spcAft>
                          <a:spcPts val="800"/>
                        </a:spcAft>
                        <a:buNone/>
                      </a:pPr>
                      <a:r>
                        <a:rPr lang="en-US" sz="1000" kern="0">
                          <a:effectLst/>
                        </a:rPr>
                        <a:t>  Dalje Shtetas të Huaj</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tc>
                  <a:txBody>
                    <a:bodyPr/>
                    <a:lstStyle/>
                    <a:p>
                      <a:pPr marL="0" marR="0" algn="ctr">
                        <a:lnSpc>
                          <a:spcPct val="107000"/>
                        </a:lnSpc>
                        <a:spcAft>
                          <a:spcPts val="800"/>
                        </a:spcAft>
                        <a:buNone/>
                      </a:pPr>
                      <a:r>
                        <a:rPr lang="en-US" sz="1000" kern="0">
                          <a:effectLst/>
                        </a:rPr>
                        <a:t>223.162</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tc>
                  <a:txBody>
                    <a:bodyPr/>
                    <a:lstStyle/>
                    <a:p>
                      <a:pPr marL="0" marR="0" algn="ctr">
                        <a:lnSpc>
                          <a:spcPct val="107000"/>
                        </a:lnSpc>
                        <a:spcAft>
                          <a:spcPts val="800"/>
                        </a:spcAft>
                        <a:buNone/>
                      </a:pPr>
                      <a:r>
                        <a:rPr lang="en-US" sz="1000" kern="0">
                          <a:effectLst/>
                        </a:rPr>
                        <a:t>77.663</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extLst>
                  <a:ext uri="{0D108BD9-81ED-4DB2-BD59-A6C34878D82A}">
                    <a16:rowId xmlns:a16="http://schemas.microsoft.com/office/drawing/2014/main" xmlns="" val="635788411"/>
                  </a:ext>
                </a:extLst>
              </a:tr>
              <a:tr h="248327">
                <a:tc gridSpan="2">
                  <a:txBody>
                    <a:bodyPr/>
                    <a:lstStyle/>
                    <a:p>
                      <a:pPr marL="0" marR="0" algn="ctr">
                        <a:lnSpc>
                          <a:spcPct val="107000"/>
                        </a:lnSpc>
                        <a:spcAft>
                          <a:spcPts val="800"/>
                        </a:spcAft>
                        <a:buNone/>
                      </a:pPr>
                      <a:r>
                        <a:rPr lang="en-US" sz="1000" kern="0">
                          <a:effectLst/>
                        </a:rPr>
                        <a:t>TOTALI</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82292" marR="82292" marT="41146" marB="41146" anchor="ctr"/>
                </a:tc>
                <a:tc hMerge="1">
                  <a:txBody>
                    <a:bodyPr/>
                    <a:lstStyle/>
                    <a:p>
                      <a:endParaRPr lang="en-US"/>
                    </a:p>
                  </a:txBody>
                  <a:tcPr/>
                </a:tc>
                <a:tc>
                  <a:txBody>
                    <a:bodyPr/>
                    <a:lstStyle/>
                    <a:p>
                      <a:pPr marL="0" marR="0" algn="ctr">
                        <a:lnSpc>
                          <a:spcPct val="107000"/>
                        </a:lnSpc>
                        <a:spcAft>
                          <a:spcPts val="800"/>
                        </a:spcAft>
                        <a:buNone/>
                      </a:pPr>
                      <a:r>
                        <a:rPr lang="en-US" sz="1000" kern="0">
                          <a:effectLst/>
                        </a:rPr>
                        <a:t>934.827</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tc>
                  <a:txBody>
                    <a:bodyPr/>
                    <a:lstStyle/>
                    <a:p>
                      <a:pPr marL="0" marR="0" algn="ctr">
                        <a:lnSpc>
                          <a:spcPct val="107000"/>
                        </a:lnSpc>
                        <a:spcAft>
                          <a:spcPts val="800"/>
                        </a:spcAft>
                        <a:buNone/>
                      </a:pPr>
                      <a:r>
                        <a:rPr lang="en-US" sz="1000" kern="0" dirty="0">
                          <a:effectLst/>
                        </a:rPr>
                        <a:t>394.873</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6107" marR="56107" marT="0" marB="0" anchor="ctr"/>
                </a:tc>
                <a:extLst>
                  <a:ext uri="{0D108BD9-81ED-4DB2-BD59-A6C34878D82A}">
                    <a16:rowId xmlns:a16="http://schemas.microsoft.com/office/drawing/2014/main" xmlns="" val="3333842654"/>
                  </a:ext>
                </a:extLst>
              </a:tr>
            </a:tbl>
          </a:graphicData>
        </a:graphic>
      </p:graphicFrame>
      <p:graphicFrame>
        <p:nvGraphicFramePr>
          <p:cNvPr id="7" name="Table 6">
            <a:extLst>
              <a:ext uri="{FF2B5EF4-FFF2-40B4-BE49-F238E27FC236}">
                <a16:creationId xmlns:a16="http://schemas.microsoft.com/office/drawing/2014/main" xmlns="" id="{B10A7A50-089F-0A60-E717-ECE153307FF4}"/>
              </a:ext>
            </a:extLst>
          </p:cNvPr>
          <p:cNvGraphicFramePr>
            <a:graphicFrameLocks noGrp="1"/>
          </p:cNvGraphicFramePr>
          <p:nvPr>
            <p:extLst>
              <p:ext uri="{D42A27DB-BD31-4B8C-83A1-F6EECF244321}">
                <p14:modId xmlns:p14="http://schemas.microsoft.com/office/powerpoint/2010/main" val="191550399"/>
              </p:ext>
            </p:extLst>
          </p:nvPr>
        </p:nvGraphicFramePr>
        <p:xfrm>
          <a:off x="2133672" y="4640804"/>
          <a:ext cx="4876657" cy="2200832"/>
        </p:xfrm>
        <a:graphic>
          <a:graphicData uri="http://schemas.openxmlformats.org/drawingml/2006/table">
            <a:tbl>
              <a:tblPr firstRow="1" firstCol="1" bandRow="1">
                <a:tableStyleId>{5C22544A-7EE6-4342-B048-85BDC9FD1C3A}</a:tableStyleId>
              </a:tblPr>
              <a:tblGrid>
                <a:gridCol w="299689">
                  <a:extLst>
                    <a:ext uri="{9D8B030D-6E8A-4147-A177-3AD203B41FA5}">
                      <a16:colId xmlns:a16="http://schemas.microsoft.com/office/drawing/2014/main" xmlns="" val="4011938369"/>
                    </a:ext>
                  </a:extLst>
                </a:gridCol>
                <a:gridCol w="2646044">
                  <a:extLst>
                    <a:ext uri="{9D8B030D-6E8A-4147-A177-3AD203B41FA5}">
                      <a16:colId xmlns:a16="http://schemas.microsoft.com/office/drawing/2014/main" xmlns="" val="2771374365"/>
                    </a:ext>
                  </a:extLst>
                </a:gridCol>
                <a:gridCol w="809159">
                  <a:extLst>
                    <a:ext uri="{9D8B030D-6E8A-4147-A177-3AD203B41FA5}">
                      <a16:colId xmlns:a16="http://schemas.microsoft.com/office/drawing/2014/main" xmlns="" val="1891173958"/>
                    </a:ext>
                  </a:extLst>
                </a:gridCol>
                <a:gridCol w="1121765">
                  <a:extLst>
                    <a:ext uri="{9D8B030D-6E8A-4147-A177-3AD203B41FA5}">
                      <a16:colId xmlns:a16="http://schemas.microsoft.com/office/drawing/2014/main" xmlns="" val="1791338463"/>
                    </a:ext>
                  </a:extLst>
                </a:gridCol>
              </a:tblGrid>
              <a:tr h="687867">
                <a:tc gridSpan="4">
                  <a:txBody>
                    <a:bodyPr/>
                    <a:lstStyle/>
                    <a:p>
                      <a:pPr marL="0" marR="0" algn="ctr">
                        <a:lnSpc>
                          <a:spcPct val="107000"/>
                        </a:lnSpc>
                        <a:spcAft>
                          <a:spcPts val="800"/>
                        </a:spcAft>
                        <a:buNone/>
                      </a:pPr>
                      <a:r>
                        <a:rPr lang="it-IT" sz="1000" kern="0">
                          <a:effectLst/>
                        </a:rPr>
                        <a:t> </a:t>
                      </a:r>
                      <a:endParaRPr lang="en-US" sz="900" kern="100">
                        <a:effectLst/>
                      </a:endParaRPr>
                    </a:p>
                    <a:p>
                      <a:pPr marL="0" marR="0" algn="ctr">
                        <a:lnSpc>
                          <a:spcPct val="107000"/>
                        </a:lnSpc>
                        <a:spcAft>
                          <a:spcPts val="800"/>
                        </a:spcAft>
                        <a:buNone/>
                      </a:pPr>
                      <a:r>
                        <a:rPr lang="it-IT" sz="1300" kern="0">
                          <a:effectLst/>
                        </a:rPr>
                        <a:t>Nga data: 01.01.2025 deri në datën: 31.12.2025</a:t>
                      </a:r>
                      <a:endParaRPr lang="en-US" sz="900" kern="100">
                        <a:effectLst/>
                      </a:endParaRPr>
                    </a:p>
                    <a:p>
                      <a:pPr marL="0" marR="0" algn="ctr">
                        <a:lnSpc>
                          <a:spcPct val="107000"/>
                        </a:lnSpc>
                        <a:spcAft>
                          <a:spcPts val="800"/>
                        </a:spcAft>
                        <a:buNone/>
                      </a:pPr>
                      <a:r>
                        <a:rPr lang="it-IT" sz="1000" kern="0">
                          <a:effectLst/>
                        </a:rPr>
                        <a:t> </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4398" marR="74398" marT="37199" marB="37199"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95228906"/>
                  </a:ext>
                </a:extLst>
              </a:tr>
              <a:tr h="244375">
                <a:tc gridSpan="4">
                  <a:txBody>
                    <a:bodyPr/>
                    <a:lstStyle/>
                    <a:p>
                      <a:pPr marL="0" marR="0" algn="ctr">
                        <a:lnSpc>
                          <a:spcPct val="107000"/>
                        </a:lnSpc>
                        <a:spcAft>
                          <a:spcPts val="800"/>
                        </a:spcAft>
                        <a:buNone/>
                      </a:pPr>
                      <a:r>
                        <a:rPr lang="it-IT" sz="1000" kern="0">
                          <a:effectLst/>
                        </a:rPr>
                        <a:t>Numri i Shtetasve dhe Automjeteve që kanë Hyrë/Dalë në PKK Port Durrës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4398" marR="74398" marT="37199" marB="37199"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77489000"/>
                  </a:ext>
                </a:extLst>
              </a:tr>
              <a:tr h="179277">
                <a:tc>
                  <a:txBody>
                    <a:bodyPr/>
                    <a:lstStyle/>
                    <a:p>
                      <a:pPr marL="0" marR="0" algn="ctr">
                        <a:lnSpc>
                          <a:spcPct val="107000"/>
                        </a:lnSpc>
                        <a:spcAft>
                          <a:spcPts val="800"/>
                        </a:spcAft>
                        <a:buNone/>
                      </a:pPr>
                      <a:r>
                        <a:rPr lang="en-US" sz="1000" kern="0">
                          <a:effectLst/>
                        </a:rPr>
                        <a:t>Nr</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ctr"/>
                </a:tc>
                <a:tc>
                  <a:txBody>
                    <a:bodyPr/>
                    <a:lstStyle/>
                    <a:p>
                      <a:pPr marL="0" marR="0" algn="ctr">
                        <a:lnSpc>
                          <a:spcPct val="107000"/>
                        </a:lnSpc>
                        <a:spcAft>
                          <a:spcPts val="800"/>
                        </a:spcAft>
                        <a:buNone/>
                      </a:pPr>
                      <a:r>
                        <a:rPr lang="en-US" sz="1000" kern="0">
                          <a:effectLst/>
                        </a:rPr>
                        <a:t>Hurje-Dalje</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ctr"/>
                </a:tc>
                <a:tc>
                  <a:txBody>
                    <a:bodyPr/>
                    <a:lstStyle/>
                    <a:p>
                      <a:pPr marL="0" marR="0" algn="ctr">
                        <a:lnSpc>
                          <a:spcPct val="107000"/>
                        </a:lnSpc>
                        <a:spcAft>
                          <a:spcPts val="800"/>
                        </a:spcAft>
                        <a:buNone/>
                      </a:pPr>
                      <a:r>
                        <a:rPr lang="en-US" sz="1000" kern="0">
                          <a:effectLst/>
                        </a:rPr>
                        <a:t>Shtetas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ctr"/>
                </a:tc>
                <a:tc>
                  <a:txBody>
                    <a:bodyPr/>
                    <a:lstStyle/>
                    <a:p>
                      <a:pPr marL="0" marR="0" algn="ctr">
                        <a:lnSpc>
                          <a:spcPct val="107000"/>
                        </a:lnSpc>
                        <a:spcAft>
                          <a:spcPts val="800"/>
                        </a:spcAft>
                        <a:buNone/>
                      </a:pPr>
                      <a:r>
                        <a:rPr lang="en-US" sz="1000" kern="0">
                          <a:effectLst/>
                        </a:rPr>
                        <a:t>Automjete</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ctr"/>
                </a:tc>
                <a:extLst>
                  <a:ext uri="{0D108BD9-81ED-4DB2-BD59-A6C34878D82A}">
                    <a16:rowId xmlns:a16="http://schemas.microsoft.com/office/drawing/2014/main" xmlns="" val="1128319460"/>
                  </a:ext>
                </a:extLst>
              </a:tr>
              <a:tr h="179277">
                <a:tc>
                  <a:txBody>
                    <a:bodyPr/>
                    <a:lstStyle/>
                    <a:p>
                      <a:pPr marL="0" marR="0" algn="ctr">
                        <a:lnSpc>
                          <a:spcPct val="107000"/>
                        </a:lnSpc>
                        <a:spcAft>
                          <a:spcPts val="800"/>
                        </a:spcAft>
                        <a:buNone/>
                      </a:pPr>
                      <a:r>
                        <a:rPr lang="en-US" sz="1000" kern="0">
                          <a:effectLst/>
                        </a:rPr>
                        <a:t>1</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ctr"/>
                </a:tc>
                <a:tc>
                  <a:txBody>
                    <a:bodyPr/>
                    <a:lstStyle/>
                    <a:p>
                      <a:pPr marL="0" marR="0">
                        <a:lnSpc>
                          <a:spcPct val="107000"/>
                        </a:lnSpc>
                        <a:spcAft>
                          <a:spcPts val="800"/>
                        </a:spcAft>
                        <a:buNone/>
                      </a:pPr>
                      <a:r>
                        <a:rPr lang="en-US" sz="1000" kern="0">
                          <a:effectLst/>
                        </a:rPr>
                        <a:t>  Hyrje Shtetas Shqiptarë</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ctr"/>
                </a:tc>
                <a:tc>
                  <a:txBody>
                    <a:bodyPr/>
                    <a:lstStyle/>
                    <a:p>
                      <a:pPr marL="0" marR="0" algn="ctr">
                        <a:lnSpc>
                          <a:spcPct val="107000"/>
                        </a:lnSpc>
                        <a:spcAft>
                          <a:spcPts val="800"/>
                        </a:spcAft>
                        <a:buNone/>
                      </a:pPr>
                      <a:r>
                        <a:rPr lang="en-US" sz="1000" kern="0">
                          <a:effectLst/>
                        </a:rPr>
                        <a:t>296208</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b"/>
                </a:tc>
                <a:tc>
                  <a:txBody>
                    <a:bodyPr/>
                    <a:lstStyle/>
                    <a:p>
                      <a:pPr marL="0" marR="0" algn="ctr">
                        <a:lnSpc>
                          <a:spcPct val="107000"/>
                        </a:lnSpc>
                        <a:spcAft>
                          <a:spcPts val="800"/>
                        </a:spcAft>
                        <a:buNone/>
                      </a:pPr>
                      <a:r>
                        <a:rPr lang="en-US" sz="1000" kern="0">
                          <a:effectLst/>
                        </a:rPr>
                        <a:t>136283</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b"/>
                </a:tc>
                <a:extLst>
                  <a:ext uri="{0D108BD9-81ED-4DB2-BD59-A6C34878D82A}">
                    <a16:rowId xmlns:a16="http://schemas.microsoft.com/office/drawing/2014/main" xmlns="" val="712518649"/>
                  </a:ext>
                </a:extLst>
              </a:tr>
              <a:tr h="179277">
                <a:tc>
                  <a:txBody>
                    <a:bodyPr/>
                    <a:lstStyle/>
                    <a:p>
                      <a:pPr marL="0" marR="0" algn="ctr">
                        <a:lnSpc>
                          <a:spcPct val="107000"/>
                        </a:lnSpc>
                        <a:spcAft>
                          <a:spcPts val="800"/>
                        </a:spcAft>
                        <a:buNone/>
                      </a:pPr>
                      <a:r>
                        <a:rPr lang="en-US" sz="1000" kern="0">
                          <a:effectLst/>
                        </a:rPr>
                        <a:t>2</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ctr"/>
                </a:tc>
                <a:tc>
                  <a:txBody>
                    <a:bodyPr/>
                    <a:lstStyle/>
                    <a:p>
                      <a:pPr marL="0" marR="0">
                        <a:lnSpc>
                          <a:spcPct val="107000"/>
                        </a:lnSpc>
                        <a:spcAft>
                          <a:spcPts val="800"/>
                        </a:spcAft>
                        <a:buNone/>
                      </a:pPr>
                      <a:r>
                        <a:rPr lang="en-US" sz="1000" kern="0">
                          <a:effectLst/>
                        </a:rPr>
                        <a:t>  Dalje Shtetas Shqiptarë</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ctr"/>
                </a:tc>
                <a:tc>
                  <a:txBody>
                    <a:bodyPr/>
                    <a:lstStyle/>
                    <a:p>
                      <a:pPr marL="0" marR="0" algn="ctr">
                        <a:lnSpc>
                          <a:spcPct val="107000"/>
                        </a:lnSpc>
                        <a:spcAft>
                          <a:spcPts val="800"/>
                        </a:spcAft>
                        <a:buNone/>
                      </a:pPr>
                      <a:r>
                        <a:rPr lang="en-US" sz="1000" kern="0">
                          <a:effectLst/>
                        </a:rPr>
                        <a:t>218008</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b"/>
                </a:tc>
                <a:tc>
                  <a:txBody>
                    <a:bodyPr/>
                    <a:lstStyle/>
                    <a:p>
                      <a:pPr marL="0" marR="0" algn="ctr">
                        <a:lnSpc>
                          <a:spcPct val="107000"/>
                        </a:lnSpc>
                        <a:spcAft>
                          <a:spcPts val="800"/>
                        </a:spcAft>
                        <a:buNone/>
                      </a:pPr>
                      <a:r>
                        <a:rPr lang="en-US" sz="1000" kern="0">
                          <a:effectLst/>
                        </a:rPr>
                        <a:t>109879</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b"/>
                </a:tc>
                <a:extLst>
                  <a:ext uri="{0D108BD9-81ED-4DB2-BD59-A6C34878D82A}">
                    <a16:rowId xmlns:a16="http://schemas.microsoft.com/office/drawing/2014/main" xmlns="" val="3167034194"/>
                  </a:ext>
                </a:extLst>
              </a:tr>
              <a:tr h="179277">
                <a:tc>
                  <a:txBody>
                    <a:bodyPr/>
                    <a:lstStyle/>
                    <a:p>
                      <a:pPr marL="0" marR="0" algn="ctr">
                        <a:lnSpc>
                          <a:spcPct val="107000"/>
                        </a:lnSpc>
                        <a:spcAft>
                          <a:spcPts val="800"/>
                        </a:spcAft>
                        <a:buNone/>
                      </a:pPr>
                      <a:r>
                        <a:rPr lang="en-US" sz="1000" kern="0">
                          <a:effectLst/>
                        </a:rPr>
                        <a:t>3</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ctr"/>
                </a:tc>
                <a:tc>
                  <a:txBody>
                    <a:bodyPr/>
                    <a:lstStyle/>
                    <a:p>
                      <a:pPr marL="0" marR="0">
                        <a:lnSpc>
                          <a:spcPct val="107000"/>
                        </a:lnSpc>
                        <a:spcAft>
                          <a:spcPts val="800"/>
                        </a:spcAft>
                        <a:buNone/>
                      </a:pPr>
                      <a:r>
                        <a:rPr lang="en-US" sz="1000" kern="0">
                          <a:effectLst/>
                        </a:rPr>
                        <a:t>  Hyrje Shtetas të Huaj</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ctr"/>
                </a:tc>
                <a:tc>
                  <a:txBody>
                    <a:bodyPr/>
                    <a:lstStyle/>
                    <a:p>
                      <a:pPr marL="0" marR="0" algn="ctr">
                        <a:lnSpc>
                          <a:spcPct val="107000"/>
                        </a:lnSpc>
                        <a:spcAft>
                          <a:spcPts val="800"/>
                        </a:spcAft>
                        <a:buNone/>
                      </a:pPr>
                      <a:r>
                        <a:rPr lang="en-US" sz="1000" kern="0">
                          <a:effectLst/>
                        </a:rPr>
                        <a:t>226773</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b"/>
                </a:tc>
                <a:tc>
                  <a:txBody>
                    <a:bodyPr/>
                    <a:lstStyle/>
                    <a:p>
                      <a:pPr marL="0" marR="0" algn="ctr">
                        <a:lnSpc>
                          <a:spcPct val="107000"/>
                        </a:lnSpc>
                        <a:spcAft>
                          <a:spcPts val="800"/>
                        </a:spcAft>
                        <a:buNone/>
                      </a:pPr>
                      <a:r>
                        <a:rPr lang="en-US" sz="1000" kern="0">
                          <a:effectLst/>
                        </a:rPr>
                        <a:t>83303</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b"/>
                </a:tc>
                <a:extLst>
                  <a:ext uri="{0D108BD9-81ED-4DB2-BD59-A6C34878D82A}">
                    <a16:rowId xmlns:a16="http://schemas.microsoft.com/office/drawing/2014/main" xmlns="" val="371271661"/>
                  </a:ext>
                </a:extLst>
              </a:tr>
              <a:tr h="179277">
                <a:tc>
                  <a:txBody>
                    <a:bodyPr/>
                    <a:lstStyle/>
                    <a:p>
                      <a:pPr marL="0" marR="0" algn="ctr">
                        <a:lnSpc>
                          <a:spcPct val="107000"/>
                        </a:lnSpc>
                        <a:spcAft>
                          <a:spcPts val="800"/>
                        </a:spcAft>
                        <a:buNone/>
                      </a:pPr>
                      <a:r>
                        <a:rPr lang="en-US" sz="1000" kern="0">
                          <a:effectLst/>
                        </a:rPr>
                        <a:t>4</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ctr"/>
                </a:tc>
                <a:tc>
                  <a:txBody>
                    <a:bodyPr/>
                    <a:lstStyle/>
                    <a:p>
                      <a:pPr marL="0" marR="0">
                        <a:lnSpc>
                          <a:spcPct val="107000"/>
                        </a:lnSpc>
                        <a:spcAft>
                          <a:spcPts val="800"/>
                        </a:spcAft>
                        <a:buNone/>
                      </a:pPr>
                      <a:r>
                        <a:rPr lang="en-US" sz="1000" kern="0">
                          <a:effectLst/>
                        </a:rPr>
                        <a:t>  Dalje Shtetas të Huaj</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ctr"/>
                </a:tc>
                <a:tc>
                  <a:txBody>
                    <a:bodyPr/>
                    <a:lstStyle/>
                    <a:p>
                      <a:pPr marL="0" marR="0" algn="ctr">
                        <a:lnSpc>
                          <a:spcPct val="107000"/>
                        </a:lnSpc>
                        <a:spcAft>
                          <a:spcPts val="800"/>
                        </a:spcAft>
                        <a:buNone/>
                      </a:pPr>
                      <a:r>
                        <a:rPr lang="en-US" sz="1000" kern="0">
                          <a:effectLst/>
                        </a:rPr>
                        <a:t>228401</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b"/>
                </a:tc>
                <a:tc>
                  <a:txBody>
                    <a:bodyPr/>
                    <a:lstStyle/>
                    <a:p>
                      <a:pPr marL="0" marR="0" algn="ctr">
                        <a:lnSpc>
                          <a:spcPct val="107000"/>
                        </a:lnSpc>
                        <a:spcAft>
                          <a:spcPts val="800"/>
                        </a:spcAft>
                        <a:buNone/>
                      </a:pPr>
                      <a:r>
                        <a:rPr lang="en-US" sz="1000" kern="0">
                          <a:effectLst/>
                        </a:rPr>
                        <a:t>80039</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b"/>
                </a:tc>
                <a:extLst>
                  <a:ext uri="{0D108BD9-81ED-4DB2-BD59-A6C34878D82A}">
                    <a16:rowId xmlns:a16="http://schemas.microsoft.com/office/drawing/2014/main" xmlns="" val="4231313531"/>
                  </a:ext>
                </a:extLst>
              </a:tr>
              <a:tr h="244375">
                <a:tc gridSpan="2">
                  <a:txBody>
                    <a:bodyPr/>
                    <a:lstStyle/>
                    <a:p>
                      <a:pPr marL="0" marR="0" algn="ctr">
                        <a:lnSpc>
                          <a:spcPct val="107000"/>
                        </a:lnSpc>
                        <a:spcAft>
                          <a:spcPts val="800"/>
                        </a:spcAft>
                        <a:buNone/>
                      </a:pPr>
                      <a:r>
                        <a:rPr lang="en-US" sz="1000" kern="0">
                          <a:effectLst/>
                        </a:rPr>
                        <a:t>TOTALI</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74398" marR="74398" marT="37199" marB="37199" anchor="ctr"/>
                </a:tc>
                <a:tc hMerge="1">
                  <a:txBody>
                    <a:bodyPr/>
                    <a:lstStyle/>
                    <a:p>
                      <a:endParaRPr lang="en-US"/>
                    </a:p>
                  </a:txBody>
                  <a:tcPr/>
                </a:tc>
                <a:tc>
                  <a:txBody>
                    <a:bodyPr/>
                    <a:lstStyle/>
                    <a:p>
                      <a:pPr marL="0" marR="0" algn="ctr">
                        <a:lnSpc>
                          <a:spcPct val="107000"/>
                        </a:lnSpc>
                        <a:spcAft>
                          <a:spcPts val="800"/>
                        </a:spcAft>
                        <a:buNone/>
                      </a:pPr>
                      <a:r>
                        <a:rPr lang="en-US" sz="1000" kern="0">
                          <a:effectLst/>
                        </a:rPr>
                        <a:t>969390</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ctr"/>
                </a:tc>
                <a:tc>
                  <a:txBody>
                    <a:bodyPr/>
                    <a:lstStyle/>
                    <a:p>
                      <a:pPr marL="0" marR="0" algn="ctr">
                        <a:lnSpc>
                          <a:spcPct val="107000"/>
                        </a:lnSpc>
                        <a:spcAft>
                          <a:spcPts val="800"/>
                        </a:spcAft>
                        <a:buNone/>
                      </a:pPr>
                      <a:r>
                        <a:rPr lang="en-US" sz="1000" kern="0" dirty="0">
                          <a:effectLst/>
                        </a:rPr>
                        <a:t>409504</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798" marR="55798" marT="0" marB="0" anchor="ctr"/>
                </a:tc>
                <a:extLst>
                  <a:ext uri="{0D108BD9-81ED-4DB2-BD59-A6C34878D82A}">
                    <a16:rowId xmlns:a16="http://schemas.microsoft.com/office/drawing/2014/main" xmlns="" val="527334758"/>
                  </a:ext>
                </a:extLst>
              </a:tr>
            </a:tbl>
          </a:graphicData>
        </a:graphic>
      </p:graphicFrame>
    </p:spTree>
    <p:extLst>
      <p:ext uri="{BB962C8B-B14F-4D97-AF65-F5344CB8AC3E}">
        <p14:creationId xmlns:p14="http://schemas.microsoft.com/office/powerpoint/2010/main" val="14444077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20062" y="1066800"/>
            <a:ext cx="6827676" cy="706964"/>
          </a:xfrm>
        </p:spPr>
        <p:txBody>
          <a:bodyPr/>
          <a:lstStyle/>
          <a:p>
            <a:pPr algn="ctr"/>
            <a:r>
              <a:rPr lang="en-US" sz="2400" dirty="0">
                <a:solidFill>
                  <a:schemeClr val="bg1"/>
                </a:solidFill>
                <a:latin typeface="Times New Roman" pitchFamily="18" charset="0"/>
                <a:cs typeface="Times New Roman" pitchFamily="18" charset="0"/>
              </a:rPr>
              <a:t>TURIZMI</a:t>
            </a: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b="1" smtClean="0">
                <a:solidFill>
                  <a:schemeClr val="tx1"/>
                </a:solidFill>
              </a:rPr>
              <a:pPr/>
              <a:t>51</a:t>
            </a:fld>
            <a:endParaRPr lang="en-US" b="1" dirty="0">
              <a:solidFill>
                <a:schemeClr val="tx1"/>
              </a:solidFill>
            </a:endParaRPr>
          </a:p>
        </p:txBody>
      </p:sp>
      <p:sp>
        <p:nvSpPr>
          <p:cNvPr id="6" name="TextBox 5">
            <a:extLst>
              <a:ext uri="{FF2B5EF4-FFF2-40B4-BE49-F238E27FC236}">
                <a16:creationId xmlns:a16="http://schemas.microsoft.com/office/drawing/2014/main" xmlns="" id="{4062FD63-366B-26DE-E09C-F1D54FE6461C}"/>
              </a:ext>
            </a:extLst>
          </p:cNvPr>
          <p:cNvSpPr txBox="1"/>
          <p:nvPr/>
        </p:nvSpPr>
        <p:spPr>
          <a:xfrm>
            <a:off x="381000" y="2254235"/>
            <a:ext cx="8382000" cy="4524315"/>
          </a:xfrm>
          <a:prstGeom prst="rect">
            <a:avLst/>
          </a:prstGeom>
          <a:noFill/>
        </p:spPr>
        <p:txBody>
          <a:bodyPr wrap="square">
            <a:spAutoFit/>
          </a:bodyPr>
          <a:lstStyle/>
          <a:p>
            <a:r>
              <a:rPr lang="it-IT" sz="1600" b="1" dirty="0">
                <a:latin typeface="Times New Roman" panose="02020603050405020304" pitchFamily="18" charset="0"/>
                <a:cs typeface="Times New Roman" panose="02020603050405020304" pitchFamily="18" charset="0"/>
              </a:rPr>
              <a:t>Rezultatet  e arritura të krahasueshme midis sezonit turistik veror 2024 dhe sezonit turistik veror 2025:</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it-IT" sz="1600" dirty="0">
                <a:latin typeface="Times New Roman" panose="02020603050405020304" pitchFamily="18" charset="0"/>
                <a:cs typeface="Times New Roman" panose="02020603050405020304" pitchFamily="18" charset="0"/>
              </a:rPr>
              <a:t>Në sezonin turistik veror 2024 ndarja e midis plazheve publike dhe private ishte 3</a:t>
            </a:r>
            <a:r>
              <a:rPr lang="it-IT" sz="1600" b="1" dirty="0">
                <a:latin typeface="Times New Roman" panose="02020603050405020304" pitchFamily="18" charset="0"/>
                <a:cs typeface="Times New Roman" panose="02020603050405020304" pitchFamily="18" charset="0"/>
              </a:rPr>
              <a:t>0% publik</a:t>
            </a:r>
            <a:r>
              <a:rPr lang="it-IT" sz="1600" dirty="0">
                <a:latin typeface="Times New Roman" panose="02020603050405020304" pitchFamily="18" charset="0"/>
                <a:cs typeface="Times New Roman" panose="02020603050405020304" pitchFamily="18" charset="0"/>
              </a:rPr>
              <a:t> dhe </a:t>
            </a:r>
            <a:r>
              <a:rPr lang="it-IT" sz="1600" b="1" dirty="0">
                <a:latin typeface="Times New Roman" panose="02020603050405020304" pitchFamily="18" charset="0"/>
                <a:cs typeface="Times New Roman" panose="02020603050405020304" pitchFamily="18" charset="0"/>
              </a:rPr>
              <a:t>70% privat</a:t>
            </a:r>
            <a:r>
              <a:rPr lang="it-IT" sz="1600" dirty="0">
                <a:latin typeface="Times New Roman" panose="02020603050405020304" pitchFamily="18" charset="0"/>
                <a:cs typeface="Times New Roman" panose="02020603050405020304" pitchFamily="18" charset="0"/>
              </a:rPr>
              <a:t>. Në sezonin turistik veror 2025 shënoi standarte të reja, pasi të drejtën për shfrytëzimin e stacioneve të plazhit nga sipërmarrësit privat e kishin vetëm ata që zotëronin një njesi akomodimi, gjë, e cila shtoi ndjeshëm hapësirat e plazheve publike përgjatë vijës bregdetare të Qarkut Durrës. Ndarja e plazheve me </a:t>
            </a:r>
            <a:r>
              <a:rPr lang="it-IT" sz="1600" b="1" dirty="0">
                <a:latin typeface="Times New Roman" panose="02020603050405020304" pitchFamily="18" charset="0"/>
                <a:cs typeface="Times New Roman" panose="02020603050405020304" pitchFamily="18" charset="0"/>
              </a:rPr>
              <a:t>30% plazh publik</a:t>
            </a:r>
            <a:r>
              <a:rPr lang="it-IT" sz="1600" dirty="0">
                <a:latin typeface="Times New Roman" panose="02020603050405020304" pitchFamily="18" charset="0"/>
                <a:cs typeface="Times New Roman" panose="02020603050405020304" pitchFamily="18" charset="0"/>
              </a:rPr>
              <a:t> dhe </a:t>
            </a:r>
            <a:r>
              <a:rPr lang="it-IT" sz="1600" b="1" dirty="0">
                <a:latin typeface="Times New Roman" panose="02020603050405020304" pitchFamily="18" charset="0"/>
                <a:cs typeface="Times New Roman" panose="02020603050405020304" pitchFamily="18" charset="0"/>
              </a:rPr>
              <a:t>70% plazh privat </a:t>
            </a:r>
            <a:r>
              <a:rPr lang="it-IT" sz="1600" dirty="0">
                <a:latin typeface="Times New Roman" panose="02020603050405020304" pitchFamily="18" charset="0"/>
                <a:cs typeface="Times New Roman" panose="02020603050405020304" pitchFamily="18" charset="0"/>
              </a:rPr>
              <a:t>u zëvendësua me më shumë plazhe publike, duke shënuar një përparim në mirë organizimin, monitorimin dhe kontrollimin e ndarjes së stacioneve të plazhit midis atij publik dhe atij privat. </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it-IT" sz="1600" dirty="0">
                <a:latin typeface="Times New Roman" panose="02020603050405020304" pitchFamily="18" charset="0"/>
                <a:cs typeface="Times New Roman" panose="02020603050405020304" pitchFamily="18" charset="0"/>
              </a:rPr>
              <a:t>Ruajtja e hapësirave kushtuar plazheve publike në të gjithë vijën bregdetare të Durrësit gjatë sezonit turistik veror 2025 ishte shumë më mirë e organizuar dhe e monitoruar nga Policia Bashkiake Durrës, duke rritur cilësinë e shërbimit ndaj pushuesve;</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it-IT" sz="1600" dirty="0">
                <a:latin typeface="Times New Roman" panose="02020603050405020304" pitchFamily="18" charset="0"/>
                <a:cs typeface="Times New Roman" panose="02020603050405020304" pitchFamily="18" charset="0"/>
              </a:rPr>
              <a:t>Gjatë sezonit turistik veror 2025 </a:t>
            </a:r>
            <a:r>
              <a:rPr lang="it-IT" sz="1600" b="1" dirty="0">
                <a:latin typeface="Times New Roman" panose="02020603050405020304" pitchFamily="18" charset="0"/>
                <a:cs typeface="Times New Roman" panose="02020603050405020304" pitchFamily="18" charset="0"/>
              </a:rPr>
              <a:t>vendbazimet</a:t>
            </a:r>
            <a:r>
              <a:rPr lang="it-IT" sz="1600" dirty="0">
                <a:latin typeface="Times New Roman" panose="02020603050405020304" pitchFamily="18" charset="0"/>
                <a:cs typeface="Times New Roman" panose="02020603050405020304" pitchFamily="18" charset="0"/>
              </a:rPr>
              <a:t> ishin shumë më mirë të monitoruar nga Policia Bashkiake Durrës, Policia Kufitare dhe Migracionit dhe Policia e Shtetit në krahasim me sezonin turistik veror 2024. Kjo, pasi në vitin 2025 nuk u lejua asnjë sipërmarrës të shfrytëzoi vendbazimet dhe mjetet motorike për argëtim nëse nuk ishte i pajisur me </a:t>
            </a:r>
            <a:r>
              <a:rPr lang="it-IT" sz="1600" b="1" dirty="0">
                <a:latin typeface="Times New Roman" panose="02020603050405020304" pitchFamily="18" charset="0"/>
                <a:cs typeface="Times New Roman" panose="02020603050405020304" pitchFamily="18" charset="0"/>
              </a:rPr>
              <a:t>Certifikatën e Operatorit Turistik</a:t>
            </a:r>
            <a:r>
              <a:rPr lang="it-IT" sz="1600" dirty="0">
                <a:latin typeface="Times New Roman" panose="02020603050405020304" pitchFamily="18" charset="0"/>
                <a:cs typeface="Times New Roman" panose="02020603050405020304" pitchFamily="18" charset="0"/>
              </a:rPr>
              <a:t> të lëshuar pas përmbushjes së të gjitha kritereve të kërkuara nga Ministria e Turizmit dhe Mjedisit;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464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20062" y="1066800"/>
            <a:ext cx="6827676" cy="706964"/>
          </a:xfrm>
        </p:spPr>
        <p:txBody>
          <a:bodyPr/>
          <a:lstStyle/>
          <a:p>
            <a:pPr algn="ctr"/>
            <a:r>
              <a:rPr lang="en-US" sz="2400" dirty="0">
                <a:solidFill>
                  <a:schemeClr val="bg1"/>
                </a:solidFill>
                <a:latin typeface="Times New Roman" pitchFamily="18" charset="0"/>
                <a:cs typeface="Times New Roman" pitchFamily="18" charset="0"/>
              </a:rPr>
              <a:t>TURIZMI</a:t>
            </a: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b="1" smtClean="0">
                <a:solidFill>
                  <a:schemeClr val="tx1"/>
                </a:solidFill>
              </a:rPr>
              <a:pPr/>
              <a:t>52</a:t>
            </a:fld>
            <a:endParaRPr lang="en-US" b="1" dirty="0">
              <a:solidFill>
                <a:schemeClr val="tx1"/>
              </a:solidFill>
            </a:endParaRPr>
          </a:p>
        </p:txBody>
      </p:sp>
      <p:sp>
        <p:nvSpPr>
          <p:cNvPr id="5" name="TextBox 4">
            <a:extLst>
              <a:ext uri="{FF2B5EF4-FFF2-40B4-BE49-F238E27FC236}">
                <a16:creationId xmlns:a16="http://schemas.microsoft.com/office/drawing/2014/main" xmlns="" id="{1CC37764-F676-5808-B47A-24CDB2B363F2}"/>
              </a:ext>
            </a:extLst>
          </p:cNvPr>
          <p:cNvSpPr txBox="1"/>
          <p:nvPr/>
        </p:nvSpPr>
        <p:spPr>
          <a:xfrm>
            <a:off x="533400" y="2286000"/>
            <a:ext cx="8077200" cy="4524315"/>
          </a:xfrm>
          <a:prstGeom prst="rect">
            <a:avLst/>
          </a:prstGeom>
          <a:noFill/>
        </p:spPr>
        <p:txBody>
          <a:bodyPr wrap="square">
            <a:spAutoFit/>
          </a:bodyPr>
          <a:lstStyle/>
          <a:p>
            <a:pPr lvl="0" algn="just"/>
            <a:r>
              <a:rPr lang="it-IT" sz="1600" dirty="0">
                <a:latin typeface="Times New Roman" panose="02020603050405020304" pitchFamily="18" charset="0"/>
                <a:cs typeface="Times New Roman" panose="02020603050405020304" pitchFamily="18" charset="0"/>
              </a:rPr>
              <a:t>4. Në krahasim me </a:t>
            </a:r>
            <a:r>
              <a:rPr lang="it-IT" sz="1600" b="1" dirty="0">
                <a:latin typeface="Times New Roman" panose="02020603050405020304" pitchFamily="18" charset="0"/>
                <a:cs typeface="Times New Roman" panose="02020603050405020304" pitchFamily="18" charset="0"/>
              </a:rPr>
              <a:t>sezonin turistik 2024</a:t>
            </a:r>
            <a:r>
              <a:rPr lang="it-IT" sz="1600" dirty="0">
                <a:latin typeface="Times New Roman" panose="02020603050405020304" pitchFamily="18" charset="0"/>
                <a:cs typeface="Times New Roman" panose="02020603050405020304" pitchFamily="18" charset="0"/>
              </a:rPr>
              <a:t> respektimi i vendosjes së </a:t>
            </a:r>
            <a:r>
              <a:rPr lang="it-IT" sz="1600" b="1" dirty="0">
                <a:latin typeface="Times New Roman" panose="02020603050405020304" pitchFamily="18" charset="0"/>
                <a:cs typeface="Times New Roman" panose="02020603050405020304" pitchFamily="18" charset="0"/>
              </a:rPr>
              <a:t>kullave të vrojtimit, apo çadrave të para me të njëjtin funksion si kullë vrojtimi</a:t>
            </a:r>
            <a:r>
              <a:rPr lang="it-IT" sz="1600" dirty="0">
                <a:latin typeface="Times New Roman" panose="02020603050405020304" pitchFamily="18" charset="0"/>
                <a:cs typeface="Times New Roman" panose="02020603050405020304" pitchFamily="18" charset="0"/>
              </a:rPr>
              <a:t> me largësi mes tyre prej </a:t>
            </a:r>
            <a:r>
              <a:rPr lang="it-IT" sz="1600" b="1" dirty="0">
                <a:latin typeface="Times New Roman" panose="02020603050405020304" pitchFamily="18" charset="0"/>
                <a:cs typeface="Times New Roman" panose="02020603050405020304" pitchFamily="18" charset="0"/>
              </a:rPr>
              <a:t>80 m</a:t>
            </a:r>
            <a:r>
              <a:rPr lang="it-IT" sz="1600" dirty="0">
                <a:latin typeface="Times New Roman" panose="02020603050405020304" pitchFamily="18" charset="0"/>
                <a:cs typeface="Times New Roman" panose="02020603050405020304" pitchFamily="18" charset="0"/>
              </a:rPr>
              <a:t>, në </a:t>
            </a:r>
            <a:r>
              <a:rPr lang="it-IT" sz="1600" b="1" dirty="0">
                <a:latin typeface="Times New Roman" panose="02020603050405020304" pitchFamily="18" charset="0"/>
                <a:cs typeface="Times New Roman" panose="02020603050405020304" pitchFamily="18" charset="0"/>
              </a:rPr>
              <a:t>sezonin turistik veror 2025</a:t>
            </a:r>
            <a:r>
              <a:rPr lang="it-IT" sz="1600" dirty="0">
                <a:latin typeface="Times New Roman" panose="02020603050405020304" pitchFamily="18" charset="0"/>
                <a:cs typeface="Times New Roman" panose="02020603050405020304" pitchFamily="18" charset="0"/>
              </a:rPr>
              <a:t> ishte dukshëm shumë mirë i organizuar, të mirë vendosuara dhe të pajisura me të gjitha të dhënat dhe pajisjet e nevojshme për dhënien e ndihmës së shpjetë ndaj pushueve në nevoj, duke përmbushur të gjitha kriteret e kërkuara në ligjin për turizmin;</a:t>
            </a:r>
            <a:endParaRPr lang="en-US" sz="1600" dirty="0">
              <a:latin typeface="Times New Roman" panose="02020603050405020304" pitchFamily="18" charset="0"/>
              <a:cs typeface="Times New Roman" panose="02020603050405020304" pitchFamily="18" charset="0"/>
            </a:endParaRPr>
          </a:p>
          <a:p>
            <a:pPr lvl="0" algn="just"/>
            <a:r>
              <a:rPr lang="it-IT" sz="1600" dirty="0">
                <a:latin typeface="Times New Roman" panose="02020603050405020304" pitchFamily="18" charset="0"/>
                <a:cs typeface="Times New Roman" panose="02020603050405020304" pitchFamily="18" charset="0"/>
              </a:rPr>
              <a:t>5. Respektimi dhe përmbushja me përgjegjësi e rolit të </a:t>
            </a:r>
            <a:r>
              <a:rPr lang="it-IT" sz="1600" b="1" dirty="0">
                <a:latin typeface="Times New Roman" panose="02020603050405020304" pitchFamily="18" charset="0"/>
                <a:cs typeface="Times New Roman" panose="02020603050405020304" pitchFamily="18" charset="0"/>
              </a:rPr>
              <a:t>rojes bregdetare</a:t>
            </a:r>
            <a:r>
              <a:rPr lang="it-IT" sz="1600" dirty="0">
                <a:latin typeface="Times New Roman" panose="02020603050405020304" pitchFamily="18" charset="0"/>
                <a:cs typeface="Times New Roman" panose="02020603050405020304" pitchFamily="18" charset="0"/>
              </a:rPr>
              <a:t> pavarësisht të gjitha pajisjeve të nevojshme për dhënien e ndihmës së shpejtë, gjatë sezonit turistik veror 2025 në mënyrë sporadike nuk ka qenë në nivelin e kërkuar. Në këtë drejtim si në sezoni turistik veror 2024, ashtu edhe në atë 2025 rezultoi me disa mangësi për sa i përket cilësisë së shërbimit të Rojeve Bregdetare; </a:t>
            </a:r>
            <a:endParaRPr lang="en-US" sz="1600" dirty="0">
              <a:latin typeface="Times New Roman" panose="02020603050405020304" pitchFamily="18" charset="0"/>
              <a:cs typeface="Times New Roman" panose="02020603050405020304" pitchFamily="18" charset="0"/>
            </a:endParaRPr>
          </a:p>
          <a:p>
            <a:pPr lvl="0" algn="just"/>
            <a:r>
              <a:rPr lang="it-IT" sz="1600" dirty="0">
                <a:latin typeface="Times New Roman" panose="02020603050405020304" pitchFamily="18" charset="0"/>
                <a:cs typeface="Times New Roman" panose="02020603050405020304" pitchFamily="18" charset="0"/>
              </a:rPr>
              <a:t>6. Pajisja e të gjithë subjekteve të shërbimit bar, restorant, hoteleri dhe beach bar me </a:t>
            </a:r>
            <a:r>
              <a:rPr lang="it-IT" sz="1600" b="1" dirty="0">
                <a:latin typeface="Times New Roman" panose="02020603050405020304" pitchFamily="18" charset="0"/>
                <a:cs typeface="Times New Roman" panose="02020603050405020304" pitchFamily="18" charset="0"/>
              </a:rPr>
              <a:t>certifikatën higjeno-sanitare</a:t>
            </a:r>
            <a:r>
              <a:rPr lang="it-IT" sz="1600" dirty="0">
                <a:latin typeface="Times New Roman" panose="02020603050405020304" pitchFamily="18" charset="0"/>
                <a:cs typeface="Times New Roman" panose="02020603050405020304" pitchFamily="18" charset="0"/>
              </a:rPr>
              <a:t> për sa i përket analizës së ujit në sezonin turistik veror 2025 pati një rritje të prekshme cilësore në krahasim me sezonin turistik veror 2024. Pajisja e të gjithë subjekteve të shërbimit në vijën e parë të bregdetit me këtë certifikatë është tregues i cilësisë dhe sigurisë së shërbimit ndaj pushuesve;</a:t>
            </a:r>
            <a:endParaRPr lang="en-US" sz="1600" dirty="0">
              <a:latin typeface="Times New Roman" panose="02020603050405020304" pitchFamily="18" charset="0"/>
              <a:cs typeface="Times New Roman" panose="02020603050405020304" pitchFamily="18" charset="0"/>
            </a:endParaRPr>
          </a:p>
          <a:p>
            <a:pPr lvl="0" algn="just"/>
            <a:r>
              <a:rPr lang="it-IT" sz="1600" dirty="0">
                <a:latin typeface="Times New Roman" panose="02020603050405020304" pitchFamily="18" charset="0"/>
                <a:cs typeface="Times New Roman" panose="02020603050405020304" pitchFamily="18" charset="0"/>
              </a:rPr>
              <a:t>7. Ndër kriteret që vijon të mbetet konstant nga sezoni turistik veror 2023, 2024 e për rrjedhoj edhe në vitin 2025 është respektimi me përpikmëri i </a:t>
            </a:r>
            <a:r>
              <a:rPr lang="it-IT" sz="1600" b="1" dirty="0">
                <a:latin typeface="Times New Roman" panose="02020603050405020304" pitchFamily="18" charset="0"/>
                <a:cs typeface="Times New Roman" panose="02020603050405020304" pitchFamily="18" charset="0"/>
              </a:rPr>
              <a:t>hapësirave në vendosjen e çadrave mes tyre prej 3 m dhe nga bregu i detit prej 7 m</a:t>
            </a:r>
            <a:r>
              <a:rPr lang="it-IT"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7715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20062" y="1066800"/>
            <a:ext cx="6827676" cy="706964"/>
          </a:xfrm>
        </p:spPr>
        <p:txBody>
          <a:bodyPr/>
          <a:lstStyle/>
          <a:p>
            <a:pPr algn="ctr"/>
            <a:r>
              <a:rPr lang="en-US" sz="2400" dirty="0">
                <a:solidFill>
                  <a:schemeClr val="bg1"/>
                </a:solidFill>
                <a:latin typeface="Times New Roman" pitchFamily="18" charset="0"/>
                <a:cs typeface="Times New Roman" pitchFamily="18" charset="0"/>
              </a:rPr>
              <a:t>TURIZMI</a:t>
            </a: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b="1" smtClean="0">
                <a:solidFill>
                  <a:schemeClr val="tx1"/>
                </a:solidFill>
              </a:rPr>
              <a:pPr/>
              <a:t>53</a:t>
            </a:fld>
            <a:endParaRPr lang="en-US" b="1" dirty="0">
              <a:solidFill>
                <a:schemeClr val="tx1"/>
              </a:solidFill>
            </a:endParaRPr>
          </a:p>
        </p:txBody>
      </p:sp>
      <p:sp>
        <p:nvSpPr>
          <p:cNvPr id="6" name="TextBox 5">
            <a:extLst>
              <a:ext uri="{FF2B5EF4-FFF2-40B4-BE49-F238E27FC236}">
                <a16:creationId xmlns:a16="http://schemas.microsoft.com/office/drawing/2014/main" xmlns="" id="{0C48438A-BA6B-7D25-D03B-69CCF4450049}"/>
              </a:ext>
            </a:extLst>
          </p:cNvPr>
          <p:cNvSpPr txBox="1"/>
          <p:nvPr/>
        </p:nvSpPr>
        <p:spPr>
          <a:xfrm>
            <a:off x="647700" y="2962593"/>
            <a:ext cx="7848600" cy="2800254"/>
          </a:xfrm>
          <a:prstGeom prst="rect">
            <a:avLst/>
          </a:prstGeom>
          <a:noFill/>
        </p:spPr>
        <p:txBody>
          <a:bodyPr wrap="square">
            <a:spAutoFit/>
          </a:bodyPr>
          <a:lstStyle/>
          <a:p>
            <a:pPr algn="just"/>
            <a:r>
              <a:rPr lang="en-US" sz="1600" b="1" dirty="0" err="1">
                <a:latin typeface="Times New Roman" panose="02020603050405020304" pitchFamily="18" charset="0"/>
                <a:cs typeface="Times New Roman" panose="02020603050405020304" pitchFamily="18" charset="0"/>
              </a:rPr>
              <a:t>Problematikat</a:t>
            </a:r>
            <a:r>
              <a:rPr lang="en-US" sz="1600" b="1" dirty="0">
                <a:latin typeface="Times New Roman" panose="02020603050405020304" pitchFamily="18" charset="0"/>
                <a:cs typeface="Times New Roman" panose="02020603050405020304" pitchFamily="18" charset="0"/>
              </a:rPr>
              <a:t> e </a:t>
            </a:r>
            <a:r>
              <a:rPr lang="en-US" sz="1600" b="1" dirty="0" err="1">
                <a:latin typeface="Times New Roman" panose="02020603050405020304" pitchFamily="18" charset="0"/>
                <a:cs typeface="Times New Roman" panose="02020603050405020304" pitchFamily="18" charset="0"/>
              </a:rPr>
              <a:t>hasura</a:t>
            </a:r>
            <a:r>
              <a:rPr lang="en-US" sz="1600" b="1" dirty="0">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600" dirty="0">
                <a:latin typeface="Times New Roman" panose="02020603050405020304" pitchFamily="18" charset="0"/>
                <a:cs typeface="Times New Roman" panose="02020603050405020304" pitchFamily="18" charset="0"/>
              </a:rPr>
              <a:t>Mos </a:t>
            </a:r>
            <a:r>
              <a:rPr lang="en-US" sz="1600" dirty="0" err="1">
                <a:latin typeface="Times New Roman" panose="02020603050405020304" pitchFamily="18" charset="0"/>
                <a:cs typeface="Times New Roman" panose="02020603050405020304" pitchFamily="18" charset="0"/>
              </a:rPr>
              <a:t>organizimi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mënyrën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duhur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vendbazimeve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ushtronin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aktivitetin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tyre</a:t>
            </a:r>
            <a:r>
              <a:rPr lang="en-US" sz="1600" dirty="0">
                <a:latin typeface="Times New Roman" panose="02020603050405020304" pitchFamily="18" charset="0"/>
                <a:cs typeface="Times New Roman" panose="02020603050405020304" pitchFamily="18" charset="0"/>
              </a:rPr>
              <a:t> me </a:t>
            </a:r>
            <a:r>
              <a:rPr lang="en-US" sz="1600" dirty="0" err="1">
                <a:latin typeface="Times New Roman" panose="02020603050405020304" pitchFamily="18" charset="0"/>
                <a:cs typeface="Times New Roman" panose="02020603050405020304" pitchFamily="18" charset="0"/>
              </a:rPr>
              <a:t>mjete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motorrike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argëtim</a:t>
            </a:r>
            <a:r>
              <a:rPr lang="en-US" sz="1600" dirty="0">
                <a:latin typeface="Times New Roman" panose="02020603050405020304" pitchFamily="18" charset="0"/>
                <a:cs typeface="Times New Roman" panose="02020603050405020304" pitchFamily="18" charset="0"/>
              </a:rPr>
              <a:t> Jet Ski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motoskafe</a:t>
            </a:r>
            <a:r>
              <a:rPr lang="en-US" sz="1600" dirty="0">
                <a:latin typeface="Times New Roman" panose="02020603050405020304" pitchFamily="18" charset="0"/>
                <a:cs typeface="Times New Roman" panose="02020603050405020304" pitchFamily="18" charset="0"/>
              </a:rPr>
              <a:t>;</a:t>
            </a:r>
          </a:p>
          <a:p>
            <a:pPr marL="342900" lvl="0" indent="-342900" algn="just">
              <a:buFont typeface="+mj-lt"/>
              <a:buAutoNum type="arabicPeriod"/>
            </a:pPr>
            <a:r>
              <a:rPr lang="it-IT" sz="1600" dirty="0">
                <a:latin typeface="Times New Roman" panose="02020603050405020304" pitchFamily="18" charset="0"/>
                <a:cs typeface="Times New Roman" panose="02020603050405020304" pitchFamily="18" charset="0"/>
              </a:rPr>
              <a:t>Mos prania e përhershme dhe funksionale e rojës bregdetare;</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it-IT" sz="1600" dirty="0">
                <a:latin typeface="Times New Roman" panose="02020603050405020304" pitchFamily="18" charset="0"/>
                <a:cs typeface="Times New Roman" panose="02020603050405020304" pitchFamily="18" charset="0"/>
              </a:rPr>
              <a:t>Mos vendosja e kutive të zeza për mijtë;</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it-IT" sz="1600" dirty="0">
                <a:latin typeface="Times New Roman" panose="02020603050405020304" pitchFamily="18" charset="0"/>
                <a:cs typeface="Times New Roman" panose="02020603050405020304" pitchFamily="18" charset="0"/>
              </a:rPr>
              <a:t>Hedhja masive e fishekzjarreve në fashën orare 23:00 deri në 24:00 të cilat përbëjnë një shqetësim konkret dhe serioz për pushuesit në zonat turistike;</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600" dirty="0" err="1">
                <a:latin typeface="Times New Roman" panose="02020603050405020304" pitchFamily="18" charset="0"/>
                <a:cs typeface="Times New Roman" panose="02020603050405020304" pitchFamily="18" charset="0"/>
              </a:rPr>
              <a:t>Shitësit</a:t>
            </a:r>
            <a:r>
              <a:rPr lang="en-US" sz="1600" dirty="0">
                <a:latin typeface="Times New Roman" panose="02020603050405020304" pitchFamily="18" charset="0"/>
                <a:cs typeface="Times New Roman" panose="02020603050405020304" pitchFamily="18" charset="0"/>
              </a:rPr>
              <a:t> ambulant me </a:t>
            </a:r>
            <a:r>
              <a:rPr lang="en-US" sz="1600" dirty="0" err="1">
                <a:latin typeface="Times New Roman" panose="02020603050405020304" pitchFamily="18" charset="0"/>
                <a:cs typeface="Times New Roman" panose="02020603050405020304" pitchFamily="18" charset="0"/>
              </a:rPr>
              <a:t>mjete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motorrike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vijën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parë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detit</a:t>
            </a:r>
            <a:r>
              <a:rPr lang="en-US" sz="1600" dirty="0">
                <a:latin typeface="Times New Roman" panose="02020603050405020304" pitchFamily="18" charset="0"/>
                <a:cs typeface="Times New Roman" panose="02020603050405020304" pitchFamily="18" charset="0"/>
              </a:rPr>
              <a:t>;</a:t>
            </a:r>
          </a:p>
          <a:p>
            <a:pPr marL="342900" lvl="0" indent="-342900" algn="just">
              <a:buFont typeface="+mj-lt"/>
              <a:buAutoNum type="arabicPeriod"/>
            </a:pPr>
            <a:r>
              <a:rPr lang="en-US" sz="1600" dirty="0" err="1">
                <a:latin typeface="Times New Roman" panose="02020603050405020304" pitchFamily="18" charset="0"/>
                <a:cs typeface="Times New Roman" panose="02020603050405020304" pitchFamily="18" charset="0"/>
              </a:rPr>
              <a:t>Parkimet</a:t>
            </a:r>
            <a:r>
              <a:rPr lang="en-US" sz="1600" dirty="0">
                <a:latin typeface="Times New Roman" panose="02020603050405020304" pitchFamily="18" charset="0"/>
                <a:cs typeface="Times New Roman" panose="02020603050405020304" pitchFamily="18" charset="0"/>
              </a:rPr>
              <a:t> abusive </a:t>
            </a:r>
            <a:r>
              <a:rPr lang="en-US" sz="1600" dirty="0" err="1">
                <a:latin typeface="Times New Roman" panose="02020603050405020304" pitchFamily="18" charset="0"/>
                <a:cs typeface="Times New Roman" panose="02020603050405020304" pitchFamily="18" charset="0"/>
              </a:rPr>
              <a:t>mbi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trotuare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zënia</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hapësirave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përbashkëta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publike</a:t>
            </a:r>
            <a:r>
              <a:rPr lang="en-US" sz="1600" dirty="0">
                <a:latin typeface="Times New Roman" panose="02020603050405020304" pitchFamily="18" charset="0"/>
                <a:cs typeface="Times New Roman" panose="02020603050405020304" pitchFamily="18" charset="0"/>
              </a:rPr>
              <a:t>.</a:t>
            </a:r>
          </a:p>
          <a:p>
            <a:pPr marL="0" marR="0" algn="just">
              <a:lnSpc>
                <a:spcPct val="107000"/>
              </a:lnSpc>
              <a:spcBef>
                <a:spcPts val="0"/>
              </a:spcBef>
              <a:spcAft>
                <a:spcPts val="800"/>
              </a:spcAft>
            </a:pP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81565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20062" y="1066800"/>
            <a:ext cx="6827676" cy="706964"/>
          </a:xfrm>
        </p:spPr>
        <p:txBody>
          <a:bodyPr/>
          <a:lstStyle/>
          <a:p>
            <a:pPr algn="ctr"/>
            <a:r>
              <a:rPr lang="en-US" sz="2400" dirty="0">
                <a:solidFill>
                  <a:schemeClr val="bg1"/>
                </a:solidFill>
                <a:latin typeface="Times New Roman" pitchFamily="18" charset="0"/>
                <a:cs typeface="Times New Roman" pitchFamily="18" charset="0"/>
              </a:rPr>
              <a:t>TURIZMI</a:t>
            </a: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b="1" smtClean="0">
                <a:solidFill>
                  <a:schemeClr val="tx1"/>
                </a:solidFill>
              </a:rPr>
              <a:pPr/>
              <a:t>54</a:t>
            </a:fld>
            <a:endParaRPr lang="en-US" b="1" dirty="0">
              <a:solidFill>
                <a:schemeClr val="tx1"/>
              </a:solidFill>
            </a:endParaRPr>
          </a:p>
        </p:txBody>
      </p:sp>
      <p:sp>
        <p:nvSpPr>
          <p:cNvPr id="6" name="TextBox 5">
            <a:extLst>
              <a:ext uri="{FF2B5EF4-FFF2-40B4-BE49-F238E27FC236}">
                <a16:creationId xmlns:a16="http://schemas.microsoft.com/office/drawing/2014/main" xmlns="" id="{CE093B12-CF26-E5A0-B0F7-A5489CFD1002}"/>
              </a:ext>
            </a:extLst>
          </p:cNvPr>
          <p:cNvSpPr txBox="1"/>
          <p:nvPr/>
        </p:nvSpPr>
        <p:spPr>
          <a:xfrm>
            <a:off x="571500" y="2590800"/>
            <a:ext cx="8001000" cy="3791166"/>
          </a:xfrm>
          <a:prstGeom prst="rect">
            <a:avLst/>
          </a:prstGeom>
          <a:noFill/>
        </p:spPr>
        <p:txBody>
          <a:bodyPr wrap="square">
            <a:spAutoFit/>
          </a:bodyPr>
          <a:lstStyle/>
          <a:p>
            <a:pPr algn="just"/>
            <a:r>
              <a:rPr lang="en-US" sz="1600" b="1" dirty="0" err="1">
                <a:latin typeface="Times New Roman" panose="02020603050405020304" pitchFamily="18" charset="0"/>
                <a:cs typeface="Times New Roman" panose="02020603050405020304" pitchFamily="18" charset="0"/>
              </a:rPr>
              <a:t>Objektivat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për</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sezonin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turistik</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veror</a:t>
            </a:r>
            <a:r>
              <a:rPr lang="en-US" sz="1600" b="1" dirty="0">
                <a:latin typeface="Times New Roman" panose="02020603050405020304" pitchFamily="18" charset="0"/>
                <a:cs typeface="Times New Roman" panose="02020603050405020304" pitchFamily="18" charset="0"/>
              </a:rPr>
              <a:t> 2026:</a:t>
            </a:r>
          </a:p>
          <a:p>
            <a:pPr algn="just"/>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600" dirty="0" err="1">
                <a:latin typeface="Times New Roman" panose="02020603050405020304" pitchFamily="18" charset="0"/>
                <a:cs typeface="Times New Roman" panose="02020603050405020304" pitchFamily="18" charset="0"/>
              </a:rPr>
              <a:t>Koordinimi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punës</a:t>
            </a:r>
            <a:r>
              <a:rPr lang="en-US" sz="1600" dirty="0">
                <a:latin typeface="Times New Roman" panose="02020603050405020304" pitchFamily="18" charset="0"/>
                <a:cs typeface="Times New Roman" panose="02020603050405020304" pitchFamily="18" charset="0"/>
              </a:rPr>
              <a:t> me </a:t>
            </a:r>
            <a:r>
              <a:rPr lang="en-US" sz="1600" dirty="0" err="1">
                <a:latin typeface="Times New Roman" panose="02020603050405020304" pitchFamily="18" charset="0"/>
                <a:cs typeface="Times New Roman" panose="02020603050405020304" pitchFamily="18" charset="0"/>
              </a:rPr>
              <a:t>institucionet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përkatëse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mbravatjen</a:t>
            </a:r>
            <a:r>
              <a:rPr lang="en-US" sz="1600" dirty="0">
                <a:latin typeface="Times New Roman" panose="02020603050405020304" pitchFamily="18" charset="0"/>
                <a:cs typeface="Times New Roman" panose="02020603050405020304" pitchFamily="18" charset="0"/>
              </a:rPr>
              <a:t> me </a:t>
            </a:r>
            <a:r>
              <a:rPr lang="en-US" sz="1600" dirty="0" err="1">
                <a:latin typeface="Times New Roman" panose="02020603050405020304" pitchFamily="18" charset="0"/>
                <a:cs typeface="Times New Roman" panose="02020603050405020304" pitchFamily="18" charset="0"/>
              </a:rPr>
              <a:t>sukses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sezonit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turistik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veror</a:t>
            </a:r>
            <a:r>
              <a:rPr lang="en-US" sz="1600" dirty="0">
                <a:latin typeface="Times New Roman" panose="02020603050405020304" pitchFamily="18" charset="0"/>
                <a:cs typeface="Times New Roman" panose="02020603050405020304" pitchFamily="18" charset="0"/>
              </a:rPr>
              <a:t> 2025 </a:t>
            </a:r>
            <a:r>
              <a:rPr lang="en-US" sz="1600" dirty="0" err="1">
                <a:latin typeface="Times New Roman" panose="02020603050405020304" pitchFamily="18" charset="0"/>
                <a:cs typeface="Times New Roman" panose="02020603050405020304" pitchFamily="18" charset="0"/>
              </a:rPr>
              <a:t>konformë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ligjeve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fuqi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turizmin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sezonin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turistik</a:t>
            </a:r>
            <a:r>
              <a:rPr lang="en-US" sz="1600" dirty="0">
                <a:latin typeface="Times New Roman" panose="02020603050405020304" pitchFamily="18" charset="0"/>
                <a:cs typeface="Times New Roman" panose="02020603050405020304" pitchFamily="18" charset="0"/>
              </a:rPr>
              <a:t>;</a:t>
            </a:r>
          </a:p>
          <a:p>
            <a:pPr marL="342900" lvl="0" indent="-342900" algn="just">
              <a:buFont typeface="+mj-lt"/>
              <a:buAutoNum type="arabicPeriod"/>
            </a:pPr>
            <a:r>
              <a:rPr lang="en-US" sz="1600" dirty="0" err="1">
                <a:latin typeface="Times New Roman" panose="02020603050405020304" pitchFamily="18" charset="0"/>
                <a:cs typeface="Times New Roman" panose="02020603050405020304" pitchFamily="18" charset="0"/>
              </a:rPr>
              <a:t>Kontrolli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ndërgjegjësimi</a:t>
            </a:r>
            <a:r>
              <a:rPr lang="en-US" sz="1600" dirty="0">
                <a:latin typeface="Times New Roman" panose="02020603050405020304" pitchFamily="18" charset="0"/>
                <a:cs typeface="Times New Roman" panose="02020603050405020304" pitchFamily="18" charset="0"/>
              </a:rPr>
              <a:t> i </a:t>
            </a:r>
            <a:r>
              <a:rPr lang="en-US" sz="1600" dirty="0" err="1">
                <a:latin typeface="Times New Roman" panose="02020603050405020304" pitchFamily="18" charset="0"/>
                <a:cs typeface="Times New Roman" panose="02020603050405020304" pitchFamily="18" charset="0"/>
              </a:rPr>
              <a:t>sipërmarrësve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ushtrojnë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aktivitetin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tyre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vijën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parë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detit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një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shërbim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cilësor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ndaj</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klientit</a:t>
            </a:r>
            <a:r>
              <a:rPr lang="en-US" sz="1600" dirty="0">
                <a:latin typeface="Times New Roman" panose="02020603050405020304" pitchFamily="18" charset="0"/>
                <a:cs typeface="Times New Roman" panose="02020603050405020304" pitchFamily="18" charset="0"/>
              </a:rPr>
              <a:t>, duke </a:t>
            </a:r>
            <a:r>
              <a:rPr lang="en-US" sz="1600" dirty="0" err="1">
                <a:latin typeface="Times New Roman" panose="02020603050405020304" pitchFamily="18" charset="0"/>
                <a:cs typeface="Times New Roman" panose="02020603050405020304" pitchFamily="18" charset="0"/>
              </a:rPr>
              <a:t>respektuar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maksimalisht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gjitha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kriteret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regullat</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përshkruar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ligjin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turizmin</a:t>
            </a:r>
            <a:r>
              <a:rPr lang="en-US" sz="1600" dirty="0">
                <a:latin typeface="Times New Roman" panose="02020603050405020304" pitchFamily="18" charset="0"/>
                <a:cs typeface="Times New Roman" panose="02020603050405020304" pitchFamily="18" charset="0"/>
              </a:rPr>
              <a:t>;</a:t>
            </a:r>
          </a:p>
          <a:p>
            <a:pPr marL="342900" lvl="0" indent="-342900" algn="just">
              <a:buFont typeface="+mj-lt"/>
              <a:buAutoNum type="arabicPeriod"/>
            </a:pPr>
            <a:r>
              <a:rPr lang="it-IT" sz="1600" dirty="0">
                <a:latin typeface="Times New Roman" panose="02020603050405020304" pitchFamily="18" charset="0"/>
                <a:cs typeface="Times New Roman" panose="02020603050405020304" pitchFamily="18" charset="0"/>
              </a:rPr>
              <a:t>Ndërgjegjësimi dhe respektimi me shumë rigorozitet i pranisë dhe funksionin e Rojes Bregdetare;</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it-IT" sz="1600" dirty="0">
                <a:latin typeface="Times New Roman" panose="02020603050405020304" pitchFamily="18" charset="0"/>
                <a:cs typeface="Times New Roman" panose="02020603050405020304" pitchFamily="18" charset="0"/>
              </a:rPr>
              <a:t>Mirë kontrollimi dhe ndalimi i shitësve ambulantë përgjatë vijës bregdetare;</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it-IT" sz="1600" dirty="0">
                <a:latin typeface="Times New Roman" panose="02020603050405020304" pitchFamily="18" charset="0"/>
                <a:cs typeface="Times New Roman" panose="02020603050405020304" pitchFamily="18" charset="0"/>
              </a:rPr>
              <a:t>Mbyllja e lidhjes së kontratave midis sipërmarrësve privatë që kërkojnë shrytëzimin e stacioneve të plazhit dhe Bashkisë Durrës brenda muajit prill 2026. Kjo për të shmangur çdo parregullësi para sezonit turistik veror, ashtu siç ndodhi këtë sezon që Agjencia Kombëtare e Bregdetit kishte lënë afatin e fundit për certifikim me 30 qershor 2025;</a:t>
            </a:r>
            <a:endParaRPr lang="en-US" sz="1600" dirty="0">
              <a:latin typeface="Times New Roman" panose="02020603050405020304" pitchFamily="18" charset="0"/>
              <a:cs typeface="Times New Roman" panose="02020603050405020304" pitchFamily="18" charset="0"/>
            </a:endParaRPr>
          </a:p>
          <a:p>
            <a:pPr marL="0" marR="0" algn="just">
              <a:lnSpc>
                <a:spcPct val="107000"/>
              </a:lnSpc>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9089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6F0193D-93A2-1A55-B629-8DE0044B419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xmlns="" id="{4606E533-5786-0F40-723A-C88019C226AE}"/>
              </a:ext>
            </a:extLst>
          </p:cNvPr>
          <p:cNvSpPr>
            <a:spLocks noGrp="1"/>
          </p:cNvSpPr>
          <p:nvPr>
            <p:ph type="title"/>
          </p:nvPr>
        </p:nvSpPr>
        <p:spPr>
          <a:xfrm>
            <a:off x="1120062" y="1066800"/>
            <a:ext cx="6827676" cy="706964"/>
          </a:xfrm>
        </p:spPr>
        <p:txBody>
          <a:bodyPr/>
          <a:lstStyle/>
          <a:p>
            <a:pPr algn="ctr"/>
            <a:r>
              <a:rPr lang="en-US" sz="2400" dirty="0">
                <a:solidFill>
                  <a:schemeClr val="bg1"/>
                </a:solidFill>
                <a:latin typeface="Times New Roman" pitchFamily="18" charset="0"/>
                <a:cs typeface="Times New Roman" pitchFamily="18" charset="0"/>
              </a:rPr>
              <a:t>TURIZMI</a:t>
            </a:r>
            <a:endParaRPr lang="en-US" sz="2400" dirty="0">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xmlns="" id="{A7C6BEBA-BDD4-9583-C19F-57AD9828C918}"/>
              </a:ext>
            </a:extLst>
          </p:cNvPr>
          <p:cNvSpPr>
            <a:spLocks noGrp="1"/>
          </p:cNvSpPr>
          <p:nvPr>
            <p:ph type="sldNum" sz="quarter" idx="12"/>
          </p:nvPr>
        </p:nvSpPr>
        <p:spPr/>
        <p:txBody>
          <a:bodyPr/>
          <a:lstStyle/>
          <a:p>
            <a:fld id="{B6F15528-21DE-4FAA-801E-634DDDAF4B2B}" type="slidenum">
              <a:rPr lang="en-US" b="1" smtClean="0">
                <a:solidFill>
                  <a:schemeClr val="tx1"/>
                </a:solidFill>
              </a:rPr>
              <a:pPr/>
              <a:t>55</a:t>
            </a:fld>
            <a:endParaRPr lang="en-US" b="1" dirty="0">
              <a:solidFill>
                <a:schemeClr val="tx1"/>
              </a:solidFill>
            </a:endParaRPr>
          </a:p>
        </p:txBody>
      </p:sp>
      <p:sp>
        <p:nvSpPr>
          <p:cNvPr id="6" name="TextBox 5">
            <a:extLst>
              <a:ext uri="{FF2B5EF4-FFF2-40B4-BE49-F238E27FC236}">
                <a16:creationId xmlns:a16="http://schemas.microsoft.com/office/drawing/2014/main" xmlns="" id="{B62B74DE-BF26-A57C-B941-9475D127564E}"/>
              </a:ext>
            </a:extLst>
          </p:cNvPr>
          <p:cNvSpPr txBox="1"/>
          <p:nvPr/>
        </p:nvSpPr>
        <p:spPr>
          <a:xfrm>
            <a:off x="571500" y="3048000"/>
            <a:ext cx="8001000" cy="2308324"/>
          </a:xfrm>
          <a:prstGeom prst="rect">
            <a:avLst/>
          </a:prstGeom>
          <a:noFill/>
        </p:spPr>
        <p:txBody>
          <a:bodyPr wrap="square">
            <a:spAutoFit/>
          </a:bodyPr>
          <a:lstStyle/>
          <a:p>
            <a:pPr lvl="0" algn="just"/>
            <a:r>
              <a:rPr lang="it-IT" sz="1600" dirty="0">
                <a:latin typeface="Times New Roman" panose="02020603050405020304" pitchFamily="18" charset="0"/>
                <a:cs typeface="Times New Roman" panose="02020603050405020304" pitchFamily="18" charset="0"/>
              </a:rPr>
              <a:t>6. Monitorimi dhe mirëorganizimi i hapësirave publike pranë zonave turistike nga ana e Policisë së Shtetit dhe Policisë Bashkiake;</a:t>
            </a:r>
            <a:endParaRPr lang="en-US" sz="1600" dirty="0">
              <a:latin typeface="Times New Roman" panose="02020603050405020304" pitchFamily="18" charset="0"/>
              <a:cs typeface="Times New Roman" panose="02020603050405020304" pitchFamily="18" charset="0"/>
            </a:endParaRPr>
          </a:p>
          <a:p>
            <a:pPr lvl="0" algn="just"/>
            <a:r>
              <a:rPr lang="it-IT" sz="1600" dirty="0">
                <a:latin typeface="Times New Roman" panose="02020603050405020304" pitchFamily="18" charset="0"/>
                <a:cs typeface="Times New Roman" panose="02020603050405020304" pitchFamily="18" charset="0"/>
              </a:rPr>
              <a:t>7. Mbyllja e procesit të pajisjes së sipërmarrësve privatë që kërkojnë të shfrytëzojnë vendbazimet e miratuara me Vendim të Këshillit Bashkiak brenda muajit prill 2026 me Certifikatën e Operatorit Turistik nga Ministria e Turizmit dhe Mjedisit;</a:t>
            </a:r>
            <a:endParaRPr lang="en-US" sz="1600" dirty="0">
              <a:latin typeface="Times New Roman" panose="02020603050405020304" pitchFamily="18" charset="0"/>
              <a:cs typeface="Times New Roman" panose="02020603050405020304" pitchFamily="18" charset="0"/>
            </a:endParaRPr>
          </a:p>
          <a:p>
            <a:pPr lvl="0" algn="just"/>
            <a:r>
              <a:rPr lang="it-IT" sz="1600" dirty="0">
                <a:latin typeface="Times New Roman" panose="02020603050405020304" pitchFamily="18" charset="0"/>
                <a:cs typeface="Times New Roman" panose="02020603050405020304" pitchFamily="18" charset="0"/>
              </a:rPr>
              <a:t>8. Kontrollimi, monitorimi dhe mirëorganizimi i akseve rrugore kombëtare dhe urbane të cilat të çojnë drejt zonave turistike;</a:t>
            </a:r>
            <a:endParaRPr lang="en-US" sz="1600" dirty="0">
              <a:latin typeface="Times New Roman" panose="02020603050405020304" pitchFamily="18" charset="0"/>
              <a:cs typeface="Times New Roman" panose="02020603050405020304" pitchFamily="18" charset="0"/>
            </a:endParaRPr>
          </a:p>
          <a:p>
            <a:pPr lvl="0" algn="just"/>
            <a:r>
              <a:rPr lang="it-IT" sz="1600" dirty="0">
                <a:latin typeface="Times New Roman" panose="02020603050405020304" pitchFamily="18" charset="0"/>
                <a:cs typeface="Times New Roman" panose="02020603050405020304" pitchFamily="18" charset="0"/>
              </a:rPr>
              <a:t>9. Kontrollimi dhe vendosja e masave administrative për zaptuesit e hapësirave të përbashkëta publike me parkimin e automjeteve në mënyrë kaotike mbi trotuare. </a:t>
            </a:r>
            <a:endParaRPr lang="en-US" dirty="0"/>
          </a:p>
        </p:txBody>
      </p:sp>
    </p:spTree>
    <p:extLst>
      <p:ext uri="{BB962C8B-B14F-4D97-AF65-F5344CB8AC3E}">
        <p14:creationId xmlns:p14="http://schemas.microsoft.com/office/powerpoint/2010/main" val="25203987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20062" y="1066800"/>
            <a:ext cx="6827676" cy="706964"/>
          </a:xfrm>
        </p:spPr>
        <p:txBody>
          <a:bodyPr/>
          <a:lstStyle/>
          <a:p>
            <a:pPr algn="ctr"/>
            <a:r>
              <a:rPr lang="en-US" sz="2400" dirty="0">
                <a:solidFill>
                  <a:schemeClr val="bg1"/>
                </a:solidFill>
                <a:latin typeface="Times New Roman" pitchFamily="18" charset="0"/>
                <a:cs typeface="Times New Roman" pitchFamily="18" charset="0"/>
              </a:rPr>
              <a:t>TASK-FORCA PËR SIGURINË NË SHKOLLA</a:t>
            </a: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b="1" smtClean="0">
                <a:solidFill>
                  <a:schemeClr val="tx1"/>
                </a:solidFill>
              </a:rPr>
              <a:pPr/>
              <a:t>56</a:t>
            </a:fld>
            <a:endParaRPr lang="en-US" b="1" dirty="0">
              <a:solidFill>
                <a:schemeClr val="tx1"/>
              </a:solidFill>
            </a:endParaRPr>
          </a:p>
        </p:txBody>
      </p:sp>
      <p:sp>
        <p:nvSpPr>
          <p:cNvPr id="5" name="TextBox 4">
            <a:extLst>
              <a:ext uri="{FF2B5EF4-FFF2-40B4-BE49-F238E27FC236}">
                <a16:creationId xmlns:a16="http://schemas.microsoft.com/office/drawing/2014/main" xmlns="" id="{80D9DE65-5867-5093-DB21-0D97C697AF08}"/>
              </a:ext>
            </a:extLst>
          </p:cNvPr>
          <p:cNvSpPr txBox="1"/>
          <p:nvPr/>
        </p:nvSpPr>
        <p:spPr>
          <a:xfrm>
            <a:off x="619125" y="2514600"/>
            <a:ext cx="7905750" cy="3653308"/>
          </a:xfrm>
          <a:prstGeom prst="rect">
            <a:avLst/>
          </a:prstGeom>
          <a:noFill/>
        </p:spPr>
        <p:txBody>
          <a:bodyPr wrap="square">
            <a:spAutoFit/>
          </a:bodyPr>
          <a:lstStyle/>
          <a:p>
            <a:pPr marR="0" lvl="0" algn="just">
              <a:lnSpc>
                <a:spcPct val="115000"/>
              </a:lnSpc>
              <a:spcBef>
                <a:spcPts val="0"/>
              </a:spcBef>
              <a:spcAft>
                <a:spcPts val="1000"/>
              </a:spcAft>
            </a:pP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Sipas porosisë së Ministrit të Brendshëm në shtator 2023 u ngrit </a:t>
            </a:r>
            <a:r>
              <a:rPr lang="nl-NL" sz="1600" b="1" dirty="0">
                <a:effectLst/>
                <a:latin typeface="Times New Roman" panose="02020603050405020304" pitchFamily="18" charset="0"/>
                <a:ea typeface="Calibri" panose="020F0502020204030204" pitchFamily="34" charset="0"/>
                <a:cs typeface="Times New Roman" panose="02020603050405020304" pitchFamily="18" charset="0"/>
              </a:rPr>
              <a:t>Task-Forca për Sigurinë në Shkolla</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 e cila ka qenë një risi për sistemin arsimor parauniversitar shqiptar për vitin shkollor 2024-2025. Në këtë drejtim Institucioni i Prefektit ka ndjekur dhe monitoruar me përpikmëri udhëzimet e Ministrit të Brendshëm, duke raportuar çdo të premte në Ministrinë e Brendshme.</a:t>
            </a:r>
          </a:p>
          <a:p>
            <a:pPr marR="0" lvl="0" algn="just">
              <a:lnSpc>
                <a:spcPct val="115000"/>
              </a:lnSpc>
              <a:spcBef>
                <a:spcPts val="0"/>
              </a:spcBef>
              <a:spcAft>
                <a:spcPts val="1000"/>
              </a:spcAft>
            </a:pPr>
            <a:endParaRPr lang="nl-NL"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1000"/>
              </a:spcAft>
            </a:pPr>
            <a:r>
              <a:rPr lang="nl-NL" sz="1600" dirty="0">
                <a:latin typeface="Times New Roman" panose="02020603050405020304" pitchFamily="18" charset="0"/>
                <a:ea typeface="Calibri" panose="020F0502020204030204" pitchFamily="34" charset="0"/>
                <a:cs typeface="Times New Roman" panose="02020603050405020304" pitchFamily="18" charset="0"/>
              </a:rPr>
              <a:t>Kjo Task-Forcë përbëhet nga institucionet si më poshtë:</a:t>
            </a:r>
          </a:p>
          <a:p>
            <a:pPr marL="800100" lvl="1" indent="-342900">
              <a:buFont typeface="+mj-lt"/>
              <a:buAutoNum type="arabicPeriod"/>
            </a:pP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Drejtoria </a:t>
            </a:r>
            <a:r>
              <a:rPr lang="nl-NL" sz="1600" dirty="0">
                <a:latin typeface="Times New Roman" panose="02020603050405020304" pitchFamily="18" charset="0"/>
                <a:ea typeface="Calibri" panose="020F0502020204030204" pitchFamily="34" charset="0"/>
                <a:cs typeface="Times New Roman" panose="02020603050405020304" pitchFamily="18" charset="0"/>
              </a:rPr>
              <a:t>R</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ajonale e </a:t>
            </a:r>
            <a:r>
              <a:rPr lang="nl-NL" sz="1600" dirty="0">
                <a:latin typeface="Times New Roman" panose="02020603050405020304" pitchFamily="18" charset="0"/>
                <a:ea typeface="Calibri" panose="020F0502020204030204" pitchFamily="34" charset="0"/>
                <a:cs typeface="Times New Roman" panose="02020603050405020304" pitchFamily="18" charset="0"/>
              </a:rPr>
              <a:t>A</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rsimit </a:t>
            </a:r>
            <a:r>
              <a:rPr lang="nl-NL" sz="1600" dirty="0">
                <a:latin typeface="Times New Roman" panose="02020603050405020304" pitchFamily="18" charset="0"/>
                <a:ea typeface="Calibri" panose="020F0502020204030204" pitchFamily="34" charset="0"/>
                <a:cs typeface="Times New Roman" panose="02020603050405020304" pitchFamily="18" charset="0"/>
              </a:rPr>
              <a:t>P</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arauniversitar </a:t>
            </a:r>
            <a:r>
              <a:rPr lang="nl-NL" sz="1600" dirty="0">
                <a:latin typeface="Times New Roman" panose="02020603050405020304" pitchFamily="18" charset="0"/>
                <a:ea typeface="Calibri" panose="020F0502020204030204" pitchFamily="34" charset="0"/>
                <a:cs typeface="Times New Roman" panose="02020603050405020304" pitchFamily="18" charset="0"/>
              </a:rPr>
              <a:t>D</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urrës;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mj-lt"/>
              <a:buAutoNum type="arabicPeriod"/>
            </a:pP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Zyra Vendore e </a:t>
            </a:r>
            <a:r>
              <a:rPr lang="nl-NL" sz="1600" dirty="0">
                <a:latin typeface="Times New Roman" panose="02020603050405020304" pitchFamily="18" charset="0"/>
                <a:ea typeface="Calibri" panose="020F0502020204030204" pitchFamily="34" charset="0"/>
                <a:cs typeface="Times New Roman" panose="02020603050405020304" pitchFamily="18" charset="0"/>
              </a:rPr>
              <a:t>A</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rsimit </a:t>
            </a:r>
            <a:r>
              <a:rPr lang="nl-NL" sz="1600" dirty="0">
                <a:latin typeface="Times New Roman" panose="02020603050405020304" pitchFamily="18" charset="0"/>
                <a:ea typeface="Calibri" panose="020F0502020204030204" pitchFamily="34" charset="0"/>
                <a:cs typeface="Times New Roman" panose="02020603050405020304" pitchFamily="18" charset="0"/>
              </a:rPr>
              <a:t>P</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arauniversitar </a:t>
            </a:r>
            <a:r>
              <a:rPr lang="nl-NL" sz="1600" dirty="0">
                <a:latin typeface="Times New Roman" panose="02020603050405020304" pitchFamily="18" charset="0"/>
                <a:ea typeface="Calibri" panose="020F0502020204030204" pitchFamily="34" charset="0"/>
                <a:cs typeface="Times New Roman" panose="02020603050405020304" pitchFamily="18" charset="0"/>
              </a:rPr>
              <a:t>D</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urrës;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mj-lt"/>
              <a:buAutoNum type="arabicPeriod"/>
            </a:pPr>
            <a:r>
              <a:rPr lang="nl-NL" sz="1600" dirty="0">
                <a:latin typeface="Times New Roman" panose="02020603050405020304" pitchFamily="18" charset="0"/>
                <a:ea typeface="Calibri" panose="020F0502020204030204" pitchFamily="34" charset="0"/>
                <a:cs typeface="Times New Roman" panose="02020603050405020304" pitchFamily="18" charset="0"/>
              </a:rPr>
              <a:t>K</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oordinatori i </a:t>
            </a:r>
            <a:r>
              <a:rPr lang="nl-NL" sz="1600" dirty="0">
                <a:latin typeface="Times New Roman" panose="02020603050405020304" pitchFamily="18" charset="0"/>
                <a:ea typeface="Calibri" panose="020F0502020204030204" pitchFamily="34" charset="0"/>
                <a:cs typeface="Times New Roman" panose="02020603050405020304" pitchFamily="18" charset="0"/>
              </a:rPr>
              <a:t>O</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ficerëve të </a:t>
            </a:r>
            <a:r>
              <a:rPr lang="nl-NL" sz="1600" dirty="0">
                <a:latin typeface="Times New Roman" panose="02020603050405020304" pitchFamily="18" charset="0"/>
                <a:ea typeface="Calibri" panose="020F0502020204030204" pitchFamily="34" charset="0"/>
                <a:cs typeface="Times New Roman" panose="02020603050405020304" pitchFamily="18" charset="0"/>
              </a:rPr>
              <a:t>S</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igurisë Durrës;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mj-lt"/>
              <a:buAutoNum type="arabicPeriod"/>
            </a:pP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Zyra </a:t>
            </a:r>
            <a:r>
              <a:rPr lang="nl-NL" sz="1600" dirty="0">
                <a:latin typeface="Times New Roman" panose="02020603050405020304" pitchFamily="18" charset="0"/>
                <a:ea typeface="Calibri" panose="020F0502020204030204" pitchFamily="34" charset="0"/>
                <a:cs typeface="Times New Roman" panose="02020603050405020304" pitchFamily="18" charset="0"/>
              </a:rPr>
              <a:t>V</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endore e </a:t>
            </a:r>
            <a:r>
              <a:rPr lang="nl-NL" sz="1600" dirty="0">
                <a:latin typeface="Times New Roman" panose="02020603050405020304" pitchFamily="18" charset="0"/>
                <a:ea typeface="Calibri" panose="020F0502020204030204" pitchFamily="34" charset="0"/>
                <a:cs typeface="Times New Roman" panose="02020603050405020304" pitchFamily="18" charset="0"/>
              </a:rPr>
              <a:t>A</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rsimit </a:t>
            </a:r>
            <a:r>
              <a:rPr lang="nl-NL" sz="1600" dirty="0">
                <a:latin typeface="Times New Roman" panose="02020603050405020304" pitchFamily="18" charset="0"/>
                <a:ea typeface="Calibri" panose="020F0502020204030204" pitchFamily="34" charset="0"/>
                <a:cs typeface="Times New Roman" panose="02020603050405020304" pitchFamily="18" charset="0"/>
              </a:rPr>
              <a:t>P</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arauniversitar </a:t>
            </a:r>
            <a:r>
              <a:rPr lang="nl-NL" sz="1600" dirty="0">
                <a:latin typeface="Times New Roman" panose="02020603050405020304" pitchFamily="18" charset="0"/>
                <a:ea typeface="Calibri" panose="020F0502020204030204" pitchFamily="34" charset="0"/>
                <a:cs typeface="Times New Roman" panose="02020603050405020304" pitchFamily="18" charset="0"/>
              </a:rPr>
              <a:t>S</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hijak;</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mj-lt"/>
              <a:buAutoNum type="arabicPeriod"/>
            </a:pP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Koordinatori i Oficerëve të </a:t>
            </a:r>
            <a:r>
              <a:rPr lang="nl-NL" sz="1600" dirty="0">
                <a:latin typeface="Times New Roman" panose="02020603050405020304" pitchFamily="18" charset="0"/>
                <a:ea typeface="Calibri" panose="020F0502020204030204" pitchFamily="34" charset="0"/>
                <a:cs typeface="Times New Roman" panose="02020603050405020304" pitchFamily="18" charset="0"/>
              </a:rPr>
              <a:t>S</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igurisë Shijak;</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mj-lt"/>
              <a:buAutoNum type="arabicPeriod"/>
            </a:pP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Zyra </a:t>
            </a:r>
            <a:r>
              <a:rPr lang="nl-NL" sz="1600" dirty="0">
                <a:latin typeface="Times New Roman" panose="02020603050405020304" pitchFamily="18" charset="0"/>
                <a:ea typeface="Calibri" panose="020F0502020204030204" pitchFamily="34" charset="0"/>
                <a:cs typeface="Times New Roman" panose="02020603050405020304" pitchFamily="18" charset="0"/>
              </a:rPr>
              <a:t>V</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endore e </a:t>
            </a:r>
            <a:r>
              <a:rPr lang="nl-NL" sz="1600" dirty="0">
                <a:latin typeface="Times New Roman" panose="02020603050405020304" pitchFamily="18" charset="0"/>
                <a:ea typeface="Calibri" panose="020F0502020204030204" pitchFamily="34" charset="0"/>
                <a:cs typeface="Times New Roman" panose="02020603050405020304" pitchFamily="18" charset="0"/>
              </a:rPr>
              <a:t>A</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rsimit </a:t>
            </a:r>
            <a:r>
              <a:rPr lang="nl-NL" sz="1600" dirty="0">
                <a:latin typeface="Times New Roman" panose="02020603050405020304" pitchFamily="18" charset="0"/>
                <a:ea typeface="Calibri" panose="020F0502020204030204" pitchFamily="34" charset="0"/>
                <a:cs typeface="Times New Roman" panose="02020603050405020304" pitchFamily="18" charset="0"/>
              </a:rPr>
              <a:t>P</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arauniversitar </a:t>
            </a:r>
            <a:r>
              <a:rPr lang="nl-NL" sz="1600" dirty="0">
                <a:latin typeface="Times New Roman" panose="02020603050405020304" pitchFamily="18" charset="0"/>
                <a:ea typeface="Calibri" panose="020F0502020204030204" pitchFamily="34" charset="0"/>
                <a:cs typeface="Times New Roman" panose="02020603050405020304" pitchFamily="18" charset="0"/>
              </a:rPr>
              <a:t>K</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rujë;</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2" name="Picture 4" descr="May be an image of 9 people">
            <a:extLst>
              <a:ext uri="{FF2B5EF4-FFF2-40B4-BE49-F238E27FC236}">
                <a16:creationId xmlns:a16="http://schemas.microsoft.com/office/drawing/2014/main" xmlns="" id="{7952B444-4838-54CD-1AF0-70CC5E72A2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400" y="4114800"/>
            <a:ext cx="3149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4110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20062" y="1066800"/>
            <a:ext cx="6827676" cy="706964"/>
          </a:xfrm>
        </p:spPr>
        <p:txBody>
          <a:bodyPr/>
          <a:lstStyle/>
          <a:p>
            <a:pPr algn="ctr"/>
            <a:r>
              <a:rPr lang="en-US" sz="2400" dirty="0">
                <a:solidFill>
                  <a:schemeClr val="bg1"/>
                </a:solidFill>
                <a:latin typeface="Times New Roman" pitchFamily="18" charset="0"/>
                <a:cs typeface="Times New Roman" pitchFamily="18" charset="0"/>
              </a:rPr>
              <a:t>TASK-FORCA PËR SIGURINË NË SHKOLLA</a:t>
            </a: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b="1" smtClean="0">
                <a:solidFill>
                  <a:schemeClr val="tx1"/>
                </a:solidFill>
              </a:rPr>
              <a:pPr/>
              <a:t>57</a:t>
            </a:fld>
            <a:endParaRPr lang="en-US" b="1" dirty="0">
              <a:solidFill>
                <a:schemeClr val="tx1"/>
              </a:solidFill>
            </a:endParaRPr>
          </a:p>
        </p:txBody>
      </p:sp>
      <p:sp>
        <p:nvSpPr>
          <p:cNvPr id="5" name="TextBox 4">
            <a:extLst>
              <a:ext uri="{FF2B5EF4-FFF2-40B4-BE49-F238E27FC236}">
                <a16:creationId xmlns:a16="http://schemas.microsoft.com/office/drawing/2014/main" xmlns="" id="{80D9DE65-5867-5093-DB21-0D97C697AF08}"/>
              </a:ext>
            </a:extLst>
          </p:cNvPr>
          <p:cNvSpPr txBox="1"/>
          <p:nvPr/>
        </p:nvSpPr>
        <p:spPr>
          <a:xfrm>
            <a:off x="-152400" y="2971800"/>
            <a:ext cx="5314950" cy="3028714"/>
          </a:xfrm>
          <a:prstGeom prst="rect">
            <a:avLst/>
          </a:prstGeom>
          <a:noFill/>
        </p:spPr>
        <p:txBody>
          <a:bodyPr wrap="square">
            <a:spAutoFit/>
          </a:bodyPr>
          <a:lstStyle/>
          <a:p>
            <a:pPr lvl="1"/>
            <a:r>
              <a:rPr lang="nl-NL" sz="1600" dirty="0">
                <a:effectLst/>
                <a:latin typeface="Times New Roman" panose="02020603050405020304" pitchFamily="18" charset="0"/>
                <a:ea typeface="Calibri" panose="020F0502020204030204" pitchFamily="34" charset="0"/>
                <a:cs typeface="Times New Roman" panose="02020603050405020304" pitchFamily="18" charset="0"/>
              </a:rPr>
              <a:t>7. Koordinatori i </a:t>
            </a:r>
            <a:r>
              <a:rPr lang="nl-NL" sz="1600" dirty="0">
                <a:latin typeface="Times New Roman" panose="02020603050405020304" pitchFamily="18" charset="0"/>
                <a:ea typeface="Calibri" panose="020F0502020204030204" pitchFamily="34" charset="0"/>
                <a:cs typeface="Times New Roman" panose="02020603050405020304" pitchFamily="18" charset="0"/>
              </a:rPr>
              <a:t>O</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ficerëve të Sigurisë </a:t>
            </a:r>
            <a:r>
              <a:rPr lang="nl-NL" sz="1600" dirty="0">
                <a:latin typeface="Times New Roman" panose="02020603050405020304" pitchFamily="18" charset="0"/>
                <a:ea typeface="Calibri" panose="020F0502020204030204" pitchFamily="34" charset="0"/>
                <a:cs typeface="Times New Roman" panose="02020603050405020304" pitchFamily="18" charset="0"/>
              </a:rPr>
              <a:t>K</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rujë;</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lvl="1"/>
            <a:r>
              <a:rPr lang="nl-NL" sz="1600" dirty="0">
                <a:effectLst/>
                <a:latin typeface="Times New Roman" panose="02020603050405020304" pitchFamily="18" charset="0"/>
                <a:ea typeface="Calibri" panose="020F0502020204030204" pitchFamily="34" charset="0"/>
                <a:cs typeface="Times New Roman" panose="02020603050405020304" pitchFamily="18" charset="0"/>
              </a:rPr>
              <a:t>8. Drejtoria </a:t>
            </a:r>
            <a:r>
              <a:rPr lang="nl-NL" sz="1600" dirty="0">
                <a:latin typeface="Times New Roman" panose="02020603050405020304" pitchFamily="18" charset="0"/>
                <a:ea typeface="Calibri" panose="020F0502020204030204" pitchFamily="34" charset="0"/>
                <a:cs typeface="Times New Roman" panose="02020603050405020304" pitchFamily="18" charset="0"/>
              </a:rPr>
              <a:t>V</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endore e </a:t>
            </a:r>
            <a:r>
              <a:rPr lang="nl-NL" sz="1600" dirty="0">
                <a:latin typeface="Times New Roman" panose="02020603050405020304" pitchFamily="18" charset="0"/>
                <a:ea typeface="Calibri" panose="020F0502020204030204" pitchFamily="34" charset="0"/>
                <a:cs typeface="Times New Roman" panose="02020603050405020304" pitchFamily="18" charset="0"/>
              </a:rPr>
              <a:t>P</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olicisë Durrës;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nl-NL" sz="1600" dirty="0">
                <a:effectLst/>
                <a:latin typeface="Times New Roman" panose="02020603050405020304" pitchFamily="18" charset="0"/>
                <a:ea typeface="Calibri" panose="020F0502020204030204" pitchFamily="34" charset="0"/>
                <a:cs typeface="Times New Roman" panose="02020603050405020304" pitchFamily="18" charset="0"/>
              </a:rPr>
              <a:t>9. Bashkia </a:t>
            </a:r>
            <a:r>
              <a:rPr lang="nl-NL" sz="1600" dirty="0">
                <a:latin typeface="Times New Roman" panose="02020603050405020304" pitchFamily="18" charset="0"/>
                <a:ea typeface="Calibri" panose="020F0502020204030204" pitchFamily="34" charset="0"/>
                <a:cs typeface="Times New Roman" panose="02020603050405020304" pitchFamily="18" charset="0"/>
              </a:rPr>
              <a:t>D</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urrës;</a:t>
            </a:r>
          </a:p>
          <a:p>
            <a:pPr lvl="1"/>
            <a:r>
              <a:rPr lang="nl-NL" sz="1600" dirty="0">
                <a:effectLst/>
                <a:latin typeface="Times New Roman" panose="02020603050405020304" pitchFamily="18" charset="0"/>
                <a:ea typeface="Calibri" panose="020F0502020204030204" pitchFamily="34" charset="0"/>
                <a:cs typeface="Times New Roman" panose="02020603050405020304" pitchFamily="18" charset="0"/>
              </a:rPr>
              <a:t>10. Policia </a:t>
            </a:r>
            <a:r>
              <a:rPr lang="nl-NL" sz="1600" dirty="0">
                <a:latin typeface="Times New Roman" panose="02020603050405020304" pitchFamily="18" charset="0"/>
                <a:ea typeface="Calibri" panose="020F0502020204030204" pitchFamily="34" charset="0"/>
                <a:cs typeface="Times New Roman" panose="02020603050405020304" pitchFamily="18" charset="0"/>
              </a:rPr>
              <a:t>B</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ashkiake </a:t>
            </a:r>
            <a:r>
              <a:rPr lang="nl-NL" sz="1600" dirty="0">
                <a:latin typeface="Times New Roman" panose="02020603050405020304" pitchFamily="18" charset="0"/>
                <a:ea typeface="Calibri" panose="020F0502020204030204" pitchFamily="34" charset="0"/>
                <a:cs typeface="Times New Roman" panose="02020603050405020304" pitchFamily="18" charset="0"/>
              </a:rPr>
              <a:t>D</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urrës;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nl-NL" sz="1600" dirty="0">
                <a:effectLst/>
                <a:latin typeface="Times New Roman" panose="02020603050405020304" pitchFamily="18" charset="0"/>
                <a:ea typeface="Calibri" panose="020F0502020204030204" pitchFamily="34" charset="0"/>
                <a:cs typeface="Times New Roman" panose="02020603050405020304" pitchFamily="18" charset="0"/>
              </a:rPr>
              <a:t>11. Bashkia Shijak;</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nl-NL" sz="1600" dirty="0">
                <a:effectLst/>
                <a:latin typeface="Times New Roman" panose="02020603050405020304" pitchFamily="18" charset="0"/>
                <a:ea typeface="Calibri" panose="020F0502020204030204" pitchFamily="34" charset="0"/>
                <a:cs typeface="Times New Roman" panose="02020603050405020304" pitchFamily="18" charset="0"/>
              </a:rPr>
              <a:t>12. Policia </a:t>
            </a:r>
            <a:r>
              <a:rPr lang="nl-NL" sz="1600" dirty="0">
                <a:latin typeface="Times New Roman" panose="02020603050405020304" pitchFamily="18" charset="0"/>
                <a:ea typeface="Calibri" panose="020F0502020204030204" pitchFamily="34" charset="0"/>
                <a:cs typeface="Times New Roman" panose="02020603050405020304" pitchFamily="18" charset="0"/>
              </a:rPr>
              <a:t>B</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ashkiake </a:t>
            </a:r>
            <a:r>
              <a:rPr lang="nl-NL" sz="1600" dirty="0">
                <a:latin typeface="Times New Roman" panose="02020603050405020304" pitchFamily="18" charset="0"/>
                <a:ea typeface="Calibri" panose="020F0502020204030204" pitchFamily="34" charset="0"/>
                <a:cs typeface="Times New Roman" panose="02020603050405020304" pitchFamily="18" charset="0"/>
              </a:rPr>
              <a:t>S</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hijak;</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nl-NL" sz="1600" dirty="0">
                <a:effectLst/>
                <a:latin typeface="Times New Roman" panose="02020603050405020304" pitchFamily="18" charset="0"/>
                <a:ea typeface="Calibri" panose="020F0502020204030204" pitchFamily="34" charset="0"/>
                <a:cs typeface="Times New Roman" panose="02020603050405020304" pitchFamily="18" charset="0"/>
              </a:rPr>
              <a:t>13. Bashkia Krujë;</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nl-NL" sz="1600" dirty="0">
                <a:effectLst/>
                <a:latin typeface="Times New Roman" panose="02020603050405020304" pitchFamily="18" charset="0"/>
                <a:ea typeface="Calibri" panose="020F0502020204030204" pitchFamily="34" charset="0"/>
                <a:cs typeface="Times New Roman" panose="02020603050405020304" pitchFamily="18" charset="0"/>
              </a:rPr>
              <a:t>14. Policia </a:t>
            </a:r>
            <a:r>
              <a:rPr lang="nl-NL" sz="1600" dirty="0">
                <a:latin typeface="Times New Roman" panose="02020603050405020304" pitchFamily="18" charset="0"/>
                <a:ea typeface="Calibri" panose="020F0502020204030204" pitchFamily="34" charset="0"/>
                <a:cs typeface="Times New Roman" panose="02020603050405020304" pitchFamily="18" charset="0"/>
              </a:rPr>
              <a:t>B</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ashkiake </a:t>
            </a:r>
            <a:r>
              <a:rPr lang="nl-NL" sz="1600" dirty="0">
                <a:latin typeface="Times New Roman" panose="02020603050405020304" pitchFamily="18" charset="0"/>
                <a:ea typeface="Calibri" panose="020F0502020204030204" pitchFamily="34" charset="0"/>
                <a:cs typeface="Times New Roman" panose="02020603050405020304" pitchFamily="18" charset="0"/>
              </a:rPr>
              <a:t>K</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rujë;</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nl-NL" sz="1600" dirty="0">
                <a:effectLst/>
                <a:latin typeface="Times New Roman" panose="02020603050405020304" pitchFamily="18" charset="0"/>
                <a:ea typeface="Calibri" panose="020F0502020204030204" pitchFamily="34" charset="0"/>
                <a:cs typeface="Times New Roman" panose="02020603050405020304" pitchFamily="18" charset="0"/>
              </a:rPr>
              <a:t>15. Inspektorati </a:t>
            </a:r>
            <a:r>
              <a:rPr lang="nl-NL" sz="1600" dirty="0">
                <a:latin typeface="Times New Roman" panose="02020603050405020304" pitchFamily="18" charset="0"/>
                <a:ea typeface="Calibri" panose="020F0502020204030204" pitchFamily="34" charset="0"/>
                <a:cs typeface="Times New Roman" panose="02020603050405020304" pitchFamily="18" charset="0"/>
              </a:rPr>
              <a:t>S</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htetëror </a:t>
            </a:r>
            <a:r>
              <a:rPr lang="nl-NL" sz="1600" dirty="0">
                <a:latin typeface="Times New Roman" panose="02020603050405020304" pitchFamily="18" charset="0"/>
                <a:ea typeface="Calibri" panose="020F0502020204030204" pitchFamily="34" charset="0"/>
                <a:cs typeface="Times New Roman" panose="02020603050405020304" pitchFamily="18" charset="0"/>
              </a:rPr>
              <a:t>S</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hëndetësor </a:t>
            </a:r>
            <a:r>
              <a:rPr lang="nl-NL" sz="1600" dirty="0">
                <a:latin typeface="Times New Roman" panose="02020603050405020304" pitchFamily="18" charset="0"/>
                <a:ea typeface="Calibri" panose="020F0502020204030204" pitchFamily="34" charset="0"/>
                <a:cs typeface="Times New Roman" panose="02020603050405020304" pitchFamily="18" charset="0"/>
              </a:rPr>
              <a:t>D</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urrës;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nl-NL" sz="1600" dirty="0">
                <a:effectLst/>
                <a:latin typeface="Times New Roman" panose="02020603050405020304" pitchFamily="18" charset="0"/>
                <a:ea typeface="Calibri" panose="020F0502020204030204" pitchFamily="34" charset="0"/>
                <a:cs typeface="Times New Roman" panose="02020603050405020304" pitchFamily="18" charset="0"/>
              </a:rPr>
              <a:t>16. Autoriteti </a:t>
            </a:r>
            <a:r>
              <a:rPr lang="nl-NL" sz="1600" dirty="0">
                <a:latin typeface="Times New Roman" panose="02020603050405020304" pitchFamily="18" charset="0"/>
                <a:ea typeface="Calibri" panose="020F0502020204030204" pitchFamily="34" charset="0"/>
                <a:cs typeface="Times New Roman" panose="02020603050405020304" pitchFamily="18" charset="0"/>
              </a:rPr>
              <a:t>K</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ombëtar i </a:t>
            </a:r>
            <a:r>
              <a:rPr lang="nl-NL" sz="1600" dirty="0">
                <a:latin typeface="Times New Roman" panose="02020603050405020304" pitchFamily="18" charset="0"/>
                <a:ea typeface="Calibri" panose="020F0502020204030204" pitchFamily="34" charset="0"/>
                <a:cs typeface="Times New Roman" panose="02020603050405020304" pitchFamily="18" charset="0"/>
              </a:rPr>
              <a:t>U</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shqimit Durrës;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nl-NL" sz="1600" dirty="0">
                <a:effectLst/>
                <a:latin typeface="Times New Roman" panose="02020603050405020304" pitchFamily="18" charset="0"/>
                <a:ea typeface="Calibri" panose="020F0502020204030204" pitchFamily="34" charset="0"/>
                <a:cs typeface="Times New Roman" panose="02020603050405020304" pitchFamily="18" charset="0"/>
              </a:rPr>
              <a:t>17. Drejtoria e </a:t>
            </a:r>
            <a:r>
              <a:rPr lang="nl-NL" sz="1600" dirty="0">
                <a:latin typeface="Times New Roman" panose="02020603050405020304" pitchFamily="18" charset="0"/>
                <a:ea typeface="Calibri" panose="020F0502020204030204" pitchFamily="34" charset="0"/>
                <a:cs typeface="Times New Roman" panose="02020603050405020304" pitchFamily="18" charset="0"/>
              </a:rPr>
              <a:t>M</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brojtjes nga Zjarri dhe Shpitimi </a:t>
            </a:r>
            <a:r>
              <a:rPr lang="nl-NL" sz="1600" dirty="0">
                <a:latin typeface="Times New Roman" panose="02020603050405020304" pitchFamily="18" charset="0"/>
                <a:ea typeface="Calibri" panose="020F0502020204030204" pitchFamily="34" charset="0"/>
                <a:cs typeface="Times New Roman" panose="02020603050405020304" pitchFamily="18" charset="0"/>
              </a:rPr>
              <a:t>D</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urrës.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nl-NL" sz="1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May be an image of 13 people, people studying and table">
            <a:extLst>
              <a:ext uri="{FF2B5EF4-FFF2-40B4-BE49-F238E27FC236}">
                <a16:creationId xmlns:a16="http://schemas.microsoft.com/office/drawing/2014/main" xmlns="" id="{39F8C951-1745-C1A2-77D4-A8CD560281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7315" y="2838686"/>
            <a:ext cx="3936685" cy="295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0341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20062" y="1066800"/>
            <a:ext cx="6827676" cy="706964"/>
          </a:xfrm>
        </p:spPr>
        <p:txBody>
          <a:bodyPr/>
          <a:lstStyle/>
          <a:p>
            <a:pPr algn="ctr"/>
            <a:r>
              <a:rPr lang="en-US" sz="2400" dirty="0">
                <a:solidFill>
                  <a:schemeClr val="bg1"/>
                </a:solidFill>
                <a:latin typeface="Times New Roman" pitchFamily="18" charset="0"/>
                <a:cs typeface="Times New Roman" pitchFamily="18" charset="0"/>
              </a:rPr>
              <a:t>TASK-FORCA PËR SIGURINË NË SHKOLLA</a:t>
            </a: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b="1" smtClean="0">
                <a:solidFill>
                  <a:schemeClr val="tx1"/>
                </a:solidFill>
              </a:rPr>
              <a:pPr/>
              <a:t>58</a:t>
            </a:fld>
            <a:endParaRPr lang="en-US" b="1" dirty="0">
              <a:solidFill>
                <a:schemeClr val="tx1"/>
              </a:solidFill>
            </a:endParaRPr>
          </a:p>
        </p:txBody>
      </p:sp>
      <p:sp>
        <p:nvSpPr>
          <p:cNvPr id="5" name="TextBox 4">
            <a:extLst>
              <a:ext uri="{FF2B5EF4-FFF2-40B4-BE49-F238E27FC236}">
                <a16:creationId xmlns:a16="http://schemas.microsoft.com/office/drawing/2014/main" xmlns="" id="{80D9DE65-5867-5093-DB21-0D97C697AF08}"/>
              </a:ext>
            </a:extLst>
          </p:cNvPr>
          <p:cNvSpPr txBox="1"/>
          <p:nvPr/>
        </p:nvSpPr>
        <p:spPr>
          <a:xfrm>
            <a:off x="552450" y="2362200"/>
            <a:ext cx="8039100" cy="4031873"/>
          </a:xfrm>
          <a:prstGeom prst="rect">
            <a:avLst/>
          </a:prstGeom>
          <a:noFill/>
        </p:spPr>
        <p:txBody>
          <a:bodyPr wrap="square">
            <a:spAutoFit/>
          </a:bodyPr>
          <a:lstStyle/>
          <a:p>
            <a:pPr algn="just"/>
            <a:r>
              <a:rPr lang="sq-AL" sz="1600" b="1" dirty="0">
                <a:latin typeface="Times New Roman" panose="02020603050405020304" pitchFamily="18" charset="0"/>
                <a:cs typeface="Times New Roman" panose="02020603050405020304" pitchFamily="18" charset="0"/>
              </a:rPr>
              <a:t>Arritjet:</a:t>
            </a:r>
            <a:endParaRPr lang="en-US" sz="1600" b="1"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r>
              <a:rPr lang="sq-AL" sz="1600" dirty="0">
                <a:latin typeface="Times New Roman" panose="02020603050405020304" pitchFamily="18" charset="0"/>
                <a:cs typeface="Times New Roman" panose="02020603050405020304" pitchFamily="18" charset="0"/>
              </a:rPr>
              <a:t>Gjatë kësaj periudhe të shkurtër kohore zbatimi i Paketës së sigurisë në Shkolla ka patur disa arritje të rëndësishme si: </a:t>
            </a:r>
            <a:endParaRPr lang="en-US"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1. Ndalimi dhe marrja e </a:t>
            </a:r>
            <a:r>
              <a:rPr lang="sq-AL" sz="1600" dirty="0">
                <a:latin typeface="Times New Roman" panose="02020603050405020304" pitchFamily="18" charset="0"/>
                <a:cs typeface="Times New Roman" panose="02020603050405020304" pitchFamily="18" charset="0"/>
              </a:rPr>
              <a:t>mas</a:t>
            </a:r>
            <a:r>
              <a:rPr lang="it-IT" sz="1600" dirty="0">
                <a:latin typeface="Times New Roman" panose="02020603050405020304" pitchFamily="18" charset="0"/>
                <a:cs typeface="Times New Roman" panose="02020603050405020304" pitchFamily="18" charset="0"/>
              </a:rPr>
              <a:t>ave</a:t>
            </a:r>
            <a:r>
              <a:rPr lang="sq-AL" sz="1600" dirty="0">
                <a:latin typeface="Times New Roman" panose="02020603050405020304" pitchFamily="18" charset="0"/>
                <a:cs typeface="Times New Roman" panose="02020603050405020304" pitchFamily="18" charset="0"/>
              </a:rPr>
              <a:t> administrative</a:t>
            </a:r>
            <a:r>
              <a:rPr lang="it-IT" sz="1600" dirty="0">
                <a:latin typeface="Times New Roman" panose="02020603050405020304" pitchFamily="18" charset="0"/>
                <a:cs typeface="Times New Roman" panose="02020603050405020304" pitchFamily="18" charset="0"/>
              </a:rPr>
              <a:t> nga Policia Bashkiake ndaj shitësve ambulantë brenda perimetrit të sigurisë së shkollave;</a:t>
            </a:r>
            <a:endParaRPr lang="en-US" sz="1600" dirty="0">
              <a:latin typeface="Times New Roman" panose="02020603050405020304" pitchFamily="18" charset="0"/>
              <a:cs typeface="Times New Roman" panose="02020603050405020304" pitchFamily="18" charset="0"/>
            </a:endParaRPr>
          </a:p>
          <a:p>
            <a:pPr algn="just"/>
            <a:r>
              <a:rPr lang="nl-NL" sz="1600" dirty="0">
                <a:latin typeface="Times New Roman" panose="02020603050405020304" pitchFamily="18" charset="0"/>
                <a:cs typeface="Times New Roman" panose="02020603050405020304" pitchFamily="18" charset="0"/>
              </a:rPr>
              <a:t>2. Inspektimi dhe marrja e masave paralajmërim nga Autoriteti Kombëtar i Ushqimit për të gjithë subjektet të cilat tregtojnë jo konformë kritereve të kërkuara produkte ushqimore </a:t>
            </a:r>
            <a:r>
              <a:rPr lang="it-IT" sz="1600" dirty="0">
                <a:latin typeface="Times New Roman" panose="02020603050405020304" pitchFamily="18" charset="0"/>
                <a:cs typeface="Times New Roman" panose="02020603050405020304" pitchFamily="18" charset="0"/>
              </a:rPr>
              <a:t>si: fast food, supermarket, markete, piceri, byrektore, etj;</a:t>
            </a:r>
            <a:endParaRPr lang="en-US" sz="16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3. Parandalimi i përplasjeve fizike mes nxënësve dhe ruajtja e etikës nga Oficeri i Sigurisë brenda mjediseve dhe perimetrit të sigurisë në shkolla;</a:t>
            </a:r>
            <a:endParaRPr lang="en-US" sz="16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4. Konstatimi dhe ndalimi i lëndëve narkotike nga Policia e Shtetit brenda mjediseve dhe perimetrit të sigurisë në shkolla; </a:t>
            </a:r>
            <a:endParaRPr lang="en-US" sz="16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5. Inspektimi dhe ndalimi i pijeve alkoolike dhe energjike nga Inspektorati Shtetëror Shëndetësor të subjektet tregtuese afër perimetrit të sigurisë në shkolla;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479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20062" y="1066800"/>
            <a:ext cx="6827676" cy="706964"/>
          </a:xfrm>
        </p:spPr>
        <p:txBody>
          <a:bodyPr/>
          <a:lstStyle/>
          <a:p>
            <a:pPr algn="ctr"/>
            <a:r>
              <a:rPr lang="en-US" sz="2400" dirty="0">
                <a:solidFill>
                  <a:schemeClr val="bg1"/>
                </a:solidFill>
                <a:latin typeface="Times New Roman" pitchFamily="18" charset="0"/>
                <a:cs typeface="Times New Roman" pitchFamily="18" charset="0"/>
              </a:rPr>
              <a:t>TASK-FORCA PËR SIGURINË NË SHKOLLA</a:t>
            </a: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b="1" smtClean="0">
                <a:solidFill>
                  <a:schemeClr val="tx1"/>
                </a:solidFill>
              </a:rPr>
              <a:pPr/>
              <a:t>59</a:t>
            </a:fld>
            <a:endParaRPr lang="en-US" b="1" dirty="0">
              <a:solidFill>
                <a:schemeClr val="tx1"/>
              </a:solidFill>
            </a:endParaRPr>
          </a:p>
        </p:txBody>
      </p:sp>
      <p:sp>
        <p:nvSpPr>
          <p:cNvPr id="5" name="TextBox 4">
            <a:extLst>
              <a:ext uri="{FF2B5EF4-FFF2-40B4-BE49-F238E27FC236}">
                <a16:creationId xmlns:a16="http://schemas.microsoft.com/office/drawing/2014/main" xmlns="" id="{80D9DE65-5867-5093-DB21-0D97C697AF08}"/>
              </a:ext>
            </a:extLst>
          </p:cNvPr>
          <p:cNvSpPr txBox="1"/>
          <p:nvPr/>
        </p:nvSpPr>
        <p:spPr>
          <a:xfrm>
            <a:off x="733425" y="3200400"/>
            <a:ext cx="7677150" cy="2062103"/>
          </a:xfrm>
          <a:prstGeom prst="rect">
            <a:avLst/>
          </a:prstGeom>
          <a:noFill/>
        </p:spPr>
        <p:txBody>
          <a:bodyPr wrap="square">
            <a:spAutoFit/>
          </a:bodyPr>
          <a:lstStyle/>
          <a:p>
            <a:pPr algn="just"/>
            <a:r>
              <a:rPr lang="nl-NL" sz="1600" b="1" dirty="0">
                <a:latin typeface="Times New Roman" panose="02020603050405020304" pitchFamily="18" charset="0"/>
                <a:cs typeface="Times New Roman" panose="02020603050405020304" pitchFamily="18" charset="0"/>
              </a:rPr>
              <a:t>Problematika të hasura:</a:t>
            </a:r>
            <a:endParaRPr lang="en-US" sz="1600" dirty="0">
              <a:latin typeface="Times New Roman" panose="02020603050405020304" pitchFamily="18" charset="0"/>
              <a:cs typeface="Times New Roman" panose="02020603050405020304" pitchFamily="18" charset="0"/>
            </a:endParaRPr>
          </a:p>
          <a:p>
            <a:pPr lvl="0" algn="just"/>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600" dirty="0" err="1">
                <a:latin typeface="Times New Roman" panose="02020603050405020304" pitchFamily="18" charset="0"/>
                <a:cs typeface="Times New Roman" panose="02020603050405020304" pitchFamily="18" charset="0"/>
              </a:rPr>
              <a:t>Mungesa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kolaudimit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fikseve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zjarrit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funksionimi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rrjetit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hidrant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institucione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arsimore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parauniversitare</a:t>
            </a:r>
            <a:r>
              <a:rPr lang="en-US" sz="1600" dirty="0">
                <a:latin typeface="Times New Roman" panose="02020603050405020304" pitchFamily="18" charset="0"/>
                <a:cs typeface="Times New Roman" panose="02020603050405020304" pitchFamily="18" charset="0"/>
              </a:rPr>
              <a:t>;</a:t>
            </a:r>
          </a:p>
          <a:p>
            <a:pPr marL="342900" lvl="0" indent="-342900" algn="just">
              <a:buFont typeface="+mj-lt"/>
              <a:buAutoNum type="arabicPeriod"/>
            </a:pPr>
            <a:r>
              <a:rPr lang="en-US" sz="1600" dirty="0" err="1">
                <a:latin typeface="Times New Roman" panose="02020603050405020304" pitchFamily="18" charset="0"/>
                <a:cs typeface="Times New Roman" panose="02020603050405020304" pitchFamily="18" charset="0"/>
              </a:rPr>
              <a:t>Mungesa</a:t>
            </a:r>
            <a:r>
              <a:rPr lang="en-US" sz="1600" dirty="0">
                <a:latin typeface="Times New Roman" panose="02020603050405020304" pitchFamily="18" charset="0"/>
                <a:cs typeface="Times New Roman" panose="02020603050405020304" pitchFamily="18" charset="0"/>
              </a:rPr>
              <a:t> e Akt </a:t>
            </a:r>
            <a:r>
              <a:rPr lang="en-US" sz="1600" dirty="0" err="1">
                <a:latin typeface="Times New Roman" panose="02020603050405020304" pitchFamily="18" charset="0"/>
                <a:cs typeface="Times New Roman" panose="02020603050405020304" pitchFamily="18" charset="0"/>
              </a:rPr>
              <a:t>Miratimit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Higjieno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Sanitar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analizës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ujit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pothuajse</a:t>
            </a:r>
            <a:r>
              <a:rPr lang="en-US" sz="1600" dirty="0">
                <a:latin typeface="Times New Roman" panose="02020603050405020304" pitchFamily="18" charset="0"/>
                <a:cs typeface="Times New Roman" panose="02020603050405020304" pitchFamily="18" charset="0"/>
              </a:rPr>
              <a:t> 90%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institucioneve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arsimore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publike</a:t>
            </a:r>
            <a:r>
              <a:rPr lang="en-US" sz="1600" dirty="0">
                <a:latin typeface="Times New Roman" panose="02020603050405020304" pitchFamily="18" charset="0"/>
                <a:cs typeface="Times New Roman" panose="02020603050405020304" pitchFamily="18" charset="0"/>
              </a:rPr>
              <a:t>; </a:t>
            </a:r>
          </a:p>
          <a:p>
            <a:pPr marL="342900" lvl="0" indent="-342900" algn="just">
              <a:buFont typeface="+mj-lt"/>
              <a:buAutoNum type="arabicPeriod"/>
            </a:pPr>
            <a:r>
              <a:rPr lang="en-US" sz="1600" dirty="0" err="1">
                <a:latin typeface="Times New Roman" panose="02020603050405020304" pitchFamily="18" charset="0"/>
                <a:cs typeface="Times New Roman" panose="02020603050405020304" pitchFamily="18" charset="0"/>
              </a:rPr>
              <a:t>Qëndrimi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rinjve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jashtëshkollorë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rreth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shkollave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kryesisht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gjimnazeve</a:t>
            </a:r>
            <a:r>
              <a:rPr lang="en-US" sz="1600" dirty="0">
                <a:latin typeface="Times New Roman" panose="02020603050405020304" pitchFamily="18" charset="0"/>
                <a:cs typeface="Times New Roman" panose="02020603050405020304" pitchFamily="18" charset="0"/>
              </a:rPr>
              <a:t>;</a:t>
            </a:r>
          </a:p>
          <a:p>
            <a:pPr marL="342900" lvl="0" indent="-342900" algn="just">
              <a:buFont typeface="+mj-lt"/>
              <a:buAutoNum type="arabicPeriod"/>
            </a:pPr>
            <a:r>
              <a:rPr lang="it-IT" sz="1600" dirty="0">
                <a:latin typeface="Times New Roman" panose="02020603050405020304" pitchFamily="18" charset="0"/>
                <a:cs typeface="Times New Roman" panose="02020603050405020304" pitchFamily="18" charset="0"/>
              </a:rPr>
              <a:t>Lëvizja e mjeteve me shpejtësi pranë shkollave.</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5977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1143000"/>
            <a:ext cx="7924800" cy="7080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graphicFrame>
        <p:nvGraphicFramePr>
          <p:cNvPr id="8" name="Chart 7"/>
          <p:cNvGraphicFramePr>
            <a:graphicFrameLocks/>
          </p:cNvGraphicFramePr>
          <p:nvPr/>
        </p:nvGraphicFramePr>
        <p:xfrm>
          <a:off x="5105400" y="2590800"/>
          <a:ext cx="4648200" cy="3733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nvPr>
        </p:nvGraphicFramePr>
        <p:xfrm>
          <a:off x="0" y="2771775"/>
          <a:ext cx="9144000" cy="4100513"/>
        </p:xfrm>
        <a:graphic>
          <a:graphicData uri="http://schemas.openxmlformats.org/drawingml/2006/table">
            <a:tbl>
              <a:tblPr firstRow="1" firstCol="1" bandRow="1"/>
              <a:tblGrid>
                <a:gridCol w="1219200"/>
                <a:gridCol w="2137611"/>
                <a:gridCol w="1062789"/>
                <a:gridCol w="1778443"/>
                <a:gridCol w="2945957"/>
              </a:tblGrid>
              <a:tr h="350175">
                <a:tc>
                  <a:txBody>
                    <a:bodyPr/>
                    <a:lstStyle/>
                    <a:p>
                      <a:pPr marL="0" marR="0" algn="ctr">
                        <a:lnSpc>
                          <a:spcPct val="107000"/>
                        </a:lnSpc>
                        <a:spcBef>
                          <a:spcPts val="0"/>
                        </a:spcBef>
                        <a:spcAft>
                          <a:spcPts val="0"/>
                        </a:spcAft>
                      </a:pPr>
                      <a:r>
                        <a:rPr lang="en-US" sz="1200" b="1" dirty="0" err="1">
                          <a:effectLst/>
                          <a:latin typeface="Times New Roman" pitchFamily="18" charset="0"/>
                          <a:ea typeface="Calibri"/>
                          <a:cs typeface="Times New Roman" pitchFamily="18" charset="0"/>
                        </a:rPr>
                        <a:t>Titulli</a:t>
                      </a:r>
                      <a:r>
                        <a:rPr lang="en-US" sz="1200" b="1" dirty="0">
                          <a:effectLst/>
                          <a:latin typeface="Times New Roman" pitchFamily="18" charset="0"/>
                          <a:ea typeface="Calibri"/>
                          <a:cs typeface="Times New Roman" pitchFamily="18" charset="0"/>
                        </a:rPr>
                        <a:t> i </a:t>
                      </a:r>
                      <a:r>
                        <a:rPr lang="en-US" sz="1200" b="1" dirty="0" err="1">
                          <a:effectLst/>
                          <a:latin typeface="Times New Roman" pitchFamily="18" charset="0"/>
                          <a:ea typeface="Calibri"/>
                          <a:cs typeface="Times New Roman" pitchFamily="18" charset="0"/>
                        </a:rPr>
                        <a:t>Kontratës</a:t>
                      </a:r>
                      <a:endParaRPr lang="en-US" sz="1200" dirty="0">
                        <a:effectLst/>
                        <a:latin typeface="Times New Roman" pitchFamily="18" charset="0"/>
                        <a:ea typeface="Calibri"/>
                        <a:cs typeface="Times New Roman" pitchFamily="18" charset="0"/>
                      </a:endParaRPr>
                    </a:p>
                  </a:txBody>
                  <a:tcPr marL="19924" marR="19924" marT="46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err="1">
                          <a:effectLst/>
                          <a:latin typeface="Times New Roman" pitchFamily="18" charset="0"/>
                          <a:ea typeface="Calibri"/>
                          <a:cs typeface="Times New Roman" pitchFamily="18" charset="0"/>
                        </a:rPr>
                        <a:t>Aksi</a:t>
                      </a:r>
                      <a:r>
                        <a:rPr lang="en-US" sz="1200" b="1" dirty="0">
                          <a:effectLst/>
                          <a:latin typeface="Times New Roman" pitchFamily="18" charset="0"/>
                          <a:ea typeface="Calibri"/>
                          <a:cs typeface="Times New Roman" pitchFamily="18" charset="0"/>
                        </a:rPr>
                        <a:t> </a:t>
                      </a:r>
                      <a:r>
                        <a:rPr lang="en-US" sz="1200" b="1" dirty="0" err="1">
                          <a:effectLst/>
                          <a:latin typeface="Times New Roman" pitchFamily="18" charset="0"/>
                          <a:ea typeface="Calibri"/>
                          <a:cs typeface="Times New Roman" pitchFamily="18" charset="0"/>
                        </a:rPr>
                        <a:t>rrugor</a:t>
                      </a:r>
                      <a:endParaRPr lang="en-US" sz="1200" dirty="0">
                        <a:effectLst/>
                        <a:latin typeface="Times New Roman" pitchFamily="18" charset="0"/>
                        <a:ea typeface="Calibri"/>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a:effectLst/>
                          <a:latin typeface="Times New Roman" pitchFamily="18" charset="0"/>
                          <a:ea typeface="Calibri"/>
                          <a:cs typeface="Times New Roman" pitchFamily="18" charset="0"/>
                        </a:rPr>
                        <a:t>Kontraktori</a:t>
                      </a:r>
                      <a:endParaRPr lang="en-US" sz="1200">
                        <a:effectLst/>
                        <a:latin typeface="Times New Roman" pitchFamily="18" charset="0"/>
                        <a:ea typeface="Calibri"/>
                        <a:cs typeface="Times New Roman" pitchFamily="18" charset="0"/>
                      </a:endParaRPr>
                    </a:p>
                  </a:txBody>
                  <a:tcPr marL="19924" marR="19924" marT="46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err="1">
                          <a:effectLst/>
                          <a:latin typeface="Times New Roman" pitchFamily="18" charset="0"/>
                          <a:ea typeface="Calibri"/>
                          <a:cs typeface="Times New Roman" pitchFamily="18" charset="0"/>
                        </a:rPr>
                        <a:t>Afati</a:t>
                      </a:r>
                      <a:endParaRPr lang="en-US" sz="1200" dirty="0">
                        <a:effectLst/>
                        <a:latin typeface="Times New Roman" pitchFamily="18" charset="0"/>
                        <a:ea typeface="Calibri"/>
                        <a:cs typeface="Times New Roman" pitchFamily="18" charset="0"/>
                      </a:endParaRPr>
                    </a:p>
                  </a:txBody>
                  <a:tcPr marL="19924" marR="19924" marT="46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err="1">
                          <a:effectLst/>
                          <a:latin typeface="Times New Roman" pitchFamily="18" charset="0"/>
                          <a:ea typeface="Calibri"/>
                          <a:cs typeface="Times New Roman" pitchFamily="18" charset="0"/>
                        </a:rPr>
                        <a:t>Zërat</a:t>
                      </a:r>
                      <a:r>
                        <a:rPr lang="en-US" sz="1200" b="1" dirty="0">
                          <a:effectLst/>
                          <a:latin typeface="Times New Roman" pitchFamily="18" charset="0"/>
                          <a:ea typeface="Calibri"/>
                          <a:cs typeface="Times New Roman" pitchFamily="18" charset="0"/>
                        </a:rPr>
                        <a:t> e </a:t>
                      </a:r>
                      <a:r>
                        <a:rPr lang="en-US" sz="1200" b="1" dirty="0" err="1">
                          <a:effectLst/>
                          <a:latin typeface="Times New Roman" pitchFamily="18" charset="0"/>
                          <a:ea typeface="Calibri"/>
                          <a:cs typeface="Times New Roman" pitchFamily="18" charset="0"/>
                        </a:rPr>
                        <a:t>punimeve</a:t>
                      </a:r>
                      <a:endParaRPr lang="en-US" sz="1200" dirty="0">
                        <a:effectLst/>
                        <a:latin typeface="Times New Roman" pitchFamily="18" charset="0"/>
                        <a:ea typeface="Calibri"/>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r>
              <a:tr h="731639">
                <a:tc>
                  <a:txBody>
                    <a:bodyPr/>
                    <a:lstStyle/>
                    <a:p>
                      <a:pPr marL="0" marR="0" algn="ctr">
                        <a:lnSpc>
                          <a:spcPct val="107000"/>
                        </a:lnSpc>
                        <a:spcBef>
                          <a:spcPts val="0"/>
                        </a:spcBef>
                        <a:spcAft>
                          <a:spcPts val="0"/>
                        </a:spcAft>
                      </a:pPr>
                      <a:r>
                        <a:rPr lang="en-US" sz="1200" b="1" dirty="0" err="1">
                          <a:effectLst/>
                          <a:latin typeface="Times New Roman" pitchFamily="18" charset="0"/>
                          <a:ea typeface="Calibri"/>
                          <a:cs typeface="Times New Roman" pitchFamily="18" charset="0"/>
                        </a:rPr>
                        <a:t>Mirëmbajtje</a:t>
                      </a:r>
                      <a:r>
                        <a:rPr lang="en-US" sz="1200" b="1" dirty="0">
                          <a:effectLst/>
                          <a:latin typeface="Times New Roman" pitchFamily="18" charset="0"/>
                          <a:ea typeface="Calibri"/>
                          <a:cs typeface="Times New Roman" pitchFamily="18" charset="0"/>
                        </a:rPr>
                        <a:t> me </a:t>
                      </a:r>
                      <a:r>
                        <a:rPr lang="en-US" sz="1200" b="1" dirty="0" err="1">
                          <a:effectLst/>
                          <a:latin typeface="Times New Roman" pitchFamily="18" charset="0"/>
                          <a:ea typeface="Calibri"/>
                          <a:cs typeface="Times New Roman" pitchFamily="18" charset="0"/>
                        </a:rPr>
                        <a:t>performancë</a:t>
                      </a:r>
                      <a:endParaRPr lang="en-US" sz="1200" dirty="0">
                        <a:effectLst/>
                        <a:latin typeface="Times New Roman" pitchFamily="18" charset="0"/>
                        <a:ea typeface="Calibri"/>
                        <a:cs typeface="Times New Roman" pitchFamily="18" charset="0"/>
                      </a:endParaRPr>
                    </a:p>
                  </a:txBody>
                  <a:tcPr marL="19924" marR="19924" marT="46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342900" marR="0" lvl="0" indent="-342900" algn="l">
                        <a:lnSpc>
                          <a:spcPct val="100000"/>
                        </a:lnSpc>
                        <a:spcBef>
                          <a:spcPts val="0"/>
                        </a:spcBef>
                        <a:spcAft>
                          <a:spcPts val="0"/>
                        </a:spcAft>
                        <a:buFont typeface="Calibri"/>
                        <a:buChar char="-"/>
                        <a:tabLst>
                          <a:tab pos="228600" algn="l"/>
                        </a:tabLst>
                      </a:pPr>
                      <a:r>
                        <a:rPr lang="sq-AL" sz="1200" kern="100" dirty="0">
                          <a:effectLst/>
                          <a:latin typeface="Times New Roman" pitchFamily="18" charset="0"/>
                          <a:ea typeface="Times New Roman"/>
                          <a:cs typeface="Times New Roman" pitchFamily="18" charset="0"/>
                        </a:rPr>
                        <a:t>Bubq – Bilaj- Ishëm 13.3 km</a:t>
                      </a:r>
                      <a:endParaRPr lang="en-US" sz="1200" kern="100" dirty="0">
                        <a:effectLst/>
                        <a:latin typeface="Times New Roman" pitchFamily="18" charset="0"/>
                        <a:ea typeface="Times New Roman"/>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gn="ctr">
                        <a:lnSpc>
                          <a:spcPct val="100000"/>
                        </a:lnSpc>
                        <a:spcBef>
                          <a:spcPts val="0"/>
                        </a:spcBef>
                        <a:spcAft>
                          <a:spcPts val="0"/>
                        </a:spcAft>
                      </a:pPr>
                      <a:r>
                        <a:rPr lang="sq-AL" sz="1200" dirty="0">
                          <a:effectLst/>
                          <a:latin typeface="Times New Roman" pitchFamily="18" charset="0"/>
                          <a:ea typeface="Calibri"/>
                          <a:cs typeface="Times New Roman" pitchFamily="18" charset="0"/>
                        </a:rPr>
                        <a:t>"Fusha" shpk</a:t>
                      </a:r>
                      <a:endParaRPr lang="en-US" sz="1200" dirty="0">
                        <a:effectLst/>
                        <a:latin typeface="Times New Roman" pitchFamily="18" charset="0"/>
                        <a:ea typeface="Calibri"/>
                        <a:cs typeface="Times New Roman" pitchFamily="18" charset="0"/>
                      </a:endParaRPr>
                    </a:p>
                  </a:txBody>
                  <a:tcPr marL="19924" marR="19924" marT="46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gn="ctr">
                        <a:lnSpc>
                          <a:spcPct val="100000"/>
                        </a:lnSpc>
                        <a:spcBef>
                          <a:spcPts val="0"/>
                        </a:spcBef>
                        <a:spcAft>
                          <a:spcPts val="0"/>
                        </a:spcAft>
                      </a:pPr>
                      <a:r>
                        <a:rPr lang="sq-AL" sz="1200" dirty="0">
                          <a:effectLst/>
                          <a:latin typeface="Times New Roman" pitchFamily="18" charset="0"/>
                          <a:ea typeface="Calibri"/>
                          <a:cs typeface="Times New Roman" pitchFamily="18" charset="0"/>
                        </a:rPr>
                        <a:t>Marrëveshje Kuadër nga </a:t>
                      </a:r>
                      <a:r>
                        <a:rPr lang="sq-AL" sz="1200" b="1" dirty="0">
                          <a:effectLst/>
                          <a:latin typeface="Times New Roman" pitchFamily="18" charset="0"/>
                          <a:ea typeface="Calibri"/>
                          <a:cs typeface="Times New Roman" pitchFamily="18" charset="0"/>
                        </a:rPr>
                        <a:t>02.11.2020</a:t>
                      </a:r>
                      <a:r>
                        <a:rPr lang="sq-AL" sz="1200" dirty="0">
                          <a:effectLst/>
                          <a:latin typeface="Times New Roman" pitchFamily="18" charset="0"/>
                          <a:ea typeface="Calibri"/>
                          <a:cs typeface="Times New Roman" pitchFamily="18" charset="0"/>
                        </a:rPr>
                        <a:t> deri më </a:t>
                      </a:r>
                      <a:r>
                        <a:rPr lang="sq-AL" sz="1200" b="1" dirty="0">
                          <a:effectLst/>
                          <a:latin typeface="Times New Roman" pitchFamily="18" charset="0"/>
                          <a:ea typeface="Calibri"/>
                          <a:cs typeface="Times New Roman" pitchFamily="18" charset="0"/>
                        </a:rPr>
                        <a:t>07.07.2025</a:t>
                      </a:r>
                      <a:r>
                        <a:rPr lang="sq-AL" sz="1200" dirty="0">
                          <a:effectLst/>
                          <a:latin typeface="Times New Roman" pitchFamily="18" charset="0"/>
                          <a:ea typeface="Calibri"/>
                          <a:cs typeface="Times New Roman" pitchFamily="18" charset="0"/>
                        </a:rPr>
                        <a:t>.</a:t>
                      </a:r>
                      <a:endParaRPr lang="en-US" sz="1200" dirty="0">
                        <a:effectLst/>
                        <a:latin typeface="Times New Roman" pitchFamily="18" charset="0"/>
                        <a:ea typeface="Calibri"/>
                        <a:cs typeface="Times New Roman" pitchFamily="18" charset="0"/>
                      </a:endParaRPr>
                    </a:p>
                  </a:txBody>
                  <a:tcPr marL="19924" marR="19924" marT="46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342900" marR="0" lvl="0" indent="-342900" algn="l">
                        <a:lnSpc>
                          <a:spcPct val="100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shtresat asfaltike të trupit të rrugës,</a:t>
                      </a:r>
                      <a:endParaRPr lang="en-US" sz="1200" kern="1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sinjalistikën vertikale</a:t>
                      </a:r>
                      <a:endParaRPr lang="en-US" sz="1200" kern="1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sinjalistika horizontale </a:t>
                      </a:r>
                      <a:endParaRPr lang="en-US" sz="1200" kern="1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parapetet metalike  anësore etj.</a:t>
                      </a:r>
                      <a:endParaRPr lang="en-US" sz="1200" kern="100" dirty="0">
                        <a:effectLst/>
                        <a:latin typeface="Times New Roman" pitchFamily="18" charset="0"/>
                        <a:ea typeface="Times New Roman"/>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r>
              <a:tr h="882878">
                <a:tc>
                  <a:txBody>
                    <a:bodyPr/>
                    <a:lstStyle/>
                    <a:p>
                      <a:pPr marL="0" marR="0" algn="ctr">
                        <a:lnSpc>
                          <a:spcPct val="107000"/>
                        </a:lnSpc>
                        <a:spcBef>
                          <a:spcPts val="0"/>
                        </a:spcBef>
                        <a:spcAft>
                          <a:spcPts val="0"/>
                        </a:spcAft>
                      </a:pPr>
                      <a:r>
                        <a:rPr lang="en-US" sz="1200" b="1" dirty="0" err="1">
                          <a:effectLst/>
                          <a:latin typeface="Times New Roman" pitchFamily="18" charset="0"/>
                          <a:ea typeface="Calibri"/>
                          <a:cs typeface="Times New Roman" pitchFamily="18" charset="0"/>
                        </a:rPr>
                        <a:t>Mirëmbajtje</a:t>
                      </a:r>
                      <a:r>
                        <a:rPr lang="en-US" sz="1200" b="1" dirty="0">
                          <a:effectLst/>
                          <a:latin typeface="Times New Roman" pitchFamily="18" charset="0"/>
                          <a:ea typeface="Calibri"/>
                          <a:cs typeface="Times New Roman" pitchFamily="18" charset="0"/>
                        </a:rPr>
                        <a:t> me </a:t>
                      </a:r>
                      <a:r>
                        <a:rPr lang="en-US" sz="1200" b="1" dirty="0" err="1">
                          <a:effectLst/>
                          <a:latin typeface="Times New Roman" pitchFamily="18" charset="0"/>
                          <a:ea typeface="Calibri"/>
                          <a:cs typeface="Times New Roman" pitchFamily="18" charset="0"/>
                        </a:rPr>
                        <a:t>performancë</a:t>
                      </a:r>
                      <a:endParaRPr lang="en-US" sz="1200" dirty="0">
                        <a:effectLst/>
                        <a:latin typeface="Times New Roman" pitchFamily="18" charset="0"/>
                        <a:ea typeface="Calibri"/>
                        <a:cs typeface="Times New Roman" pitchFamily="18" charset="0"/>
                      </a:endParaRPr>
                    </a:p>
                  </a:txBody>
                  <a:tcPr marL="19924" marR="19924" marT="46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342900" marR="0" lvl="0" indent="-342900" algn="l">
                        <a:lnSpc>
                          <a:spcPct val="100000"/>
                        </a:lnSpc>
                        <a:spcBef>
                          <a:spcPts val="0"/>
                        </a:spcBef>
                        <a:spcAft>
                          <a:spcPts val="0"/>
                        </a:spcAft>
                        <a:buFont typeface="Calibri"/>
                        <a:buChar char="-"/>
                      </a:pPr>
                      <a:r>
                        <a:rPr lang="sq-AL" sz="1200" dirty="0">
                          <a:effectLst/>
                          <a:latin typeface="Times New Roman" pitchFamily="18" charset="0"/>
                          <a:ea typeface="Times New Roman"/>
                          <a:cs typeface="Times New Roman" pitchFamily="18" charset="0"/>
                        </a:rPr>
                        <a:t>Fushë Krujë - Halilaj – Krujë  8.9 km</a:t>
                      </a:r>
                      <a:endParaRPr lang="en-US" sz="12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pPr>
                      <a:r>
                        <a:rPr lang="sq-AL" sz="1200" dirty="0">
                          <a:effectLst/>
                          <a:latin typeface="Times New Roman" pitchFamily="18" charset="0"/>
                          <a:ea typeface="Times New Roman"/>
                          <a:cs typeface="Times New Roman" pitchFamily="18" charset="0"/>
                        </a:rPr>
                        <a:t>Krujë – Sarrisalltik 6.2 km </a:t>
                      </a:r>
                      <a:r>
                        <a:rPr lang="en-US" sz="1200" dirty="0">
                          <a:effectLst/>
                          <a:latin typeface="Times New Roman" pitchFamily="18" charset="0"/>
                          <a:ea typeface="Calibri"/>
                          <a:cs typeface="Times New Roman"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gn="ctr">
                        <a:lnSpc>
                          <a:spcPct val="100000"/>
                        </a:lnSpc>
                        <a:spcBef>
                          <a:spcPts val="0"/>
                        </a:spcBef>
                        <a:spcAft>
                          <a:spcPts val="0"/>
                        </a:spcAft>
                      </a:pPr>
                      <a:r>
                        <a:rPr lang="sq-AL" sz="1200" dirty="0">
                          <a:effectLst/>
                          <a:latin typeface="Times New Roman" pitchFamily="18" charset="0"/>
                          <a:ea typeface="Calibri"/>
                          <a:cs typeface="Times New Roman" pitchFamily="18" charset="0"/>
                        </a:rPr>
                        <a:t>"Kombeas"shpk</a:t>
                      </a:r>
                      <a:endParaRPr lang="en-US" sz="1200" dirty="0">
                        <a:effectLst/>
                        <a:latin typeface="Times New Roman" pitchFamily="18" charset="0"/>
                        <a:ea typeface="Calibri"/>
                        <a:cs typeface="Times New Roman" pitchFamily="18" charset="0"/>
                      </a:endParaRPr>
                    </a:p>
                  </a:txBody>
                  <a:tcPr marL="19924" marR="19924" marT="46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457200" marR="0" algn="ctr">
                        <a:lnSpc>
                          <a:spcPct val="100000"/>
                        </a:lnSpc>
                        <a:spcBef>
                          <a:spcPts val="0"/>
                        </a:spcBef>
                        <a:spcAft>
                          <a:spcPts val="0"/>
                        </a:spcAft>
                      </a:pPr>
                      <a:r>
                        <a:rPr lang="en-US" sz="1200" kern="100"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sq-AL" sz="1200" dirty="0">
                          <a:effectLst/>
                          <a:latin typeface="Times New Roman" pitchFamily="18" charset="0"/>
                          <a:ea typeface="Calibri"/>
                          <a:cs typeface="Times New Roman" pitchFamily="18" charset="0"/>
                        </a:rPr>
                        <a:t>Marrëveshje Kuadër nga </a:t>
                      </a:r>
                      <a:r>
                        <a:rPr lang="sq-AL" sz="1200" b="1" dirty="0">
                          <a:effectLst/>
                          <a:latin typeface="Times New Roman" pitchFamily="18" charset="0"/>
                          <a:ea typeface="Calibri"/>
                          <a:cs typeface="Times New Roman" pitchFamily="18" charset="0"/>
                        </a:rPr>
                        <a:t>07.12.2020</a:t>
                      </a:r>
                      <a:r>
                        <a:rPr lang="sq-AL" sz="1200" dirty="0">
                          <a:effectLst/>
                          <a:latin typeface="Times New Roman" pitchFamily="18" charset="0"/>
                          <a:ea typeface="Calibri"/>
                          <a:cs typeface="Times New Roman" pitchFamily="18" charset="0"/>
                        </a:rPr>
                        <a:t> deri më </a:t>
                      </a:r>
                      <a:r>
                        <a:rPr lang="sq-AL" sz="1200" b="1" dirty="0">
                          <a:effectLst/>
                          <a:latin typeface="Times New Roman" pitchFamily="18" charset="0"/>
                          <a:ea typeface="Calibri"/>
                          <a:cs typeface="Times New Roman" pitchFamily="18" charset="0"/>
                        </a:rPr>
                        <a:t>26.03.2025</a:t>
                      </a:r>
                      <a:endParaRPr lang="en-US" sz="1200" dirty="0">
                        <a:effectLst/>
                        <a:latin typeface="Times New Roman" pitchFamily="18" charset="0"/>
                        <a:ea typeface="Calibri"/>
                        <a:cs typeface="Times New Roman" pitchFamily="18" charset="0"/>
                      </a:endParaRPr>
                    </a:p>
                  </a:txBody>
                  <a:tcPr marL="19924" marR="19924" marT="46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342900" marR="0" lvl="0" indent="-342900" algn="l">
                        <a:lnSpc>
                          <a:spcPct val="100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shtresat asfaltike </a:t>
                      </a:r>
                      <a:endParaRPr lang="en-US" sz="1200" kern="1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sinjalistikën vertikale</a:t>
                      </a:r>
                      <a:endParaRPr lang="en-US" sz="1200" kern="1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sinjalistika horizontale </a:t>
                      </a:r>
                      <a:endParaRPr lang="en-US" sz="1200" kern="1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pPr>
                      <a:r>
                        <a:rPr lang="it-IT" sz="1200" kern="100" dirty="0">
                          <a:effectLst/>
                          <a:latin typeface="Times New Roman" pitchFamily="18" charset="0"/>
                          <a:ea typeface="Times New Roman"/>
                          <a:cs typeface="Times New Roman" pitchFamily="18" charset="0"/>
                        </a:rPr>
                        <a:t>masat për sezonin dimëror 2024-2025 etj.</a:t>
                      </a:r>
                      <a:endParaRPr lang="en-US" sz="1200" kern="100" dirty="0">
                        <a:effectLst/>
                        <a:latin typeface="Times New Roman" pitchFamily="18" charset="0"/>
                        <a:ea typeface="Times New Roman"/>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r>
              <a:tr h="2135821">
                <a:tc>
                  <a:txBody>
                    <a:bodyPr/>
                    <a:lstStyle/>
                    <a:p>
                      <a:pPr marL="0" marR="0" algn="ctr">
                        <a:lnSpc>
                          <a:spcPct val="107000"/>
                        </a:lnSpc>
                        <a:spcBef>
                          <a:spcPts val="0"/>
                        </a:spcBef>
                        <a:spcAft>
                          <a:spcPts val="0"/>
                        </a:spcAft>
                      </a:pPr>
                      <a:r>
                        <a:rPr lang="en-US" sz="1200" b="1" dirty="0" err="1">
                          <a:effectLst/>
                          <a:latin typeface="Times New Roman" pitchFamily="18" charset="0"/>
                          <a:ea typeface="Calibri"/>
                          <a:cs typeface="Times New Roman" pitchFamily="18" charset="0"/>
                        </a:rPr>
                        <a:t>Mirëmbajtje</a:t>
                      </a:r>
                      <a:r>
                        <a:rPr lang="en-US" sz="1200" b="1" dirty="0">
                          <a:effectLst/>
                          <a:latin typeface="Times New Roman" pitchFamily="18" charset="0"/>
                          <a:ea typeface="Calibri"/>
                          <a:cs typeface="Times New Roman" pitchFamily="18" charset="0"/>
                        </a:rPr>
                        <a:t> me </a:t>
                      </a:r>
                      <a:r>
                        <a:rPr lang="en-US" sz="1200" b="1" dirty="0" err="1">
                          <a:effectLst/>
                          <a:latin typeface="Times New Roman" pitchFamily="18" charset="0"/>
                          <a:ea typeface="Calibri"/>
                          <a:cs typeface="Times New Roman" pitchFamily="18" charset="0"/>
                        </a:rPr>
                        <a:t>performancë</a:t>
                      </a:r>
                      <a:endParaRPr lang="en-US" sz="1200" dirty="0">
                        <a:effectLst/>
                        <a:latin typeface="Times New Roman" pitchFamily="18" charset="0"/>
                        <a:ea typeface="Calibri"/>
                        <a:cs typeface="Times New Roman" pitchFamily="18" charset="0"/>
                      </a:endParaRPr>
                    </a:p>
                  </a:txBody>
                  <a:tcPr marL="19924" marR="19924" marT="46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342900" marR="0" lvl="0" indent="-342900" algn="l">
                        <a:lnSpc>
                          <a:spcPct val="100000"/>
                        </a:lnSpc>
                        <a:spcBef>
                          <a:spcPts val="0"/>
                        </a:spcBef>
                        <a:spcAft>
                          <a:spcPts val="0"/>
                        </a:spcAft>
                        <a:buFont typeface="Calibri"/>
                        <a:buChar char="-"/>
                      </a:pPr>
                      <a:r>
                        <a:rPr lang="sq-AL" sz="1200" kern="100" dirty="0">
                          <a:effectLst/>
                          <a:latin typeface="Times New Roman" pitchFamily="18" charset="0"/>
                          <a:ea typeface="Times New Roman"/>
                          <a:cs typeface="Times New Roman" pitchFamily="18" charset="0"/>
                        </a:rPr>
                        <a:t>Maminas - Rrashbull - Ura e Dajlanit </a:t>
                      </a:r>
                      <a:endParaRPr lang="en-US" sz="1200" kern="1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pPr>
                      <a:r>
                        <a:rPr lang="sq-AL" sz="1200" kern="100" dirty="0">
                          <a:effectLst/>
                          <a:latin typeface="Times New Roman" pitchFamily="18" charset="0"/>
                          <a:ea typeface="Times New Roman"/>
                          <a:cs typeface="Times New Roman" pitchFamily="18" charset="0"/>
                        </a:rPr>
                        <a:t>Katër Rrugët – Pjezë</a:t>
                      </a:r>
                      <a:endParaRPr lang="en-US" sz="1200" kern="1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pPr>
                      <a:r>
                        <a:rPr lang="sq-AL" sz="1200" kern="100" dirty="0">
                          <a:effectLst/>
                          <a:latin typeface="Times New Roman" pitchFamily="18" charset="0"/>
                          <a:ea typeface="Times New Roman"/>
                          <a:cs typeface="Times New Roman" pitchFamily="18" charset="0"/>
                        </a:rPr>
                        <a:t>Durrës - Bishti i Pallës</a:t>
                      </a:r>
                      <a:endParaRPr lang="en-US" sz="1200" kern="1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pPr>
                      <a:r>
                        <a:rPr lang="sq-AL" sz="1200" kern="100" dirty="0">
                          <a:effectLst/>
                          <a:latin typeface="Times New Roman" pitchFamily="18" charset="0"/>
                          <a:ea typeface="Times New Roman"/>
                          <a:cs typeface="Times New Roman" pitchFamily="18" charset="0"/>
                        </a:rPr>
                        <a:t>Xhafzotaj - Fllakë - Katundi i Ri</a:t>
                      </a:r>
                      <a:endParaRPr lang="en-US" sz="1200" kern="1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pPr>
                      <a:r>
                        <a:rPr lang="sq-AL" sz="1200" kern="100" dirty="0">
                          <a:effectLst/>
                          <a:latin typeface="Times New Roman" pitchFamily="18" charset="0"/>
                          <a:ea typeface="Times New Roman"/>
                          <a:cs typeface="Times New Roman" pitchFamily="18" charset="0"/>
                        </a:rPr>
                        <a:t>Katër Rrugët – Shijak</a:t>
                      </a:r>
                      <a:endParaRPr lang="en-US" sz="1200" kern="1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pPr>
                      <a:r>
                        <a:rPr lang="sq-AL" sz="1200" kern="100" dirty="0">
                          <a:effectLst/>
                          <a:latin typeface="Times New Roman" pitchFamily="18" charset="0"/>
                          <a:ea typeface="Times New Roman"/>
                          <a:cs typeface="Times New Roman" pitchFamily="18" charset="0"/>
                        </a:rPr>
                        <a:t>Shijak – Maminas</a:t>
                      </a:r>
                      <a:endParaRPr lang="en-US" sz="1200" kern="1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pPr>
                      <a:r>
                        <a:rPr lang="sq-AL" sz="1200" kern="100" dirty="0">
                          <a:effectLst/>
                          <a:latin typeface="Times New Roman" pitchFamily="18" charset="0"/>
                          <a:ea typeface="Times New Roman"/>
                          <a:cs typeface="Times New Roman" pitchFamily="18" charset="0"/>
                        </a:rPr>
                        <a:t>Shijak – Gjepalaj</a:t>
                      </a:r>
                      <a:endParaRPr lang="en-US" sz="1200" kern="1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pPr>
                      <a:r>
                        <a:rPr lang="sq-AL" sz="1200" kern="100" dirty="0">
                          <a:effectLst/>
                          <a:latin typeface="Times New Roman" pitchFamily="18" charset="0"/>
                          <a:ea typeface="Times New Roman"/>
                          <a:cs typeface="Times New Roman" pitchFamily="18" charset="0"/>
                        </a:rPr>
                        <a:t>Plepa - Golem (rrugët paralele) Total 35.4 km</a:t>
                      </a:r>
                      <a:endParaRPr lang="en-US" sz="1200" kern="100" dirty="0">
                        <a:effectLst/>
                        <a:latin typeface="Times New Roman" pitchFamily="18" charset="0"/>
                        <a:ea typeface="Times New Roman"/>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gn="ctr">
                        <a:lnSpc>
                          <a:spcPct val="100000"/>
                        </a:lnSpc>
                        <a:spcBef>
                          <a:spcPts val="0"/>
                        </a:spcBef>
                        <a:spcAft>
                          <a:spcPts val="0"/>
                        </a:spcAft>
                      </a:pPr>
                      <a:r>
                        <a:rPr lang="sq-AL" sz="1200" dirty="0">
                          <a:effectLst/>
                          <a:latin typeface="Times New Roman" pitchFamily="18" charset="0"/>
                          <a:ea typeface="Calibri"/>
                          <a:cs typeface="Times New Roman" pitchFamily="18" charset="0"/>
                        </a:rPr>
                        <a:t>“Al Asfalt”shpk</a:t>
                      </a:r>
                      <a:endParaRPr lang="en-US" sz="1200" dirty="0">
                        <a:effectLst/>
                        <a:latin typeface="Times New Roman" pitchFamily="18" charset="0"/>
                        <a:ea typeface="Calibri"/>
                        <a:cs typeface="Times New Roman" pitchFamily="18" charset="0"/>
                      </a:endParaRPr>
                    </a:p>
                  </a:txBody>
                  <a:tcPr marL="19924" marR="19924" marT="46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457200" marR="0" algn="ctr">
                        <a:lnSpc>
                          <a:spcPct val="100000"/>
                        </a:lnSpc>
                        <a:spcBef>
                          <a:spcPts val="0"/>
                        </a:spcBef>
                        <a:spcAft>
                          <a:spcPts val="0"/>
                        </a:spcAft>
                      </a:pPr>
                      <a:r>
                        <a:rPr lang="en-US" sz="1200" kern="100" dirty="0">
                          <a:effectLst/>
                          <a:latin typeface="Times New Roman" pitchFamily="18" charset="0"/>
                          <a:ea typeface="Calibri"/>
                          <a:cs typeface="Times New Roman" pitchFamily="18" charset="0"/>
                        </a:rPr>
                        <a:t> </a:t>
                      </a:r>
                    </a:p>
                    <a:p>
                      <a:pPr marL="0" marR="0" algn="ctr">
                        <a:lnSpc>
                          <a:spcPct val="100000"/>
                        </a:lnSpc>
                        <a:spcBef>
                          <a:spcPts val="0"/>
                        </a:spcBef>
                        <a:spcAft>
                          <a:spcPts val="0"/>
                        </a:spcAft>
                      </a:pPr>
                      <a:r>
                        <a:rPr lang="sq-AL" sz="1200" dirty="0">
                          <a:effectLst/>
                          <a:latin typeface="Times New Roman" pitchFamily="18" charset="0"/>
                          <a:ea typeface="Calibri"/>
                          <a:cs typeface="Times New Roman" pitchFamily="18" charset="0"/>
                        </a:rPr>
                        <a:t>Marrëveshje Kuadër nga </a:t>
                      </a:r>
                      <a:r>
                        <a:rPr lang="sq-AL" sz="1200" b="1" dirty="0">
                          <a:effectLst/>
                          <a:latin typeface="Times New Roman" pitchFamily="18" charset="0"/>
                          <a:ea typeface="Calibri"/>
                          <a:cs typeface="Times New Roman" pitchFamily="18" charset="0"/>
                        </a:rPr>
                        <a:t>02.11.2020</a:t>
                      </a:r>
                      <a:r>
                        <a:rPr lang="sq-AL" sz="1200" dirty="0">
                          <a:effectLst/>
                          <a:latin typeface="Times New Roman" pitchFamily="18" charset="0"/>
                          <a:ea typeface="Calibri"/>
                          <a:cs typeface="Times New Roman" pitchFamily="18" charset="0"/>
                        </a:rPr>
                        <a:t> deri më </a:t>
                      </a:r>
                      <a:r>
                        <a:rPr lang="sq-AL" sz="1200" b="1" dirty="0">
                          <a:effectLst/>
                          <a:latin typeface="Times New Roman" pitchFamily="18" charset="0"/>
                          <a:ea typeface="Calibri"/>
                          <a:cs typeface="Times New Roman" pitchFamily="18" charset="0"/>
                        </a:rPr>
                        <a:t>07.07.2025</a:t>
                      </a:r>
                      <a:endParaRPr lang="en-US" sz="1200" dirty="0">
                        <a:effectLst/>
                        <a:latin typeface="Times New Roman" pitchFamily="18" charset="0"/>
                        <a:ea typeface="Calibri"/>
                        <a:cs typeface="Times New Roman" pitchFamily="18" charset="0"/>
                      </a:endParaRPr>
                    </a:p>
                  </a:txBody>
                  <a:tcPr marL="19924" marR="19924" marT="46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342900" marR="0" lvl="0" indent="-342900" algn="l">
                        <a:lnSpc>
                          <a:spcPct val="100000"/>
                        </a:lnSpc>
                        <a:spcBef>
                          <a:spcPts val="0"/>
                        </a:spcBef>
                        <a:spcAft>
                          <a:spcPts val="0"/>
                        </a:spcAft>
                        <a:buFont typeface="Calibri"/>
                        <a:buChar char="-"/>
                        <a:tabLst>
                          <a:tab pos="228600" algn="l"/>
                          <a:tab pos="2865755" algn="ctr"/>
                          <a:tab pos="5731510" algn="r"/>
                        </a:tabLst>
                      </a:pPr>
                      <a:r>
                        <a:rPr lang="sq-AL" sz="1200" kern="100" dirty="0">
                          <a:effectLst/>
                          <a:latin typeface="Times New Roman" pitchFamily="18" charset="0"/>
                          <a:ea typeface="Times New Roman"/>
                          <a:cs typeface="Times New Roman" pitchFamily="18" charset="0"/>
                        </a:rPr>
                        <a:t>mirëmbajtjen e shtesave asfaltike</a:t>
                      </a:r>
                      <a:r>
                        <a:rPr lang="it-IT" sz="1200" kern="100" dirty="0">
                          <a:effectLst/>
                          <a:latin typeface="Times New Roman" pitchFamily="18" charset="0"/>
                          <a:ea typeface="Times New Roman"/>
                          <a:cs typeface="Times New Roman" pitchFamily="18" charset="0"/>
                        </a:rPr>
                        <a:t> </a:t>
                      </a:r>
                      <a:endParaRPr lang="en-US" sz="1200" kern="1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sinjalistikën vertikale</a:t>
                      </a:r>
                      <a:endParaRPr lang="en-US" sz="1200" kern="1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sinjalistika horizontale </a:t>
                      </a:r>
                      <a:endParaRPr lang="en-US" sz="1200" kern="100" dirty="0">
                        <a:effectLst/>
                        <a:latin typeface="Times New Roman" pitchFamily="18" charset="0"/>
                        <a:ea typeface="Times New Roman"/>
                        <a:cs typeface="Times New Roman" pitchFamily="18" charset="0"/>
                      </a:endParaRPr>
                    </a:p>
                    <a:p>
                      <a:pPr marL="342900" marR="0" lvl="0" indent="-342900" algn="l">
                        <a:lnSpc>
                          <a:spcPct val="100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masat për sezonin dimëror 2024-2025 etj.</a:t>
                      </a:r>
                      <a:endParaRPr lang="en-US" sz="1200" kern="100" dirty="0">
                        <a:effectLst/>
                        <a:latin typeface="Times New Roman" pitchFamily="18" charset="0"/>
                        <a:ea typeface="Times New Roman"/>
                        <a:cs typeface="Times New Roman" pitchFamily="18" charset="0"/>
                      </a:endParaRPr>
                    </a:p>
                    <a:p>
                      <a:pPr marL="457200" marR="0" algn="l">
                        <a:lnSpc>
                          <a:spcPct val="100000"/>
                        </a:lnSpc>
                        <a:spcBef>
                          <a:spcPts val="0"/>
                        </a:spcBef>
                        <a:spcAft>
                          <a:spcPts val="0"/>
                        </a:spcAft>
                      </a:pPr>
                      <a:r>
                        <a:rPr lang="en-US" sz="1200" kern="100" dirty="0">
                          <a:effectLst/>
                          <a:latin typeface="Times New Roman" pitchFamily="18" charset="0"/>
                          <a:ea typeface="Calibri"/>
                          <a:cs typeface="Times New Roman"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r>
            </a:tbl>
          </a:graphicData>
        </a:graphic>
      </p:graphicFrame>
      <p:sp>
        <p:nvSpPr>
          <p:cNvPr id="16420" name="Rectangle 9"/>
          <p:cNvSpPr>
            <a:spLocks noChangeArrowheads="1"/>
          </p:cNvSpPr>
          <p:nvPr/>
        </p:nvSpPr>
        <p:spPr bwMode="auto">
          <a:xfrm>
            <a:off x="228600" y="2228850"/>
            <a:ext cx="8686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latin typeface="Times New Roman" pitchFamily="18" charset="0"/>
                <a:cs typeface="Times New Roman" pitchFamily="18" charset="0"/>
              </a:rPr>
              <a:t>Në tabelat më poshtë po paraqesim informacionin e përmbledhur të kontratave të mirëmbajtjes së akseve rrugore që administrohen nga D.R.Q.P Tiranë për qarkun Durrës.</a:t>
            </a:r>
          </a:p>
        </p:txBody>
      </p:sp>
      <p:sp>
        <p:nvSpPr>
          <p:cNvPr id="6" name="Slide Number Placeholder 1"/>
          <p:cNvSpPr>
            <a:spLocks noGrp="1"/>
          </p:cNvSpPr>
          <p:nvPr>
            <p:ph type="sldNum" sz="quarter" idx="12"/>
          </p:nvPr>
        </p:nvSpPr>
        <p:spPr>
          <a:xfrm>
            <a:off x="7764406" y="295730"/>
            <a:ext cx="62864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solidFill>
                  <a:srgbClr val="000000"/>
                </a:solidFill>
              </a:rPr>
              <a:t>6</a:t>
            </a:r>
          </a:p>
        </p:txBody>
      </p:sp>
    </p:spTree>
    <p:extLst>
      <p:ext uri="{BB962C8B-B14F-4D97-AF65-F5344CB8AC3E}">
        <p14:creationId xmlns:p14="http://schemas.microsoft.com/office/powerpoint/2010/main" val="18387142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143000"/>
            <a:ext cx="6934200" cy="706964"/>
          </a:xfrm>
        </p:spPr>
        <p:txBody>
          <a:bodyPr/>
          <a:lstStyle/>
          <a:p>
            <a:pPr algn="ctr"/>
            <a:r>
              <a:rPr lang="sq-AL" sz="2400" dirty="0">
                <a:solidFill>
                  <a:schemeClr val="bg1"/>
                </a:solidFill>
                <a:latin typeface="Times New Roman" pitchFamily="18" charset="0"/>
                <a:cs typeface="Times New Roman" pitchFamily="18" charset="0"/>
              </a:rPr>
              <a:t>DREJTIMI </a:t>
            </a:r>
            <a:r>
              <a:rPr lang="en-US" sz="2400" dirty="0">
                <a:solidFill>
                  <a:schemeClr val="bg1"/>
                </a:solidFill>
                <a:latin typeface="Times New Roman" pitchFamily="18" charset="0"/>
                <a:cs typeface="Times New Roman" pitchFamily="18" charset="0"/>
              </a:rPr>
              <a:t>I</a:t>
            </a:r>
            <a:r>
              <a:rPr lang="sq-AL" sz="2400" dirty="0">
                <a:solidFill>
                  <a:schemeClr val="bg1"/>
                </a:solidFill>
                <a:latin typeface="Times New Roman" pitchFamily="18" charset="0"/>
                <a:cs typeface="Times New Roman" pitchFamily="18" charset="0"/>
              </a:rPr>
              <a:t> TASK-</a:t>
            </a:r>
            <a:r>
              <a:rPr lang="en-US" sz="2400" dirty="0">
                <a:solidFill>
                  <a:schemeClr val="bg1"/>
                </a:solidFill>
                <a:latin typeface="Times New Roman" pitchFamily="18" charset="0"/>
                <a:cs typeface="Times New Roman" pitchFamily="18" charset="0"/>
              </a:rPr>
              <a:t>F</a:t>
            </a:r>
            <a:r>
              <a:rPr lang="sq-AL" sz="2400" dirty="0">
                <a:solidFill>
                  <a:schemeClr val="bg1"/>
                </a:solidFill>
                <a:latin typeface="Times New Roman" pitchFamily="18" charset="0"/>
                <a:cs typeface="Times New Roman" pitchFamily="18" charset="0"/>
              </a:rPr>
              <a:t>ORCAVE, KOMITETEVE </a:t>
            </a:r>
            <a:r>
              <a:rPr lang="en-US" sz="2400" dirty="0">
                <a:solidFill>
                  <a:schemeClr val="bg1"/>
                </a:solidFill>
                <a:latin typeface="Times New Roman" pitchFamily="18" charset="0"/>
                <a:cs typeface="Times New Roman" pitchFamily="18" charset="0"/>
              </a:rPr>
              <a:t>P</a:t>
            </a:r>
            <a:r>
              <a:rPr lang="sq-AL" sz="2400" dirty="0">
                <a:solidFill>
                  <a:schemeClr val="bg1"/>
                </a:solidFill>
                <a:latin typeface="Times New Roman" pitchFamily="18" charset="0"/>
                <a:cs typeface="Times New Roman" pitchFamily="18" charset="0"/>
              </a:rPr>
              <a:t>ËR </a:t>
            </a:r>
            <a:r>
              <a:rPr lang="en-US" sz="2400" dirty="0">
                <a:solidFill>
                  <a:schemeClr val="bg1"/>
                </a:solidFill>
                <a:latin typeface="Times New Roman" pitchFamily="18" charset="0"/>
                <a:cs typeface="Times New Roman" pitchFamily="18" charset="0"/>
              </a:rPr>
              <a:t>Ç</a:t>
            </a:r>
            <a:r>
              <a:rPr lang="sq-AL" sz="2400" dirty="0">
                <a:solidFill>
                  <a:schemeClr val="bg1"/>
                </a:solidFill>
                <a:latin typeface="Times New Roman" pitchFamily="18" charset="0"/>
                <a:cs typeface="Times New Roman" pitchFamily="18" charset="0"/>
              </a:rPr>
              <a:t>ËSHTJE </a:t>
            </a:r>
            <a:r>
              <a:rPr lang="en-US" sz="2400" dirty="0">
                <a:solidFill>
                  <a:schemeClr val="bg1"/>
                </a:solidFill>
                <a:latin typeface="Times New Roman" pitchFamily="18" charset="0"/>
                <a:cs typeface="Times New Roman" pitchFamily="18" charset="0"/>
              </a:rPr>
              <a:t>T</a:t>
            </a:r>
            <a:r>
              <a:rPr lang="sq-AL" sz="2400" dirty="0">
                <a:solidFill>
                  <a:schemeClr val="bg1"/>
                </a:solidFill>
                <a:latin typeface="Times New Roman" pitchFamily="18" charset="0"/>
                <a:cs typeface="Times New Roman" pitchFamily="18" charset="0"/>
              </a:rPr>
              <a:t>Ë </a:t>
            </a:r>
            <a:r>
              <a:rPr lang="en-US" sz="2400" dirty="0">
                <a:solidFill>
                  <a:schemeClr val="bg1"/>
                </a:solidFill>
                <a:latin typeface="Times New Roman" pitchFamily="18" charset="0"/>
                <a:cs typeface="Times New Roman" pitchFamily="18" charset="0"/>
              </a:rPr>
              <a:t>C</a:t>
            </a:r>
            <a:r>
              <a:rPr lang="sq-AL" sz="2400" dirty="0">
                <a:solidFill>
                  <a:schemeClr val="bg1"/>
                </a:solidFill>
                <a:latin typeface="Times New Roman" pitchFamily="18" charset="0"/>
                <a:cs typeface="Times New Roman" pitchFamily="18" charset="0"/>
              </a:rPr>
              <a:t>AKTUARA</a:t>
            </a:r>
            <a:endParaRPr lang="en-US" sz="24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762000" y="3429000"/>
            <a:ext cx="7620000" cy="1524000"/>
          </a:xfrm>
        </p:spPr>
        <p:txBody>
          <a:bodyPr>
            <a:normAutofit/>
          </a:bodyPr>
          <a:lstStyle/>
          <a:p>
            <a:pPr algn="just">
              <a:buFont typeface="Wingdings" pitchFamily="2" charset="2"/>
              <a:buChar char="§"/>
            </a:pPr>
            <a:r>
              <a:rPr lang="en-US" sz="1600" dirty="0" err="1">
                <a:solidFill>
                  <a:schemeClr val="tx1"/>
                </a:solidFill>
                <a:latin typeface="Times New Roman" pitchFamily="18" charset="0"/>
                <a:cs typeface="Times New Roman" pitchFamily="18" charset="0"/>
              </a:rPr>
              <a:t>Realizimi</a:t>
            </a:r>
            <a:r>
              <a:rPr lang="en-US" sz="1600" dirty="0">
                <a:solidFill>
                  <a:schemeClr val="tx1"/>
                </a:solidFill>
                <a:latin typeface="Times New Roman" pitchFamily="18" charset="0"/>
                <a:cs typeface="Times New Roman" pitchFamily="18" charset="0"/>
              </a:rPr>
              <a:t> i </a:t>
            </a:r>
            <a:r>
              <a:rPr lang="en-US" sz="1600" dirty="0" err="1">
                <a:solidFill>
                  <a:schemeClr val="tx1"/>
                </a:solidFill>
                <a:latin typeface="Times New Roman" pitchFamily="18" charset="0"/>
                <a:cs typeface="Times New Roman" pitchFamily="18" charset="0"/>
              </a:rPr>
              <a:t>këtyre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detyrave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është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kryer</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nëpërmjet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koordinimit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punës</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bashkëpunimit</a:t>
            </a:r>
            <a:r>
              <a:rPr lang="en-US" sz="1600" dirty="0">
                <a:solidFill>
                  <a:schemeClr val="tx1"/>
                </a:solidFill>
                <a:latin typeface="Times New Roman" pitchFamily="18" charset="0"/>
                <a:cs typeface="Times New Roman" pitchFamily="18" charset="0"/>
              </a:rPr>
              <a:t> midis </a:t>
            </a:r>
            <a:r>
              <a:rPr lang="en-US" sz="1600" dirty="0" err="1">
                <a:solidFill>
                  <a:schemeClr val="tx1"/>
                </a:solidFill>
                <a:latin typeface="Times New Roman" pitchFamily="18" charset="0"/>
                <a:cs typeface="Times New Roman" pitchFamily="18" charset="0"/>
              </a:rPr>
              <a:t>Institucioneve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Qëndrore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Vendore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nivel</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Qarku</a:t>
            </a:r>
            <a:r>
              <a:rPr lang="en-US" sz="1600" dirty="0">
                <a:solidFill>
                  <a:schemeClr val="tx1"/>
                </a:solidFill>
                <a:latin typeface="Times New Roman" pitchFamily="18" charset="0"/>
                <a:cs typeface="Times New Roman" pitchFamily="18" charset="0"/>
              </a:rPr>
              <a:t>.</a:t>
            </a:r>
          </a:p>
          <a:p>
            <a:pPr algn="just">
              <a:buFont typeface="Wingdings" pitchFamily="2" charset="2"/>
              <a:buChar char="§"/>
            </a:pPr>
            <a:r>
              <a:rPr lang="en-US" sz="1600" dirty="0" err="1">
                <a:solidFill>
                  <a:schemeClr val="tx1"/>
                </a:solidFill>
                <a:latin typeface="Times New Roman" pitchFamily="18" charset="0"/>
                <a:cs typeface="Times New Roman" pitchFamily="18" charset="0"/>
              </a:rPr>
              <a:t>Pavarësisht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punës</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së</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mirë</a:t>
            </a:r>
            <a:r>
              <a:rPr lang="en-US" sz="1600" dirty="0">
                <a:solidFill>
                  <a:schemeClr val="tx1"/>
                </a:solidFill>
                <a:latin typeface="Times New Roman" pitchFamily="18" charset="0"/>
                <a:cs typeface="Times New Roman" pitchFamily="18" charset="0"/>
              </a:rPr>
              <a:t>, problem </a:t>
            </a:r>
            <a:r>
              <a:rPr lang="en-US" sz="1600" dirty="0" err="1">
                <a:solidFill>
                  <a:schemeClr val="tx1"/>
                </a:solidFill>
                <a:latin typeface="Times New Roman" pitchFamily="18" charset="0"/>
                <a:cs typeface="Times New Roman" pitchFamily="18" charset="0"/>
              </a:rPr>
              <a:t>mbetet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pjesmarrja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dhe</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bashkëpunimi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ndërmjet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institucioneve</a:t>
            </a:r>
            <a:r>
              <a:rPr lang="en-US" sz="1600" dirty="0">
                <a:solidFill>
                  <a:schemeClr val="tx1"/>
                </a:solidFill>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chemeClr val="tx1"/>
                </a:solidFill>
              </a:rPr>
              <a:pPr/>
              <a:t>60</a:t>
            </a:fld>
            <a:endParaRPr lang="en-US" b="1" dirty="0">
              <a:solidFill>
                <a:schemeClr val="tx1"/>
              </a:solidFill>
            </a:endParaRPr>
          </a:p>
        </p:txBody>
      </p:sp>
    </p:spTree>
    <p:extLst>
      <p:ext uri="{BB962C8B-B14F-4D97-AF65-F5344CB8AC3E}">
        <p14:creationId xmlns:p14="http://schemas.microsoft.com/office/powerpoint/2010/main" val="16135944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88268"/>
            <a:ext cx="7309338" cy="706964"/>
          </a:xfrm>
        </p:spPr>
        <p:txBody>
          <a:bodyPr/>
          <a:lstStyle/>
          <a:p>
            <a:pPr algn="ctr"/>
            <a:r>
              <a:rPr lang="en-US" sz="2400" dirty="0">
                <a:latin typeface="Times New Roman" pitchFamily="18" charset="0"/>
                <a:cs typeface="Times New Roman" pitchFamily="18" charset="0"/>
              </a:rPr>
              <a:t>TASK-FORCA VENDORE ANTI KANABIS</a:t>
            </a:r>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schemeClr val="tx1"/>
                </a:solidFill>
              </a:rPr>
              <a:pPr/>
              <a:t>61</a:t>
            </a:fld>
            <a:endParaRPr lang="en-US" b="1" dirty="0">
              <a:solidFill>
                <a:schemeClr val="tx1"/>
              </a:solidFill>
            </a:endParaRPr>
          </a:p>
        </p:txBody>
      </p:sp>
      <p:sp>
        <p:nvSpPr>
          <p:cNvPr id="8" name="TextBox 7">
            <a:extLst>
              <a:ext uri="{FF2B5EF4-FFF2-40B4-BE49-F238E27FC236}">
                <a16:creationId xmlns:a16="http://schemas.microsoft.com/office/drawing/2014/main" xmlns="" id="{95E1D383-E576-A2C8-0770-86E371286559}"/>
              </a:ext>
            </a:extLst>
          </p:cNvPr>
          <p:cNvSpPr txBox="1"/>
          <p:nvPr/>
        </p:nvSpPr>
        <p:spPr>
          <a:xfrm>
            <a:off x="533400" y="2514600"/>
            <a:ext cx="4572000" cy="369332"/>
          </a:xfrm>
          <a:prstGeom prst="rect">
            <a:avLst/>
          </a:prstGeom>
          <a:noFill/>
        </p:spPr>
        <p:txBody>
          <a:bodyPr wrap="square">
            <a:spAutoFit/>
          </a:bodyPr>
          <a:lstStyle/>
          <a:p>
            <a:pPr algn="l"/>
            <a:r>
              <a:rPr lang="en-US" dirty="0" err="1">
                <a:solidFill>
                  <a:schemeClr val="tx1"/>
                </a:solidFill>
              </a:rPr>
              <a:t>Kriminaliteti</a:t>
            </a:r>
            <a:endParaRPr lang="en-US" dirty="0">
              <a:solidFill>
                <a:schemeClr val="tx1"/>
              </a:solidFill>
            </a:endParaRPr>
          </a:p>
        </p:txBody>
      </p:sp>
      <p:graphicFrame>
        <p:nvGraphicFramePr>
          <p:cNvPr id="10" name="Chart 9">
            <a:extLst>
              <a:ext uri="{FF2B5EF4-FFF2-40B4-BE49-F238E27FC236}">
                <a16:creationId xmlns:a16="http://schemas.microsoft.com/office/drawing/2014/main" xmlns="" id="{AEE130BD-889C-EC6C-2BC3-9B596DF242CA}"/>
              </a:ext>
            </a:extLst>
          </p:cNvPr>
          <p:cNvGraphicFramePr/>
          <p:nvPr/>
        </p:nvGraphicFramePr>
        <p:xfrm>
          <a:off x="264367" y="2514600"/>
          <a:ext cx="5222034" cy="387167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xmlns="" id="{7C9C61D7-0D2D-34FD-794C-3D76BBF5CE8A}"/>
              </a:ext>
            </a:extLst>
          </p:cNvPr>
          <p:cNvSpPr txBox="1"/>
          <p:nvPr/>
        </p:nvSpPr>
        <p:spPr>
          <a:xfrm>
            <a:off x="5562600" y="2699266"/>
            <a:ext cx="3163079" cy="3702552"/>
          </a:xfrm>
          <a:prstGeom prst="rect">
            <a:avLst/>
          </a:prstGeom>
          <a:noFill/>
        </p:spPr>
        <p:txBody>
          <a:bodyPr wrap="square">
            <a:spAutoFit/>
          </a:bodyPr>
          <a:lstStyle/>
          <a:p>
            <a:pPr algn="just">
              <a:lnSpc>
                <a:spcPct val="115000"/>
              </a:lnSpc>
            </a:pPr>
            <a:r>
              <a:rPr lang="sq-AL" dirty="0">
                <a:latin typeface="Times New Roman"/>
                <a:ea typeface="Calibri"/>
                <a:cs typeface="Times New Roman"/>
              </a:rPr>
              <a:t>Gjatë </a:t>
            </a:r>
            <a:r>
              <a:rPr lang="sq-AL" b="1" dirty="0">
                <a:latin typeface="Times New Roman"/>
                <a:ea typeface="Calibri"/>
                <a:cs typeface="Times New Roman"/>
              </a:rPr>
              <a:t>periudhës Janar –Dhjetor 202</a:t>
            </a:r>
            <a:r>
              <a:rPr lang="en-GB" b="1" dirty="0">
                <a:latin typeface="Times New Roman"/>
                <a:ea typeface="Calibri"/>
                <a:cs typeface="Times New Roman"/>
              </a:rPr>
              <a:t>5</a:t>
            </a:r>
            <a:r>
              <a:rPr lang="sq-AL" dirty="0">
                <a:latin typeface="Times New Roman"/>
                <a:ea typeface="Calibri"/>
                <a:cs typeface="Times New Roman"/>
              </a:rPr>
              <a:t>, në territorin e Qarkut Durrës dinamika e kriminalitetit me tendencë kultivimin e bimëve narkotike paraqitet si më poshtë :</a:t>
            </a:r>
            <a:endParaRPr lang="en-US" dirty="0">
              <a:latin typeface="Times New Roman"/>
              <a:ea typeface="Calibri"/>
              <a:cs typeface="Times New Roman"/>
            </a:endParaRPr>
          </a:p>
          <a:p>
            <a:pPr marL="342900" marR="0" lvl="0" indent="-342900" algn="just">
              <a:lnSpc>
                <a:spcPct val="115000"/>
              </a:lnSpc>
              <a:spcBef>
                <a:spcPts val="0"/>
              </a:spcBef>
              <a:spcAft>
                <a:spcPts val="0"/>
              </a:spcAft>
              <a:buFont typeface="Symbol"/>
              <a:buChar char=""/>
            </a:pPr>
            <a:r>
              <a:rPr lang="sq-AL" sz="1600" dirty="0">
                <a:latin typeface="Times New Roman"/>
                <a:ea typeface="Calibri"/>
                <a:cs typeface="Times New Roman"/>
              </a:rPr>
              <a:t>Janë evidentuar </a:t>
            </a:r>
            <a:r>
              <a:rPr lang="en-GB" sz="1600" b="1" dirty="0">
                <a:latin typeface="Times New Roman"/>
                <a:ea typeface="Calibri"/>
                <a:cs typeface="Times New Roman"/>
              </a:rPr>
              <a:t>29</a:t>
            </a:r>
            <a:r>
              <a:rPr lang="sq-AL" sz="1600" dirty="0">
                <a:latin typeface="Times New Roman"/>
                <a:ea typeface="Calibri"/>
                <a:cs typeface="Times New Roman"/>
              </a:rPr>
              <a:t> vepra penale, zbuluar </a:t>
            </a:r>
            <a:r>
              <a:rPr lang="en-GB" sz="1600" b="1" dirty="0">
                <a:latin typeface="Times New Roman"/>
                <a:ea typeface="Calibri"/>
                <a:cs typeface="Times New Roman"/>
              </a:rPr>
              <a:t>19</a:t>
            </a:r>
            <a:r>
              <a:rPr lang="sq-AL" sz="1600" dirty="0">
                <a:latin typeface="Times New Roman"/>
                <a:ea typeface="Calibri"/>
                <a:cs typeface="Times New Roman"/>
              </a:rPr>
              <a:t>, me </a:t>
            </a:r>
            <a:r>
              <a:rPr lang="en-GB" sz="1600" b="1" dirty="0">
                <a:latin typeface="Times New Roman"/>
                <a:ea typeface="Calibri"/>
                <a:cs typeface="Times New Roman"/>
              </a:rPr>
              <a:t>32</a:t>
            </a:r>
            <a:r>
              <a:rPr lang="sq-AL" sz="1600" dirty="0">
                <a:latin typeface="Times New Roman"/>
                <a:ea typeface="Calibri"/>
                <a:cs typeface="Times New Roman"/>
              </a:rPr>
              <a:t> autorë nga të cilët  </a:t>
            </a:r>
            <a:r>
              <a:rPr lang="en-GB" sz="1600" b="1" dirty="0">
                <a:latin typeface="Times New Roman"/>
                <a:ea typeface="Calibri"/>
                <a:cs typeface="Times New Roman"/>
              </a:rPr>
              <a:t>11</a:t>
            </a:r>
            <a:r>
              <a:rPr lang="sq-AL" sz="1600" dirty="0">
                <a:latin typeface="Times New Roman"/>
                <a:ea typeface="Calibri"/>
                <a:cs typeface="Times New Roman"/>
              </a:rPr>
              <a:t>  arrestuar</a:t>
            </a:r>
            <a:r>
              <a:rPr lang="en-GB" sz="1600" dirty="0">
                <a:latin typeface="Times New Roman"/>
                <a:ea typeface="Calibri"/>
                <a:cs typeface="Times New Roman"/>
              </a:rPr>
              <a:t>, </a:t>
            </a:r>
            <a:r>
              <a:rPr lang="en-GB" sz="1600" b="1" dirty="0">
                <a:latin typeface="Times New Roman"/>
                <a:ea typeface="Calibri"/>
                <a:cs typeface="Times New Roman"/>
              </a:rPr>
              <a:t>4</a:t>
            </a:r>
            <a:r>
              <a:rPr lang="en-GB" sz="1600" dirty="0">
                <a:latin typeface="Times New Roman"/>
                <a:ea typeface="Calibri"/>
                <a:cs typeface="Times New Roman"/>
              </a:rPr>
              <a:t> </a:t>
            </a:r>
            <a:r>
              <a:rPr lang="sq-AL" sz="1600" dirty="0">
                <a:latin typeface="Times New Roman"/>
                <a:ea typeface="Calibri"/>
                <a:cs typeface="Times New Roman"/>
              </a:rPr>
              <a:t>ndaluar, </a:t>
            </a:r>
            <a:r>
              <a:rPr lang="en-GB" sz="1600" b="1" dirty="0">
                <a:latin typeface="Times New Roman"/>
                <a:ea typeface="Calibri"/>
                <a:cs typeface="Times New Roman"/>
              </a:rPr>
              <a:t>10</a:t>
            </a:r>
            <a:r>
              <a:rPr lang="sq-AL" sz="1600" b="1" dirty="0">
                <a:latin typeface="Times New Roman"/>
                <a:ea typeface="Calibri"/>
                <a:cs typeface="Times New Roman"/>
              </a:rPr>
              <a:t> </a:t>
            </a:r>
            <a:r>
              <a:rPr lang="sq-AL" sz="1600" dirty="0">
                <a:latin typeface="Times New Roman"/>
                <a:ea typeface="Calibri"/>
                <a:cs typeface="Times New Roman"/>
              </a:rPr>
              <a:t>ndiqen në gjendje të lirë dhe </a:t>
            </a:r>
            <a:r>
              <a:rPr lang="en-GB" sz="1600" b="1" dirty="0">
                <a:latin typeface="Times New Roman"/>
                <a:ea typeface="Calibri"/>
                <a:cs typeface="Times New Roman"/>
              </a:rPr>
              <a:t>6</a:t>
            </a:r>
            <a:r>
              <a:rPr lang="sq-AL" sz="1600" dirty="0">
                <a:latin typeface="Times New Roman"/>
                <a:ea typeface="Calibri"/>
                <a:cs typeface="Times New Roman"/>
              </a:rPr>
              <a:t> janë shpallur në kërkim.</a:t>
            </a:r>
            <a:endParaRPr lang="en-US" sz="1400" dirty="0">
              <a:ea typeface="Calibri"/>
              <a:cs typeface="Times New Roman"/>
            </a:endParaRPr>
          </a:p>
        </p:txBody>
      </p:sp>
    </p:spTree>
    <p:extLst>
      <p:ext uri="{BB962C8B-B14F-4D97-AF65-F5344CB8AC3E}">
        <p14:creationId xmlns:p14="http://schemas.microsoft.com/office/powerpoint/2010/main" val="42356178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3A13DAE-9D35-51AD-9B50-13AFFC03B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461AC29E-BD5C-EE50-40F6-A800A85DD96D}"/>
              </a:ext>
            </a:extLst>
          </p:cNvPr>
          <p:cNvSpPr>
            <a:spLocks noGrp="1"/>
          </p:cNvSpPr>
          <p:nvPr>
            <p:ph type="title"/>
          </p:nvPr>
        </p:nvSpPr>
        <p:spPr>
          <a:xfrm>
            <a:off x="685800" y="1088268"/>
            <a:ext cx="7309338" cy="706964"/>
          </a:xfrm>
        </p:spPr>
        <p:txBody>
          <a:bodyPr/>
          <a:lstStyle/>
          <a:p>
            <a:pPr algn="ctr"/>
            <a:r>
              <a:rPr lang="en-US" sz="2400" dirty="0">
                <a:latin typeface="Times New Roman" pitchFamily="18" charset="0"/>
                <a:cs typeface="Times New Roman" pitchFamily="18" charset="0"/>
              </a:rPr>
              <a:t>TASK-FORCA VENDORE ANTI KANABIS</a:t>
            </a:r>
          </a:p>
        </p:txBody>
      </p:sp>
      <p:sp>
        <p:nvSpPr>
          <p:cNvPr id="5" name="Slide Number Placeholder 4">
            <a:extLst>
              <a:ext uri="{FF2B5EF4-FFF2-40B4-BE49-F238E27FC236}">
                <a16:creationId xmlns:a16="http://schemas.microsoft.com/office/drawing/2014/main" xmlns="" id="{8A4F2C8E-E13E-2F2F-69DE-3D320BC37E10}"/>
              </a:ext>
            </a:extLst>
          </p:cNvPr>
          <p:cNvSpPr>
            <a:spLocks noGrp="1"/>
          </p:cNvSpPr>
          <p:nvPr>
            <p:ph type="sldNum" sz="quarter" idx="12"/>
          </p:nvPr>
        </p:nvSpPr>
        <p:spPr/>
        <p:txBody>
          <a:bodyPr/>
          <a:lstStyle/>
          <a:p>
            <a:fld id="{B6F15528-21DE-4FAA-801E-634DDDAF4B2B}" type="slidenum">
              <a:rPr lang="en-US" b="1" smtClean="0">
                <a:solidFill>
                  <a:schemeClr val="tx1"/>
                </a:solidFill>
              </a:rPr>
              <a:pPr/>
              <a:t>62</a:t>
            </a:fld>
            <a:endParaRPr lang="en-US" b="1" dirty="0">
              <a:solidFill>
                <a:schemeClr val="tx1"/>
              </a:solidFill>
            </a:endParaRPr>
          </a:p>
        </p:txBody>
      </p:sp>
      <p:sp>
        <p:nvSpPr>
          <p:cNvPr id="8" name="TextBox 7">
            <a:extLst>
              <a:ext uri="{FF2B5EF4-FFF2-40B4-BE49-F238E27FC236}">
                <a16:creationId xmlns:a16="http://schemas.microsoft.com/office/drawing/2014/main" xmlns="" id="{695A8C10-B855-94EC-36D1-68E425668314}"/>
              </a:ext>
            </a:extLst>
          </p:cNvPr>
          <p:cNvSpPr txBox="1"/>
          <p:nvPr/>
        </p:nvSpPr>
        <p:spPr>
          <a:xfrm>
            <a:off x="1189435" y="3276600"/>
            <a:ext cx="6553200" cy="1685077"/>
          </a:xfrm>
          <a:prstGeom prst="rect">
            <a:avLst/>
          </a:prstGeom>
          <a:noFill/>
        </p:spPr>
        <p:txBody>
          <a:bodyPr wrap="square">
            <a:spAutoFit/>
          </a:bodyPr>
          <a:lstStyle/>
          <a:p>
            <a:pPr marR="0" lvl="0" algn="just">
              <a:lnSpc>
                <a:spcPct val="115000"/>
              </a:lnSpc>
              <a:spcBef>
                <a:spcPts val="0"/>
              </a:spcBef>
              <a:spcAft>
                <a:spcPts val="0"/>
              </a:spcAft>
            </a:pPr>
            <a:r>
              <a:rPr lang="en-US" b="1" dirty="0" err="1">
                <a:latin typeface="Times New Roman"/>
                <a:ea typeface="Calibri"/>
                <a:cs typeface="Times New Roman"/>
              </a:rPr>
              <a:t>Zbulueshmëria</a:t>
            </a:r>
            <a:r>
              <a:rPr lang="en-US" b="1" dirty="0">
                <a:latin typeface="Times New Roman"/>
                <a:ea typeface="Calibri"/>
                <a:cs typeface="Times New Roman"/>
              </a:rPr>
              <a:t> </a:t>
            </a:r>
          </a:p>
          <a:p>
            <a:pPr marR="0" lvl="0" algn="just">
              <a:lnSpc>
                <a:spcPct val="115000"/>
              </a:lnSpc>
              <a:spcBef>
                <a:spcPts val="0"/>
              </a:spcBef>
              <a:spcAft>
                <a:spcPts val="0"/>
              </a:spcAft>
            </a:pPr>
            <a:endParaRPr lang="en-US" b="1" dirty="0">
              <a:latin typeface="Times New Roman"/>
              <a:ea typeface="Calibri"/>
              <a:cs typeface="Times New Roman"/>
            </a:endParaRPr>
          </a:p>
          <a:p>
            <a:pPr marL="342900" marR="0" lvl="0" indent="-342900" algn="just">
              <a:lnSpc>
                <a:spcPct val="115000"/>
              </a:lnSpc>
              <a:spcBef>
                <a:spcPts val="0"/>
              </a:spcBef>
              <a:spcAft>
                <a:spcPts val="0"/>
              </a:spcAft>
              <a:buFont typeface="Symbol"/>
              <a:buChar char=""/>
            </a:pPr>
            <a:r>
              <a:rPr lang="sq-AL" dirty="0">
                <a:latin typeface="Times New Roman"/>
                <a:ea typeface="Calibri"/>
                <a:cs typeface="Times New Roman"/>
              </a:rPr>
              <a:t>Janë konstatuar</a:t>
            </a:r>
            <a:r>
              <a:rPr lang="sq-AL" b="1" dirty="0">
                <a:latin typeface="Times New Roman"/>
                <a:ea typeface="Calibri"/>
                <a:cs typeface="Times New Roman"/>
              </a:rPr>
              <a:t> </a:t>
            </a:r>
            <a:r>
              <a:rPr lang="en-GB" b="1" dirty="0">
                <a:latin typeface="Times New Roman"/>
                <a:ea typeface="Calibri"/>
                <a:cs typeface="Times New Roman"/>
              </a:rPr>
              <a:t>29</a:t>
            </a:r>
            <a:r>
              <a:rPr lang="sq-AL" b="1" dirty="0">
                <a:latin typeface="Times New Roman"/>
                <a:ea typeface="Calibri"/>
                <a:cs typeface="Times New Roman"/>
              </a:rPr>
              <a:t> </a:t>
            </a:r>
            <a:r>
              <a:rPr lang="sq-AL" dirty="0">
                <a:latin typeface="Times New Roman"/>
                <a:ea typeface="Calibri"/>
                <a:cs typeface="Times New Roman"/>
              </a:rPr>
              <a:t>ambjente kultivimi, nga të cilat </a:t>
            </a:r>
            <a:r>
              <a:rPr lang="en-GB" b="1" dirty="0">
                <a:latin typeface="Times New Roman"/>
                <a:ea typeface="Calibri"/>
                <a:cs typeface="Times New Roman"/>
              </a:rPr>
              <a:t>28</a:t>
            </a:r>
            <a:r>
              <a:rPr lang="sq-AL" dirty="0">
                <a:latin typeface="Times New Roman"/>
                <a:ea typeface="Calibri"/>
                <a:cs typeface="Times New Roman"/>
              </a:rPr>
              <a:t> janë ambjente të hapura dhe </a:t>
            </a:r>
            <a:r>
              <a:rPr lang="en-GB" b="1" dirty="0">
                <a:latin typeface="Times New Roman"/>
                <a:ea typeface="Calibri"/>
                <a:cs typeface="Times New Roman"/>
              </a:rPr>
              <a:t>1</a:t>
            </a:r>
            <a:r>
              <a:rPr lang="sq-AL" dirty="0">
                <a:latin typeface="Times New Roman"/>
                <a:ea typeface="Calibri"/>
                <a:cs typeface="Times New Roman"/>
              </a:rPr>
              <a:t> janë ambjente të mbyllura, me  </a:t>
            </a:r>
            <a:r>
              <a:rPr lang="en-GB" b="1" dirty="0">
                <a:latin typeface="Times New Roman"/>
                <a:ea typeface="Calibri"/>
                <a:cs typeface="Times New Roman"/>
              </a:rPr>
              <a:t>1405</a:t>
            </a:r>
            <a:r>
              <a:rPr lang="sq-AL" dirty="0">
                <a:latin typeface="Times New Roman"/>
                <a:ea typeface="Calibri"/>
                <a:cs typeface="Times New Roman"/>
              </a:rPr>
              <a:t> bimë narkotike të asgjesuara/sekuestruara.</a:t>
            </a:r>
            <a:endParaRPr lang="en-US" sz="1600" dirty="0">
              <a:ea typeface="Calibri"/>
              <a:cs typeface="Times New Roman"/>
            </a:endParaRPr>
          </a:p>
        </p:txBody>
      </p:sp>
    </p:spTree>
    <p:extLst>
      <p:ext uri="{BB962C8B-B14F-4D97-AF65-F5344CB8AC3E}">
        <p14:creationId xmlns:p14="http://schemas.microsoft.com/office/powerpoint/2010/main" val="7993859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88268"/>
            <a:ext cx="7309338" cy="706964"/>
          </a:xfrm>
        </p:spPr>
        <p:txBody>
          <a:bodyPr/>
          <a:lstStyle/>
          <a:p>
            <a:pPr algn="ctr"/>
            <a:r>
              <a:rPr lang="en-US" sz="2400" dirty="0">
                <a:latin typeface="Times New Roman" pitchFamily="18" charset="0"/>
                <a:cs typeface="Times New Roman" pitchFamily="18" charset="0"/>
              </a:rPr>
              <a:t>TASK-FORCA VENDORE ANTI KANABIS</a:t>
            </a:r>
          </a:p>
        </p:txBody>
      </p:sp>
      <p:sp>
        <p:nvSpPr>
          <p:cNvPr id="5" name="Slide Number Placeholder 4"/>
          <p:cNvSpPr>
            <a:spLocks noGrp="1"/>
          </p:cNvSpPr>
          <p:nvPr>
            <p:ph type="sldNum" sz="quarter" idx="12"/>
          </p:nvPr>
        </p:nvSpPr>
        <p:spPr/>
        <p:txBody>
          <a:bodyPr/>
          <a:lstStyle/>
          <a:p>
            <a:fld id="{B6F15528-21DE-4FAA-801E-634DDDAF4B2B}" type="slidenum">
              <a:rPr lang="en-US" b="1" smtClean="0">
                <a:solidFill>
                  <a:schemeClr val="tx1"/>
                </a:solidFill>
              </a:rPr>
              <a:pPr/>
              <a:t>63</a:t>
            </a:fld>
            <a:endParaRPr lang="en-US" b="1" dirty="0">
              <a:solidFill>
                <a:schemeClr val="tx1"/>
              </a:solidFill>
            </a:endParaRPr>
          </a:p>
        </p:txBody>
      </p:sp>
      <p:graphicFrame>
        <p:nvGraphicFramePr>
          <p:cNvPr id="6" name="Content Placeholder 3">
            <a:extLst>
              <a:ext uri="{FF2B5EF4-FFF2-40B4-BE49-F238E27FC236}">
                <a16:creationId xmlns:a16="http://schemas.microsoft.com/office/drawing/2014/main" xmlns="" id="{F409DEA3-2170-5904-CB59-B04BCCCFCFA2}"/>
              </a:ext>
            </a:extLst>
          </p:cNvPr>
          <p:cNvGraphicFramePr>
            <a:graphicFrameLocks/>
          </p:cNvGraphicFramePr>
          <p:nvPr/>
        </p:nvGraphicFramePr>
        <p:xfrm>
          <a:off x="0" y="2438400"/>
          <a:ext cx="91440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17135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86668" y="990600"/>
            <a:ext cx="6570663" cy="708025"/>
          </a:xfrm>
        </p:spPr>
        <p:txBody>
          <a:bodyPr/>
          <a:lstStyle/>
          <a:p>
            <a:pPr algn="ctr"/>
            <a:r>
              <a:rPr lang="en-US" sz="2400" dirty="0">
                <a:latin typeface="Times New Roman" pitchFamily="18" charset="0"/>
                <a:cs typeface="Times New Roman" pitchFamily="18" charset="0"/>
              </a:rPr>
              <a:t>KOMITETI RAJONAL ANTI TRAFIK</a:t>
            </a:r>
          </a:p>
        </p:txBody>
      </p:sp>
      <p:sp>
        <p:nvSpPr>
          <p:cNvPr id="2" name="Slide Number Placeholder 1"/>
          <p:cNvSpPr>
            <a:spLocks noGrp="1"/>
          </p:cNvSpPr>
          <p:nvPr>
            <p:ph type="sldNum" sz="quarter" idx="12"/>
          </p:nvPr>
        </p:nvSpPr>
        <p:spPr/>
        <p:txBody>
          <a:bodyPr/>
          <a:lstStyle/>
          <a:p>
            <a:pPr>
              <a:defRPr/>
            </a:pPr>
            <a:fld id="{51ACAA0A-A54D-4EAE-9F78-393AB960BCBF}" type="slidenum">
              <a:rPr lang="en-US" b="1" smtClean="0">
                <a:solidFill>
                  <a:schemeClr val="tx1"/>
                </a:solidFill>
              </a:rPr>
              <a:pPr>
                <a:defRPr/>
              </a:pPr>
              <a:t>64</a:t>
            </a:fld>
            <a:endParaRPr lang="en-US" b="1" dirty="0">
              <a:solidFill>
                <a:schemeClr val="tx1"/>
              </a:solidFill>
            </a:endParaRPr>
          </a:p>
        </p:txBody>
      </p:sp>
      <p:sp>
        <p:nvSpPr>
          <p:cNvPr id="6" name="TextBox 5">
            <a:extLst>
              <a:ext uri="{FF2B5EF4-FFF2-40B4-BE49-F238E27FC236}">
                <a16:creationId xmlns:a16="http://schemas.microsoft.com/office/drawing/2014/main" xmlns="" id="{43E353BE-9AE9-E001-A235-463F9FF4AD8D}"/>
              </a:ext>
            </a:extLst>
          </p:cNvPr>
          <p:cNvSpPr txBox="1"/>
          <p:nvPr/>
        </p:nvSpPr>
        <p:spPr>
          <a:xfrm>
            <a:off x="380999" y="2393950"/>
            <a:ext cx="8382000" cy="4016484"/>
          </a:xfrm>
          <a:prstGeom prst="rect">
            <a:avLst/>
          </a:prstGeom>
          <a:noFill/>
        </p:spPr>
        <p:txBody>
          <a:bodyPr wrap="square">
            <a:spAutoFit/>
          </a:bodyPr>
          <a:lstStyle/>
          <a:p>
            <a:pPr marL="0" lvl="0" indent="0" algn="just">
              <a:spcBef>
                <a:spcPts val="0"/>
              </a:spcBef>
              <a:buNone/>
            </a:pPr>
            <a:r>
              <a:rPr lang="sq-AL" sz="1600" b="1" dirty="0">
                <a:latin typeface="Times New Roman" panose="02020603050405020304" pitchFamily="18" charset="0"/>
                <a:cs typeface="Times New Roman" panose="02020603050405020304" pitchFamily="18" charset="0"/>
              </a:rPr>
              <a:t>KOMITETI RAJONAL ANTITRAFIK</a:t>
            </a:r>
            <a:r>
              <a:rPr lang="en-US" sz="1600" b="1" dirty="0">
                <a:latin typeface="Times New Roman" panose="02020603050405020304" pitchFamily="18" charset="0"/>
                <a:cs typeface="Times New Roman" panose="02020603050405020304" pitchFamily="18" charset="0"/>
              </a:rPr>
              <a:t> (KRAT)</a:t>
            </a:r>
            <a:endParaRPr lang="en-US" sz="1600" dirty="0">
              <a:latin typeface="Times New Roman" panose="02020603050405020304" pitchFamily="18" charset="0"/>
              <a:cs typeface="Times New Roman" panose="02020603050405020304" pitchFamily="18" charset="0"/>
            </a:endParaRPr>
          </a:p>
          <a:p>
            <a:pPr marL="0" lvl="0" indent="0" algn="just">
              <a:spcBef>
                <a:spcPts val="0"/>
              </a:spcBef>
              <a:buNone/>
            </a:pPr>
            <a:r>
              <a:rPr lang="de-DE" sz="16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0"/>
              </a:spcBef>
              <a:spcAft>
                <a:spcPts val="600"/>
              </a:spcAft>
              <a:buFont typeface="Wingdings" pitchFamily="2" charset="2"/>
              <a:buChar char="Ø"/>
            </a:pPr>
            <a:r>
              <a:rPr lang="de-DE" sz="1600" dirty="0">
                <a:latin typeface="Times New Roman" panose="02020603050405020304" pitchFamily="18" charset="0"/>
                <a:ea typeface="Times New Roman" panose="02020603050405020304" pitchFamily="18" charset="0"/>
                <a:cs typeface="Times New Roman" panose="02020603050405020304" pitchFamily="18" charset="0"/>
              </a:rPr>
              <a:t>Në fillim të vitit u hartua  Plani i Veprimit për vitin 2025 i cili u miratua në takimin e parë. </a:t>
            </a:r>
          </a:p>
          <a:p>
            <a:pPr algn="just">
              <a:spcBef>
                <a:spcPts val="0"/>
              </a:spcBef>
              <a:spcAft>
                <a:spcPts val="600"/>
              </a:spcAft>
              <a:buFont typeface="Wingdings" pitchFamily="2" charset="2"/>
              <a:buChar char="Ø"/>
            </a:pPr>
            <a:r>
              <a:rPr lang="de-DE" sz="1600" dirty="0">
                <a:latin typeface="Times New Roman" panose="02020603050405020304" pitchFamily="18" charset="0"/>
                <a:ea typeface="Times New Roman" panose="02020603050405020304" pitchFamily="18" charset="0"/>
                <a:cs typeface="Times New Roman" panose="02020603050405020304" pitchFamily="18" charset="0"/>
              </a:rPr>
              <a:t>Në këtë plan u përfshinë: organizimi dhe ndërmarrja e fushatave masive ndërgjegjësuese në nivel lokal për informimin lidhur me format e trafikimit dhe efektin e tij në jetën e individit dhe shoqërisë, përfshirë ndërgjegjësimin për të drejtat e Viktimave të Trafikimit/Viktimave të Mundëshme të Trafikimit gjatë gjithë vitit, veçanërisht gjatë muajit tetor, nëpërmjet formave të komunikimit si: </a:t>
            </a:r>
            <a:r>
              <a:rPr lang="de-DE" sz="1600" dirty="0">
                <a:latin typeface="Times New Roman" panose="02020603050405020304" pitchFamily="18" charset="0"/>
                <a:cs typeface="Times New Roman" panose="02020603050405020304" pitchFamily="18" charset="0"/>
              </a:rPr>
              <a:t>Spote ndërgjegjësuese mbi fenomenin e trafikimit të qenieve njerëzore në radio &amp; televizione lokale.</a:t>
            </a:r>
          </a:p>
          <a:p>
            <a:pPr algn="just">
              <a:spcBef>
                <a:spcPts val="0"/>
              </a:spcBef>
              <a:spcAft>
                <a:spcPts val="600"/>
              </a:spcAft>
              <a:buFont typeface="Wingdings" pitchFamily="2" charset="2"/>
              <a:buChar char="Ø"/>
            </a:pPr>
            <a:r>
              <a:rPr lang="de-DE" sz="1600" dirty="0">
                <a:latin typeface="Times New Roman" panose="02020603050405020304" pitchFamily="18" charset="0"/>
                <a:cs typeface="Times New Roman" panose="02020603050405020304" pitchFamily="18" charset="0"/>
              </a:rPr>
              <a:t>U realizuan  fushata ndërgjegjësimi në terren dhe online nëpërmjet faqes së mediave sociale në lidhje me mënyrat e shfrytëzimit dhe format e shfaqjes së trafikimit, përfshirë format e trafikimit online. </a:t>
            </a:r>
          </a:p>
          <a:p>
            <a:pPr algn="just">
              <a:spcBef>
                <a:spcPts val="0"/>
              </a:spcBef>
              <a:spcAft>
                <a:spcPts val="600"/>
              </a:spcAft>
              <a:buFont typeface="Wingdings" pitchFamily="2" charset="2"/>
              <a:buChar char="Ø"/>
            </a:pPr>
            <a:r>
              <a:rPr lang="en-US" sz="1600" b="1" dirty="0">
                <a:latin typeface="Times New Roman" panose="02020603050405020304" pitchFamily="18" charset="0"/>
                <a:cs typeface="Times New Roman" panose="02020603050405020304" pitchFamily="18" charset="0"/>
              </a:rPr>
              <a:t>KRAT </a:t>
            </a:r>
            <a:r>
              <a:rPr lang="en-US" sz="1600" b="1" dirty="0" err="1">
                <a:latin typeface="Times New Roman" panose="02020603050405020304" pitchFamily="18" charset="0"/>
                <a:cs typeface="Times New Roman" panose="02020603050405020304" pitchFamily="18" charset="0"/>
              </a:rPr>
              <a:t>Durrës</a:t>
            </a:r>
            <a:r>
              <a:rPr lang="en-US" sz="1600" b="1"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vetëm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gjatë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muajit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tetor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antitrafik</a:t>
            </a:r>
            <a:r>
              <a:rPr lang="en-US" sz="1600" dirty="0">
                <a:latin typeface="Times New Roman" panose="02020603050405020304" pitchFamily="18" charset="0"/>
                <a:cs typeface="Times New Roman" panose="02020603050405020304" pitchFamily="18" charset="0"/>
              </a:rPr>
              <a:t>, ka </a:t>
            </a:r>
            <a:r>
              <a:rPr lang="en-US" sz="1600" dirty="0" err="1">
                <a:latin typeface="Times New Roman" panose="02020603050405020304" pitchFamily="18" charset="0"/>
                <a:cs typeface="Times New Roman" panose="02020603050405020304" pitchFamily="18" charset="0"/>
              </a:rPr>
              <a:t>zhvilluar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rreth</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32</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aktivitete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ndryshme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informuese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sensibilizuese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gjitha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strukturat</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Tryezës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Teknike</a:t>
            </a:r>
            <a:r>
              <a:rPr lang="en-US" sz="1600" dirty="0">
                <a:latin typeface="Times New Roman" panose="02020603050405020304" pitchFamily="18" charset="0"/>
                <a:cs typeface="Times New Roman" panose="02020603050405020304" pitchFamily="18" charset="0"/>
              </a:rPr>
              <a:t> u </a:t>
            </a:r>
            <a:r>
              <a:rPr lang="en-US" sz="1600" dirty="0" err="1">
                <a:latin typeface="Times New Roman" panose="02020603050405020304" pitchFamily="18" charset="0"/>
                <a:cs typeface="Times New Roman" panose="02020603050405020304" pitchFamily="18" charset="0"/>
              </a:rPr>
              <a:t>angazhuan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shpërndanë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fletëpalosje</a:t>
            </a:r>
            <a:r>
              <a:rPr lang="en-US" sz="1600" dirty="0">
                <a:latin typeface="Times New Roman" panose="02020603050405020304" pitchFamily="18" charset="0"/>
                <a:cs typeface="Times New Roman" panose="02020603050405020304" pitchFamily="18" charset="0"/>
              </a:rPr>
              <a:t>, video </a:t>
            </a:r>
            <a:r>
              <a:rPr lang="en-US" sz="1600" dirty="0" err="1">
                <a:latin typeface="Times New Roman" panose="02020603050405020304" pitchFamily="18" charset="0"/>
                <a:cs typeface="Times New Roman" panose="02020603050405020304" pitchFamily="18" charset="0"/>
              </a:rPr>
              <a:t>informuese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mesazhe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sensibilizuese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fenomenin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trafikimit</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75093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86668" y="990600"/>
            <a:ext cx="6570663" cy="708025"/>
          </a:xfrm>
        </p:spPr>
        <p:txBody>
          <a:bodyPr/>
          <a:lstStyle/>
          <a:p>
            <a:pPr algn="ctr"/>
            <a:r>
              <a:rPr lang="en-US" sz="2400" dirty="0">
                <a:latin typeface="Times New Roman" pitchFamily="18" charset="0"/>
                <a:cs typeface="Times New Roman" pitchFamily="18" charset="0"/>
              </a:rPr>
              <a:t>KOMITETI RAJONAL ANTI TRAFIK</a:t>
            </a:r>
          </a:p>
        </p:txBody>
      </p:sp>
      <p:sp>
        <p:nvSpPr>
          <p:cNvPr id="2" name="Slide Number Placeholder 1"/>
          <p:cNvSpPr>
            <a:spLocks noGrp="1"/>
          </p:cNvSpPr>
          <p:nvPr>
            <p:ph type="sldNum" sz="quarter" idx="12"/>
          </p:nvPr>
        </p:nvSpPr>
        <p:spPr/>
        <p:txBody>
          <a:bodyPr/>
          <a:lstStyle/>
          <a:p>
            <a:pPr>
              <a:defRPr/>
            </a:pPr>
            <a:fld id="{51ACAA0A-A54D-4EAE-9F78-393AB960BCBF}" type="slidenum">
              <a:rPr lang="en-US" b="1" smtClean="0">
                <a:solidFill>
                  <a:schemeClr val="tx1"/>
                </a:solidFill>
              </a:rPr>
              <a:pPr>
                <a:defRPr/>
              </a:pPr>
              <a:t>65</a:t>
            </a:fld>
            <a:endParaRPr lang="en-US" b="1" dirty="0">
              <a:solidFill>
                <a:schemeClr val="tx1"/>
              </a:solidFill>
            </a:endParaRPr>
          </a:p>
        </p:txBody>
      </p:sp>
      <p:sp>
        <p:nvSpPr>
          <p:cNvPr id="7" name="TextBox 6">
            <a:extLst>
              <a:ext uri="{FF2B5EF4-FFF2-40B4-BE49-F238E27FC236}">
                <a16:creationId xmlns:a16="http://schemas.microsoft.com/office/drawing/2014/main" xmlns="" id="{C6D9E9A2-1E65-E0EE-EC7A-A8EC6170403C}"/>
              </a:ext>
            </a:extLst>
          </p:cNvPr>
          <p:cNvSpPr txBox="1"/>
          <p:nvPr/>
        </p:nvSpPr>
        <p:spPr>
          <a:xfrm>
            <a:off x="4800600" y="3733800"/>
            <a:ext cx="3799830" cy="1862048"/>
          </a:xfrm>
          <a:prstGeom prst="rect">
            <a:avLst/>
          </a:prstGeom>
          <a:noFill/>
        </p:spPr>
        <p:txBody>
          <a:bodyPr wrap="square">
            <a:spAutoFit/>
          </a:bodyPr>
          <a:lstStyle/>
          <a:p>
            <a:pPr algn="just">
              <a:lnSpc>
                <a:spcPct val="115000"/>
              </a:lnSpc>
            </a:pPr>
            <a:r>
              <a:rPr lang="de-DE" sz="2000" dirty="0">
                <a:latin typeface="Times New Roman" panose="02020603050405020304" pitchFamily="18" charset="0"/>
                <a:ea typeface="Times New Roman"/>
                <a:cs typeface="Times New Roman" panose="02020603050405020304" pitchFamily="18" charset="0"/>
              </a:rPr>
              <a:t>Për periudhën Janar – Dhjetor janë menaxhuar </a:t>
            </a:r>
            <a:r>
              <a:rPr lang="de-DE" sz="2000" b="1" dirty="0">
                <a:latin typeface="Times New Roman" panose="02020603050405020304" pitchFamily="18" charset="0"/>
                <a:ea typeface="Times New Roman"/>
                <a:cs typeface="Times New Roman" panose="02020603050405020304" pitchFamily="18" charset="0"/>
              </a:rPr>
              <a:t>katër (4)</a:t>
            </a:r>
            <a:r>
              <a:rPr lang="de-DE" sz="2000" dirty="0">
                <a:latin typeface="Times New Roman" panose="02020603050405020304" pitchFamily="18" charset="0"/>
                <a:ea typeface="Times New Roman"/>
                <a:cs typeface="Times New Roman" panose="02020603050405020304" pitchFamily="18" charset="0"/>
              </a:rPr>
              <a:t> raste në total. viktima të mundëshme trafikimi me status </a:t>
            </a:r>
            <a:r>
              <a:rPr lang="de-DE" sz="2000" b="1" dirty="0">
                <a:latin typeface="Times New Roman" panose="02020603050405020304" pitchFamily="18" charset="0"/>
                <a:ea typeface="Times New Roman"/>
                <a:cs typeface="Times New Roman" panose="02020603050405020304" pitchFamily="18" charset="0"/>
              </a:rPr>
              <a:t>VMT 3</a:t>
            </a:r>
            <a:r>
              <a:rPr lang="de-DE" sz="2000" dirty="0">
                <a:latin typeface="Times New Roman" panose="02020603050405020304" pitchFamily="18" charset="0"/>
                <a:ea typeface="Times New Roman"/>
                <a:cs typeface="Times New Roman" panose="02020603050405020304" pitchFamily="18" charset="0"/>
              </a:rPr>
              <a:t> dhe viktima trafikimi </a:t>
            </a:r>
            <a:r>
              <a:rPr lang="de-DE" sz="2000" b="1" dirty="0">
                <a:latin typeface="Times New Roman" panose="02020603050405020304" pitchFamily="18" charset="0"/>
                <a:ea typeface="Times New Roman"/>
                <a:cs typeface="Times New Roman" panose="02020603050405020304" pitchFamily="18" charset="0"/>
              </a:rPr>
              <a:t>1 VT.</a:t>
            </a:r>
            <a:endParaRPr lang="en-US" sz="2000" dirty="0">
              <a:effectLst/>
              <a:latin typeface="Times New Roman" panose="02020603050405020304" pitchFamily="18" charset="0"/>
              <a:ea typeface="Times New Roman"/>
              <a:cs typeface="Times New Roman" panose="02020603050405020304" pitchFamily="18" charset="0"/>
            </a:endParaRPr>
          </a:p>
        </p:txBody>
      </p:sp>
      <p:graphicFrame>
        <p:nvGraphicFramePr>
          <p:cNvPr id="24" name="Chart 23">
            <a:extLst>
              <a:ext uri="{FF2B5EF4-FFF2-40B4-BE49-F238E27FC236}">
                <a16:creationId xmlns:a16="http://schemas.microsoft.com/office/drawing/2014/main" xmlns="" id="{954EC64F-1D4A-4F7D-B3DE-E9A09A361B6F}"/>
              </a:ext>
            </a:extLst>
          </p:cNvPr>
          <p:cNvGraphicFramePr/>
          <p:nvPr/>
        </p:nvGraphicFramePr>
        <p:xfrm>
          <a:off x="457200" y="2362200"/>
          <a:ext cx="4735514" cy="4159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39065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CF23C-A1C7-4F28-A733-7D94F3AFBA58}"/>
              </a:ext>
            </a:extLst>
          </p:cNvPr>
          <p:cNvSpPr>
            <a:spLocks noGrp="1"/>
          </p:cNvSpPr>
          <p:nvPr>
            <p:ph type="title"/>
          </p:nvPr>
        </p:nvSpPr>
        <p:spPr/>
        <p:txBody>
          <a:bodyPr/>
          <a:lstStyle/>
          <a:p>
            <a:pPr algn="ctr"/>
            <a:r>
              <a:rPr lang="en-GB" sz="2400" dirty="0">
                <a:latin typeface="Times New Roman" panose="02020603050405020304" pitchFamily="18" charset="0"/>
                <a:cs typeface="Times New Roman" panose="02020603050405020304" pitchFamily="18" charset="0"/>
              </a:rPr>
              <a:t>KOMITETI RAJONAL PËR PARANDALIMIN E RADIKALIZIMIT DHE LUFTËS KUNDËR EKTREMIZMIT TË DHUNSHËM</a:t>
            </a:r>
          </a:p>
        </p:txBody>
      </p:sp>
      <p:sp>
        <p:nvSpPr>
          <p:cNvPr id="3" name="Content Placeholder 2">
            <a:extLst>
              <a:ext uri="{FF2B5EF4-FFF2-40B4-BE49-F238E27FC236}">
                <a16:creationId xmlns:a16="http://schemas.microsoft.com/office/drawing/2014/main" xmlns="" id="{73D93406-AF3E-4CB3-A080-4ADE66261F9C}"/>
              </a:ext>
            </a:extLst>
          </p:cNvPr>
          <p:cNvSpPr>
            <a:spLocks noGrp="1"/>
          </p:cNvSpPr>
          <p:nvPr>
            <p:ph idx="1"/>
          </p:nvPr>
        </p:nvSpPr>
        <p:spPr>
          <a:xfrm>
            <a:off x="866216" y="2603500"/>
            <a:ext cx="7591984" cy="3721100"/>
          </a:xfrm>
        </p:spPr>
        <p:txBody>
          <a:bodyPr>
            <a:normAutofit/>
          </a:bodyPr>
          <a:lstStyle/>
          <a:p>
            <a:pPr marL="0" marR="0" algn="just">
              <a:lnSpc>
                <a:spcPct val="115000"/>
              </a:lnSpc>
              <a:spcBef>
                <a:spcPts val="0"/>
              </a:spcBef>
              <a:spcAft>
                <a:spcPts val="1000"/>
              </a:spcAft>
            </a:pPr>
            <a:r>
              <a:rPr lang="en-US" dirty="0" err="1">
                <a:solidFill>
                  <a:schemeClr val="tx1"/>
                </a:solidFill>
                <a:latin typeface="Times New Roman"/>
                <a:ea typeface="Times New Roman"/>
                <a:cs typeface="Times New Roman"/>
              </a:rPr>
              <a:t>Gjatë</a:t>
            </a:r>
            <a:r>
              <a:rPr lang="en-US" dirty="0">
                <a:solidFill>
                  <a:schemeClr val="tx1"/>
                </a:solidFill>
                <a:latin typeface="Times New Roman"/>
                <a:ea typeface="Times New Roman"/>
                <a:cs typeface="Times New Roman"/>
              </a:rPr>
              <a:t> </a:t>
            </a:r>
            <a:r>
              <a:rPr lang="en-US" dirty="0" err="1">
                <a:solidFill>
                  <a:schemeClr val="tx1"/>
                </a:solidFill>
                <a:latin typeface="Times New Roman"/>
                <a:ea typeface="Times New Roman"/>
                <a:cs typeface="Times New Roman"/>
              </a:rPr>
              <a:t>vitit</a:t>
            </a:r>
            <a:r>
              <a:rPr lang="en-US" dirty="0">
                <a:solidFill>
                  <a:schemeClr val="tx1"/>
                </a:solidFill>
                <a:latin typeface="Times New Roman"/>
                <a:ea typeface="Times New Roman"/>
                <a:cs typeface="Times New Roman"/>
              </a:rPr>
              <a:t> 2025 </a:t>
            </a:r>
            <a:r>
              <a:rPr lang="en-US" dirty="0" err="1">
                <a:solidFill>
                  <a:schemeClr val="tx1"/>
                </a:solidFill>
                <a:latin typeface="Times New Roman"/>
                <a:ea typeface="Times New Roman"/>
                <a:cs typeface="Times New Roman"/>
              </a:rPr>
              <a:t>janë</a:t>
            </a:r>
            <a:r>
              <a:rPr lang="en-US" dirty="0">
                <a:solidFill>
                  <a:schemeClr val="tx1"/>
                </a:solidFill>
                <a:latin typeface="Times New Roman"/>
                <a:ea typeface="Times New Roman"/>
                <a:cs typeface="Times New Roman"/>
              </a:rPr>
              <a:t> </a:t>
            </a:r>
            <a:r>
              <a:rPr lang="en-US" dirty="0" err="1">
                <a:solidFill>
                  <a:schemeClr val="tx1"/>
                </a:solidFill>
                <a:latin typeface="Times New Roman"/>
                <a:ea typeface="Times New Roman"/>
                <a:cs typeface="Times New Roman"/>
              </a:rPr>
              <a:t>realizuar</a:t>
            </a:r>
            <a:r>
              <a:rPr lang="en-US" dirty="0">
                <a:solidFill>
                  <a:schemeClr val="tx1"/>
                </a:solidFill>
                <a:latin typeface="Times New Roman"/>
                <a:ea typeface="Times New Roman"/>
                <a:cs typeface="Times New Roman"/>
              </a:rPr>
              <a:t> 4 </a:t>
            </a:r>
            <a:r>
              <a:rPr lang="en-US" dirty="0" err="1">
                <a:solidFill>
                  <a:schemeClr val="tx1"/>
                </a:solidFill>
                <a:latin typeface="Times New Roman"/>
                <a:ea typeface="Times New Roman"/>
                <a:cs typeface="Times New Roman"/>
              </a:rPr>
              <a:t>takimte</a:t>
            </a:r>
            <a:r>
              <a:rPr lang="en-US" dirty="0">
                <a:solidFill>
                  <a:schemeClr val="tx1"/>
                </a:solidFill>
                <a:latin typeface="Times New Roman"/>
                <a:ea typeface="Times New Roman"/>
                <a:cs typeface="Times New Roman"/>
              </a:rPr>
              <a:t> </a:t>
            </a:r>
            <a:r>
              <a:rPr lang="en-US" dirty="0" err="1">
                <a:solidFill>
                  <a:schemeClr val="tx1"/>
                </a:solidFill>
                <a:latin typeface="Times New Roman"/>
                <a:ea typeface="Times New Roman"/>
                <a:cs typeface="Times New Roman"/>
              </a:rPr>
              <a:t>të</a:t>
            </a:r>
            <a:r>
              <a:rPr lang="en-US" dirty="0">
                <a:solidFill>
                  <a:schemeClr val="tx1"/>
                </a:solidFill>
                <a:latin typeface="Times New Roman"/>
                <a:ea typeface="Times New Roman"/>
                <a:cs typeface="Times New Roman"/>
              </a:rPr>
              <a:t> </a:t>
            </a:r>
            <a:r>
              <a:rPr lang="sq-AL" dirty="0">
                <a:solidFill>
                  <a:schemeClr val="tx1"/>
                </a:solidFill>
                <a:latin typeface="Times New Roman"/>
                <a:ea typeface="Arial"/>
                <a:cs typeface="Times New Roman"/>
              </a:rPr>
              <a:t>Komitetit Rajonal për Parandalimin e Radikalizmit dhe Luftës kundër Ekstremizmit të Dhunshëm.</a:t>
            </a:r>
            <a:endParaRPr lang="en-US" dirty="0">
              <a:solidFill>
                <a:schemeClr val="tx1"/>
              </a:solidFill>
              <a:latin typeface="Calibri"/>
              <a:ea typeface="Arial"/>
              <a:cs typeface="Times New Roman"/>
            </a:endParaRPr>
          </a:p>
          <a:p>
            <a:pPr marL="0" marR="0" algn="just">
              <a:lnSpc>
                <a:spcPct val="115000"/>
              </a:lnSpc>
              <a:spcBef>
                <a:spcPts val="0"/>
              </a:spcBef>
              <a:spcAft>
                <a:spcPts val="1000"/>
              </a:spcAft>
            </a:pPr>
            <a:r>
              <a:rPr lang="en-GB" dirty="0" err="1">
                <a:solidFill>
                  <a:schemeClr val="tx1"/>
                </a:solidFill>
                <a:latin typeface="Times New Roman" panose="02020603050405020304" pitchFamily="18" charset="0"/>
                <a:cs typeface="Times New Roman" panose="02020603050405020304" pitchFamily="18" charset="0"/>
              </a:rPr>
              <a:t>Është</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menaxhuar</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rasti</a:t>
            </a:r>
            <a:r>
              <a:rPr lang="en-GB" dirty="0">
                <a:solidFill>
                  <a:schemeClr val="tx1"/>
                </a:solidFill>
                <a:latin typeface="Times New Roman" panose="02020603050405020304" pitchFamily="18" charset="0"/>
                <a:cs typeface="Times New Roman" panose="02020603050405020304" pitchFamily="18" charset="0"/>
              </a:rPr>
              <a:t> i </a:t>
            </a:r>
            <a:r>
              <a:rPr lang="en-GB" dirty="0" err="1">
                <a:solidFill>
                  <a:schemeClr val="tx1"/>
                </a:solidFill>
                <a:latin typeface="Times New Roman" panose="02020603050405020304" pitchFamily="18" charset="0"/>
                <a:cs typeface="Times New Roman" panose="02020603050405020304" pitchFamily="18" charset="0"/>
              </a:rPr>
              <a:t>një</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fëmije</a:t>
            </a:r>
            <a:r>
              <a:rPr lang="en-GB" dirty="0">
                <a:solidFill>
                  <a:schemeClr val="tx1"/>
                </a:solidFill>
                <a:latin typeface="Times New Roman" panose="02020603050405020304" pitchFamily="18" charset="0"/>
                <a:cs typeface="Times New Roman" panose="02020603050405020304" pitchFamily="18" charset="0"/>
              </a:rPr>
              <a:t> 12 </a:t>
            </a:r>
            <a:r>
              <a:rPr lang="en-GB" dirty="0" err="1">
                <a:solidFill>
                  <a:schemeClr val="tx1"/>
                </a:solidFill>
                <a:latin typeface="Times New Roman" panose="02020603050405020304" pitchFamily="18" charset="0"/>
                <a:cs typeface="Times New Roman" panose="02020603050405020304" pitchFamily="18" charset="0"/>
              </a:rPr>
              <a:t>vjecar</a:t>
            </a:r>
            <a:r>
              <a:rPr lang="en-GB" dirty="0">
                <a:solidFill>
                  <a:schemeClr val="tx1"/>
                </a:solidFill>
                <a:latin typeface="Times New Roman" panose="02020603050405020304" pitchFamily="18" charset="0"/>
                <a:cs typeface="Times New Roman" panose="02020603050405020304" pitchFamily="18" charset="0"/>
              </a:rPr>
              <a:t> I </a:t>
            </a:r>
            <a:r>
              <a:rPr lang="en-GB" dirty="0" err="1">
                <a:solidFill>
                  <a:schemeClr val="tx1"/>
                </a:solidFill>
                <a:latin typeface="Times New Roman" panose="02020603050405020304" pitchFamily="18" charset="0"/>
                <a:cs typeface="Times New Roman" panose="02020603050405020304" pitchFamily="18" charset="0"/>
              </a:rPr>
              <a:t>cili</a:t>
            </a:r>
            <a:r>
              <a:rPr lang="en-GB" dirty="0">
                <a:solidFill>
                  <a:schemeClr val="tx1"/>
                </a:solidFill>
                <a:latin typeface="Times New Roman" panose="02020603050405020304" pitchFamily="18" charset="0"/>
                <a:cs typeface="Times New Roman" panose="02020603050405020304" pitchFamily="18" charset="0"/>
              </a:rPr>
              <a:t> </a:t>
            </a:r>
            <a:r>
              <a:rPr lang="sq-AL" dirty="0">
                <a:solidFill>
                  <a:schemeClr val="tx1"/>
                </a:solidFill>
                <a:latin typeface="Times New Roman"/>
                <a:ea typeface="Times New Roman"/>
              </a:rPr>
              <a:t>nuk ka freku</a:t>
            </a:r>
            <a:r>
              <a:rPr lang="en-US" dirty="0">
                <a:solidFill>
                  <a:schemeClr val="tx1"/>
                </a:solidFill>
                <a:latin typeface="Times New Roman"/>
                <a:ea typeface="Times New Roman"/>
              </a:rPr>
              <a:t>e</a:t>
            </a:r>
            <a:r>
              <a:rPr lang="sq-AL" dirty="0">
                <a:solidFill>
                  <a:schemeClr val="tx1"/>
                </a:solidFill>
                <a:latin typeface="Times New Roman"/>
                <a:ea typeface="Times New Roman"/>
              </a:rPr>
              <a:t>ntuar shkollën dhe</a:t>
            </a:r>
            <a:r>
              <a:rPr lang="en-US" dirty="0">
                <a:solidFill>
                  <a:schemeClr val="tx1"/>
                </a:solidFill>
                <a:latin typeface="Times New Roman"/>
                <a:ea typeface="Times New Roman"/>
              </a:rPr>
              <a:t> </a:t>
            </a:r>
            <a:r>
              <a:rPr lang="en-US" dirty="0" err="1">
                <a:solidFill>
                  <a:schemeClr val="tx1"/>
                </a:solidFill>
                <a:latin typeface="Times New Roman"/>
                <a:ea typeface="Times New Roman"/>
              </a:rPr>
              <a:t>ka</a:t>
            </a:r>
            <a:r>
              <a:rPr lang="en-US" dirty="0">
                <a:solidFill>
                  <a:schemeClr val="tx1"/>
                </a:solidFill>
                <a:latin typeface="Times New Roman"/>
                <a:ea typeface="Times New Roman"/>
              </a:rPr>
              <a:t> m</a:t>
            </a:r>
            <a:r>
              <a:rPr lang="sq-AL" dirty="0">
                <a:solidFill>
                  <a:schemeClr val="tx1"/>
                </a:solidFill>
                <a:latin typeface="Times New Roman"/>
                <a:ea typeface="Times New Roman"/>
              </a:rPr>
              <a:t>anifestuar sjellje jo të përshtatshme</a:t>
            </a:r>
            <a:r>
              <a:rPr lang="en-US" dirty="0">
                <a:latin typeface="Times New Roman"/>
                <a:ea typeface="Times New Roman"/>
              </a:rPr>
              <a:t>. U </a:t>
            </a:r>
            <a:r>
              <a:rPr lang="en-US" dirty="0" err="1">
                <a:latin typeface="Times New Roman"/>
                <a:ea typeface="Times New Roman"/>
              </a:rPr>
              <a:t>zbulua</a:t>
            </a:r>
            <a:r>
              <a:rPr lang="en-US" dirty="0">
                <a:latin typeface="Times New Roman"/>
                <a:ea typeface="Times New Roman"/>
              </a:rPr>
              <a:t> se </a:t>
            </a:r>
            <a:r>
              <a:rPr lang="en-US" dirty="0" err="1">
                <a:latin typeface="Times New Roman"/>
                <a:ea typeface="Times New Roman"/>
              </a:rPr>
              <a:t>fëmija</a:t>
            </a:r>
            <a:r>
              <a:rPr lang="en-US" dirty="0">
                <a:latin typeface="Times New Roman"/>
                <a:ea typeface="Times New Roman"/>
              </a:rPr>
              <a:t> </a:t>
            </a:r>
            <a:r>
              <a:rPr lang="en-US" dirty="0" err="1">
                <a:latin typeface="Times New Roman"/>
                <a:ea typeface="Times New Roman"/>
              </a:rPr>
              <a:t>frekuentonte</a:t>
            </a:r>
            <a:r>
              <a:rPr lang="en-US" dirty="0">
                <a:latin typeface="Times New Roman"/>
                <a:ea typeface="Times New Roman"/>
              </a:rPr>
              <a:t> </a:t>
            </a:r>
            <a:r>
              <a:rPr lang="en-US" dirty="0" err="1">
                <a:latin typeface="Times New Roman"/>
                <a:ea typeface="Times New Roman"/>
              </a:rPr>
              <a:t>xhaminë</a:t>
            </a:r>
            <a:r>
              <a:rPr lang="en-US" dirty="0">
                <a:latin typeface="Times New Roman"/>
                <a:ea typeface="Times New Roman"/>
              </a:rPr>
              <a:t> </a:t>
            </a:r>
            <a:r>
              <a:rPr lang="en-US" dirty="0" err="1">
                <a:latin typeface="Times New Roman"/>
                <a:ea typeface="Times New Roman"/>
              </a:rPr>
              <a:t>dhe</a:t>
            </a:r>
            <a:r>
              <a:rPr lang="en-US" dirty="0">
                <a:latin typeface="Times New Roman"/>
                <a:ea typeface="Times New Roman"/>
              </a:rPr>
              <a:t> </a:t>
            </a:r>
            <a:r>
              <a:rPr lang="en-US" dirty="0" err="1">
                <a:latin typeface="Times New Roman"/>
                <a:ea typeface="Times New Roman"/>
              </a:rPr>
              <a:t>shoqërohej</a:t>
            </a:r>
            <a:r>
              <a:rPr lang="en-US" dirty="0">
                <a:latin typeface="Times New Roman"/>
                <a:ea typeface="Times New Roman"/>
              </a:rPr>
              <a:t> me </a:t>
            </a:r>
            <a:r>
              <a:rPr lang="en-US" dirty="0" err="1">
                <a:latin typeface="Times New Roman"/>
                <a:ea typeface="Times New Roman"/>
              </a:rPr>
              <a:t>një</a:t>
            </a:r>
            <a:r>
              <a:rPr lang="en-US" dirty="0">
                <a:latin typeface="Times New Roman"/>
                <a:ea typeface="Times New Roman"/>
              </a:rPr>
              <a:t> </a:t>
            </a:r>
            <a:r>
              <a:rPr lang="en-US" dirty="0" err="1">
                <a:latin typeface="Times New Roman"/>
                <a:ea typeface="Times New Roman"/>
              </a:rPr>
              <a:t>të</a:t>
            </a:r>
            <a:r>
              <a:rPr lang="en-US" dirty="0">
                <a:latin typeface="Times New Roman"/>
                <a:ea typeface="Times New Roman"/>
              </a:rPr>
              <a:t> </a:t>
            </a:r>
            <a:r>
              <a:rPr lang="en-US" dirty="0" err="1">
                <a:latin typeface="Times New Roman"/>
                <a:ea typeface="Times New Roman"/>
              </a:rPr>
              <a:t>rritur</a:t>
            </a:r>
            <a:r>
              <a:rPr lang="en-US" dirty="0">
                <a:latin typeface="Times New Roman"/>
                <a:ea typeface="Times New Roman"/>
              </a:rPr>
              <a:t> 26 </a:t>
            </a:r>
            <a:r>
              <a:rPr lang="en-US" dirty="0" err="1">
                <a:latin typeface="Times New Roman"/>
                <a:ea typeface="Times New Roman"/>
              </a:rPr>
              <a:t>vjecar</a:t>
            </a:r>
            <a:r>
              <a:rPr lang="en-US" dirty="0">
                <a:latin typeface="Times New Roman"/>
                <a:ea typeface="Times New Roman"/>
              </a:rPr>
              <a:t>.</a:t>
            </a:r>
          </a:p>
          <a:p>
            <a:pPr marL="0" algn="just">
              <a:lnSpc>
                <a:spcPct val="115000"/>
              </a:lnSpc>
              <a:spcBef>
                <a:spcPts val="0"/>
              </a:spcBef>
            </a:pPr>
            <a:r>
              <a:rPr lang="sq-AL" dirty="0">
                <a:latin typeface="Times New Roman"/>
                <a:ea typeface="Arial"/>
              </a:rPr>
              <a:t>Rasti i fëmijës u monitorua nga PMF, ZVA, SPZ. Vetëm një herë i është ofruar trajtim psikologjik dhe teologjik nga CVE. Jemi në pritje të masave që do ndërmerren nga CVE.</a:t>
            </a:r>
            <a:endParaRPr lang="en-US" dirty="0">
              <a:latin typeface="Arial"/>
              <a:ea typeface="Arial"/>
            </a:endParaRPr>
          </a:p>
          <a:p>
            <a:pPr fontAlgn="base">
              <a:lnSpc>
                <a:spcPts val="1800"/>
              </a:lnSpc>
              <a:spcAft>
                <a:spcPts val="800"/>
              </a:spcAft>
            </a:pPr>
            <a:endParaRPr lang="en-US" dirty="0">
              <a:latin typeface="Times New Roman"/>
              <a:ea typeface="Times New Roman"/>
            </a:endParaRPr>
          </a:p>
          <a:p>
            <a:pPr fontAlgn="base">
              <a:lnSpc>
                <a:spcPts val="1800"/>
              </a:lnSpc>
              <a:spcAft>
                <a:spcPts val="800"/>
              </a:spcAft>
            </a:pPr>
            <a:endParaRPr lang="en-GB" dirty="0"/>
          </a:p>
        </p:txBody>
      </p:sp>
      <p:sp>
        <p:nvSpPr>
          <p:cNvPr id="4" name="Slide Number Placeholder 3">
            <a:extLst>
              <a:ext uri="{FF2B5EF4-FFF2-40B4-BE49-F238E27FC236}">
                <a16:creationId xmlns:a16="http://schemas.microsoft.com/office/drawing/2014/main" xmlns="" id="{927434B3-F10A-4019-8BEF-8D613BF5B486}"/>
              </a:ext>
            </a:extLst>
          </p:cNvPr>
          <p:cNvSpPr>
            <a:spLocks noGrp="1"/>
          </p:cNvSpPr>
          <p:nvPr>
            <p:ph type="sldNum" sz="quarter" idx="12"/>
          </p:nvPr>
        </p:nvSpPr>
        <p:spPr/>
        <p:txBody>
          <a:bodyPr/>
          <a:lstStyle/>
          <a:p>
            <a:pPr>
              <a:defRPr/>
            </a:pPr>
            <a:fld id="{51ACAA0A-A54D-4EAE-9F78-393AB960BCBF}" type="slidenum">
              <a:rPr lang="en-US" b="1" smtClean="0">
                <a:solidFill>
                  <a:schemeClr val="tx1"/>
                </a:solidFill>
              </a:rPr>
              <a:pPr>
                <a:defRPr/>
              </a:pPr>
              <a:t>66</a:t>
            </a:fld>
            <a:endParaRPr lang="en-US" b="1" dirty="0">
              <a:solidFill>
                <a:schemeClr val="tx1"/>
              </a:solidFill>
            </a:endParaRPr>
          </a:p>
        </p:txBody>
      </p:sp>
    </p:spTree>
    <p:extLst>
      <p:ext uri="{BB962C8B-B14F-4D97-AF65-F5344CB8AC3E}">
        <p14:creationId xmlns:p14="http://schemas.microsoft.com/office/powerpoint/2010/main" val="14291369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1092200"/>
            <a:ext cx="8382000" cy="708025"/>
          </a:xfrm>
        </p:spPr>
        <p:txBody>
          <a:bodyPr/>
          <a:lstStyle/>
          <a:p>
            <a:pPr algn="ctr"/>
            <a:r>
              <a:rPr lang="en-US" altLang="en-US" sz="1800" b="1" smtClean="0">
                <a:latin typeface="Times New Roman" pitchFamily="18" charset="0"/>
                <a:ea typeface="Calibri" pitchFamily="34" charset="0"/>
                <a:cs typeface="Times New Roman" pitchFamily="18" charset="0"/>
              </a:rPr>
              <a:t/>
            </a:r>
            <a:br>
              <a:rPr lang="en-US" altLang="en-US" sz="1800" b="1" smtClean="0">
                <a:latin typeface="Times New Roman" pitchFamily="18" charset="0"/>
                <a:ea typeface="Calibri" pitchFamily="34" charset="0"/>
                <a:cs typeface="Times New Roman" pitchFamily="18" charset="0"/>
              </a:rPr>
            </a:br>
            <a:r>
              <a:rPr lang="en-US" altLang="en-US" sz="1800" b="1" smtClean="0">
                <a:latin typeface="Times New Roman" pitchFamily="18" charset="0"/>
                <a:ea typeface="Calibri" pitchFamily="34" charset="0"/>
                <a:cs typeface="Times New Roman" pitchFamily="18" charset="0"/>
              </a:rPr>
              <a:t/>
            </a:r>
            <a:br>
              <a:rPr lang="en-US" altLang="en-US" sz="1800" b="1" smtClean="0">
                <a:latin typeface="Times New Roman" pitchFamily="18" charset="0"/>
                <a:ea typeface="Calibri" pitchFamily="34" charset="0"/>
                <a:cs typeface="Times New Roman" pitchFamily="18" charset="0"/>
              </a:rPr>
            </a:br>
            <a:r>
              <a:rPr lang="en-US" altLang="en-US" sz="2000" smtClean="0">
                <a:latin typeface="Times New Roman" pitchFamily="18" charset="0"/>
                <a:ea typeface="Calibri" pitchFamily="34" charset="0"/>
                <a:cs typeface="Times New Roman" pitchFamily="18" charset="0"/>
              </a:rPr>
              <a:t>KOMITETI I MENAXHIMIT TË ZONAVE TË MBROJTURA MJEDISORE </a:t>
            </a:r>
            <a:r>
              <a:rPr lang="en-US" altLang="en-US" sz="1800" smtClean="0">
                <a:latin typeface="Calibri" pitchFamily="34" charset="0"/>
                <a:ea typeface="Calibri" pitchFamily="34" charset="0"/>
                <a:cs typeface="Times New Roman" pitchFamily="18" charset="0"/>
              </a:rPr>
              <a:t/>
            </a:r>
            <a:br>
              <a:rPr lang="en-US" altLang="en-US" sz="1800" smtClean="0">
                <a:latin typeface="Calibri" pitchFamily="34" charset="0"/>
                <a:ea typeface="Calibri" pitchFamily="34" charset="0"/>
                <a:cs typeface="Times New Roman" pitchFamily="18" charset="0"/>
              </a:rPr>
            </a:br>
            <a:endParaRPr lang="en-US" altLang="en-US" smtClean="0">
              <a:ea typeface="Calibri" pitchFamily="34" charset="0"/>
              <a:cs typeface="Times New Roman" pitchFamily="18" charset="0"/>
            </a:endParaRPr>
          </a:p>
        </p:txBody>
      </p:sp>
      <p:sp>
        <p:nvSpPr>
          <p:cNvPr id="3" name="Content Placeholder 2">
            <a:extLst>
              <a:ext uri="{FF2B5EF4-FFF2-40B4-BE49-F238E27FC236}"/>
            </a:extLst>
          </p:cNvPr>
          <p:cNvSpPr>
            <a:spLocks noGrp="1"/>
          </p:cNvSpPr>
          <p:nvPr>
            <p:ph idx="1"/>
          </p:nvPr>
        </p:nvSpPr>
        <p:spPr>
          <a:xfrm>
            <a:off x="304800" y="2243138"/>
            <a:ext cx="5867400" cy="4505325"/>
          </a:xfrm>
        </p:spPr>
        <p:txBody>
          <a:bodyPr/>
          <a:lstStyle/>
          <a:p>
            <a:pPr marL="0" algn="just">
              <a:spcBef>
                <a:spcPts val="0"/>
              </a:spcBef>
              <a:spcAft>
                <a:spcPts val="0"/>
              </a:spcAft>
              <a:buFont typeface="Wingdings" panose="05000000000000000000" pitchFamily="2" charset="2"/>
              <a:buChar char="Ø"/>
              <a:defRPr/>
            </a:pP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Gjatë</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vitit</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2025,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Prefekti</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i</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Qarkut</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në</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bashkëpunim</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të</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ngushtë</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me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Administratën</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Zonave</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të</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Mbrojtura</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Mjedisore</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ka</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ushtruar</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veprimtarinë</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tij</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duke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i</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kushtuar</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rëndësi</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zonave</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të</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mbrojtura</a:t>
            </a: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mjedisore</a:t>
            </a:r>
            <a:r>
              <a:rPr lang="en-US"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marL="0" algn="just">
              <a:spcBef>
                <a:spcPts val="0"/>
              </a:spcBef>
              <a:spcAft>
                <a:spcPts val="0"/>
              </a:spcAft>
              <a:buFont typeface="Wingdings" panose="05000000000000000000" pitchFamily="2" charset="2"/>
              <a:buChar char="Ø"/>
              <a:defRPr/>
            </a:pPr>
            <a:endParaRPr lang="en-US" sz="1400" dirty="0" smtClean="0">
              <a:solidFill>
                <a:schemeClr val="tx1"/>
              </a:solidFill>
              <a:latin typeface="Times New Roman" panose="02020603050405020304" pitchFamily="18" charset="0"/>
              <a:cs typeface="Times New Roman" panose="02020603050405020304" pitchFamily="18" charset="0"/>
            </a:endParaRPr>
          </a:p>
          <a:p>
            <a:pPr marL="0" indent="0" algn="just">
              <a:spcBef>
                <a:spcPts val="0"/>
              </a:spcBef>
              <a:spcAft>
                <a:spcPts val="0"/>
              </a:spcAft>
              <a:buFont typeface="Wingdings 3" pitchFamily="18" charset="2"/>
              <a:buNone/>
              <a:defRPr/>
            </a:pPr>
            <a:r>
              <a:rPr lang="en-US" sz="1400" dirty="0" err="1" smtClean="0">
                <a:solidFill>
                  <a:schemeClr val="tx1"/>
                </a:solidFill>
                <a:latin typeface="Times New Roman" panose="02020603050405020304" pitchFamily="18" charset="0"/>
                <a:cs typeface="Times New Roman" panose="02020603050405020304" pitchFamily="18" charset="0"/>
              </a:rPr>
              <a:t>Zonat</a:t>
            </a:r>
            <a:r>
              <a:rPr lang="en-US" sz="1400" dirty="0" smtClean="0">
                <a:solidFill>
                  <a:schemeClr val="tx1"/>
                </a:solidFill>
                <a:latin typeface="Times New Roman" panose="02020603050405020304" pitchFamily="18" charset="0"/>
                <a:cs typeface="Times New Roman" panose="02020603050405020304" pitchFamily="18" charset="0"/>
              </a:rPr>
              <a:t> e </a:t>
            </a:r>
            <a:r>
              <a:rPr lang="en-US" sz="1400" dirty="0" err="1" smtClean="0">
                <a:solidFill>
                  <a:schemeClr val="tx1"/>
                </a:solidFill>
                <a:latin typeface="Times New Roman" panose="02020603050405020304" pitchFamily="18" charset="0"/>
                <a:cs typeface="Times New Roman" panose="02020603050405020304" pitchFamily="18" charset="0"/>
              </a:rPr>
              <a:t>Mbrojtura</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në</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Qarkun</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Durrës</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janë</a:t>
            </a:r>
            <a:r>
              <a:rPr lang="en-US" sz="1400" dirty="0" smtClean="0">
                <a:solidFill>
                  <a:schemeClr val="tx1"/>
                </a:solidFill>
                <a:latin typeface="Times New Roman" panose="02020603050405020304" pitchFamily="18" charset="0"/>
                <a:cs typeface="Times New Roman" panose="02020603050405020304" pitchFamily="18" charset="0"/>
              </a:rPr>
              <a:t>:</a:t>
            </a:r>
          </a:p>
          <a:p>
            <a:pPr marL="0" indent="0" algn="just">
              <a:spcBef>
                <a:spcPts val="0"/>
              </a:spcBef>
              <a:spcAft>
                <a:spcPts val="0"/>
              </a:spcAft>
              <a:buFont typeface="Wingdings 3" pitchFamily="18" charset="2"/>
              <a:buNone/>
              <a:defRPr/>
            </a:pPr>
            <a:endParaRPr lang="en-US" sz="1400" dirty="0">
              <a:solidFill>
                <a:schemeClr val="tx1"/>
              </a:solidFill>
              <a:latin typeface="Times New Roman" panose="02020603050405020304" pitchFamily="18" charset="0"/>
              <a:cs typeface="Times New Roman" panose="02020603050405020304" pitchFamily="18" charset="0"/>
            </a:endParaRPr>
          </a:p>
          <a:p>
            <a:pPr algn="just">
              <a:spcBef>
                <a:spcPts val="0"/>
              </a:spcBef>
              <a:buFont typeface="Wingdings" panose="05000000000000000000" pitchFamily="2" charset="2"/>
              <a:buChar char="Ø"/>
              <a:defRPr/>
            </a:pPr>
            <a:r>
              <a:rPr lang="en-US" sz="1400" b="1" dirty="0" err="1" smtClean="0">
                <a:solidFill>
                  <a:schemeClr val="tx1"/>
                </a:solidFill>
                <a:latin typeface="Times New Roman" panose="02020603050405020304" pitchFamily="18" charset="0"/>
                <a:cs typeface="Times New Roman" panose="02020603050405020304" pitchFamily="18" charset="0"/>
              </a:rPr>
              <a:t>Parku</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Natyror</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Qafështamë</a:t>
            </a:r>
            <a:r>
              <a:rPr lang="en-US" sz="1400" b="1" dirty="0" smtClean="0">
                <a:solidFill>
                  <a:schemeClr val="tx1"/>
                </a:solidFill>
                <a:latin typeface="Times New Roman" panose="02020603050405020304" pitchFamily="18" charset="0"/>
                <a:cs typeface="Times New Roman" panose="02020603050405020304" pitchFamily="18" charset="0"/>
              </a:rPr>
              <a:t>”</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me </a:t>
            </a:r>
            <a:r>
              <a:rPr lang="en-US" sz="1400" dirty="0" err="1">
                <a:solidFill>
                  <a:schemeClr val="tx1"/>
                </a:solidFill>
                <a:latin typeface="Times New Roman" panose="02020603050405020304" pitchFamily="18" charset="0"/>
                <a:cs typeface="Times New Roman" panose="02020603050405020304" pitchFamily="18" charset="0"/>
              </a:rPr>
              <a:t>sipërfaqe</a:t>
            </a:r>
            <a:r>
              <a:rPr lang="en-US" sz="1400" dirty="0">
                <a:solidFill>
                  <a:schemeClr val="tx1"/>
                </a:solidFill>
                <a:latin typeface="Times New Roman" panose="02020603050405020304" pitchFamily="18" charset="0"/>
                <a:cs typeface="Times New Roman" panose="02020603050405020304" pitchFamily="18" charset="0"/>
              </a:rPr>
              <a:t> 6864.36 ha, </a:t>
            </a:r>
            <a:r>
              <a:rPr lang="en-US" sz="1400" dirty="0" err="1">
                <a:solidFill>
                  <a:schemeClr val="tx1"/>
                </a:solidFill>
                <a:latin typeface="Times New Roman" panose="02020603050405020304" pitchFamily="18" charset="0"/>
                <a:cs typeface="Times New Roman" panose="02020603050405020304" pitchFamily="18" charset="0"/>
              </a:rPr>
              <a:t>shpallur</a:t>
            </a:r>
            <a:r>
              <a:rPr lang="en-US" sz="1400" dirty="0">
                <a:solidFill>
                  <a:schemeClr val="tx1"/>
                </a:solidFill>
                <a:latin typeface="Times New Roman" panose="02020603050405020304" pitchFamily="18" charset="0"/>
                <a:cs typeface="Times New Roman" panose="02020603050405020304" pitchFamily="18" charset="0"/>
              </a:rPr>
              <a:t> me VKM-</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Nr</a:t>
            </a:r>
            <a:r>
              <a:rPr lang="en-US" sz="1400" dirty="0">
                <a:solidFill>
                  <a:schemeClr val="tx1"/>
                </a:solidFill>
                <a:latin typeface="Times New Roman" panose="02020603050405020304" pitchFamily="18" charset="0"/>
                <a:cs typeface="Times New Roman" panose="02020603050405020304" pitchFamily="18" charset="0"/>
              </a:rPr>
              <a:t>. 60, </a:t>
            </a:r>
            <a:r>
              <a:rPr lang="en-US" sz="1400" dirty="0" err="1">
                <a:solidFill>
                  <a:schemeClr val="tx1"/>
                </a:solidFill>
                <a:latin typeface="Times New Roman" panose="02020603050405020304" pitchFamily="18" charset="0"/>
                <a:cs typeface="Times New Roman" panose="02020603050405020304" pitchFamily="18" charset="0"/>
              </a:rPr>
              <a:t>datë</a:t>
            </a:r>
            <a:r>
              <a:rPr lang="en-US" sz="1400" dirty="0">
                <a:solidFill>
                  <a:schemeClr val="tx1"/>
                </a:solidFill>
                <a:latin typeface="Times New Roman" panose="02020603050405020304" pitchFamily="18" charset="0"/>
                <a:cs typeface="Times New Roman" panose="02020603050405020304" pitchFamily="18" charset="0"/>
              </a:rPr>
              <a:t> 26.01.2022.</a:t>
            </a:r>
          </a:p>
          <a:p>
            <a:pPr algn="just">
              <a:spcBef>
                <a:spcPts val="0"/>
              </a:spcBef>
              <a:buFont typeface="Wingdings" panose="05000000000000000000" pitchFamily="2" charset="2"/>
              <a:buChar char="Ø"/>
              <a:defRPr/>
            </a:pPr>
            <a:r>
              <a:rPr lang="en-US" sz="1400" b="1" dirty="0" err="1" smtClean="0">
                <a:solidFill>
                  <a:schemeClr val="tx1"/>
                </a:solidFill>
                <a:latin typeface="Times New Roman" panose="02020603050405020304" pitchFamily="18" charset="0"/>
                <a:cs typeface="Times New Roman" panose="02020603050405020304" pitchFamily="18" charset="0"/>
              </a:rPr>
              <a:t>Peizazh</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i</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Mbrojtur</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Krastë-Verjon</a:t>
            </a:r>
            <a:r>
              <a:rPr lang="en-US" sz="1400" b="1"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me </a:t>
            </a:r>
            <a:r>
              <a:rPr lang="en-US" sz="1400" dirty="0" err="1">
                <a:solidFill>
                  <a:schemeClr val="tx1"/>
                </a:solidFill>
                <a:latin typeface="Times New Roman" panose="02020603050405020304" pitchFamily="18" charset="0"/>
                <a:cs typeface="Times New Roman" panose="02020603050405020304" pitchFamily="18" charset="0"/>
              </a:rPr>
              <a:t>sipërfaqe</a:t>
            </a:r>
            <a:r>
              <a:rPr lang="en-US" sz="1400" dirty="0">
                <a:solidFill>
                  <a:schemeClr val="tx1"/>
                </a:solidFill>
                <a:latin typeface="Times New Roman" panose="02020603050405020304" pitchFamily="18" charset="0"/>
                <a:cs typeface="Times New Roman" panose="02020603050405020304" pitchFamily="18" charset="0"/>
              </a:rPr>
              <a:t> 1470.1 ha, </a:t>
            </a:r>
            <a:r>
              <a:rPr lang="en-US" sz="1400" dirty="0" err="1">
                <a:solidFill>
                  <a:schemeClr val="tx1"/>
                </a:solidFill>
                <a:latin typeface="Times New Roman" panose="02020603050405020304" pitchFamily="18" charset="0"/>
                <a:cs typeface="Times New Roman" panose="02020603050405020304" pitchFamily="18" charset="0"/>
              </a:rPr>
              <a:t>shpallur</a:t>
            </a:r>
            <a:r>
              <a:rPr lang="en-US" sz="1400" dirty="0">
                <a:solidFill>
                  <a:schemeClr val="tx1"/>
                </a:solidFill>
                <a:latin typeface="Times New Roman" panose="02020603050405020304" pitchFamily="18" charset="0"/>
                <a:cs typeface="Times New Roman" panose="02020603050405020304" pitchFamily="18" charset="0"/>
              </a:rPr>
              <a:t> me VKM </a:t>
            </a:r>
            <a:r>
              <a:rPr lang="en-US" sz="1400" dirty="0" err="1">
                <a:solidFill>
                  <a:schemeClr val="tx1"/>
                </a:solidFill>
                <a:latin typeface="Times New Roman" panose="02020603050405020304" pitchFamily="18" charset="0"/>
                <a:cs typeface="Times New Roman" panose="02020603050405020304" pitchFamily="18" charset="0"/>
              </a:rPr>
              <a:t>nr</a:t>
            </a:r>
            <a:r>
              <a:rPr lang="en-US" sz="1400" dirty="0">
                <a:solidFill>
                  <a:schemeClr val="tx1"/>
                </a:solidFill>
                <a:latin typeface="Times New Roman" panose="02020603050405020304" pitchFamily="18" charset="0"/>
                <a:cs typeface="Times New Roman" panose="02020603050405020304" pitchFamily="18" charset="0"/>
              </a:rPr>
              <a:t>. 595, </a:t>
            </a:r>
            <a:r>
              <a:rPr lang="en-US" sz="1400" dirty="0" err="1">
                <a:solidFill>
                  <a:schemeClr val="tx1"/>
                </a:solidFill>
                <a:latin typeface="Times New Roman" panose="02020603050405020304" pitchFamily="18" charset="0"/>
                <a:cs typeface="Times New Roman" panose="02020603050405020304" pitchFamily="18" charset="0"/>
              </a:rPr>
              <a:t>datë</a:t>
            </a:r>
            <a:r>
              <a:rPr lang="en-US" sz="1400" dirty="0">
                <a:solidFill>
                  <a:schemeClr val="tx1"/>
                </a:solidFill>
                <a:latin typeface="Times New Roman" panose="02020603050405020304" pitchFamily="18" charset="0"/>
                <a:cs typeface="Times New Roman" panose="02020603050405020304" pitchFamily="18" charset="0"/>
              </a:rPr>
              <a:t> 25.09.2024.</a:t>
            </a:r>
          </a:p>
          <a:p>
            <a:pPr algn="just">
              <a:spcBef>
                <a:spcPts val="0"/>
              </a:spcBef>
              <a:buFont typeface="Wingdings" panose="05000000000000000000" pitchFamily="2" charset="2"/>
              <a:buChar char="Ø"/>
              <a:defRPr/>
            </a:pPr>
            <a:r>
              <a:rPr lang="en-US" sz="1400" b="1" dirty="0" err="1" smtClean="0">
                <a:solidFill>
                  <a:schemeClr val="tx1"/>
                </a:solidFill>
                <a:latin typeface="Times New Roman" panose="02020603050405020304" pitchFamily="18" charset="0"/>
                <a:cs typeface="Times New Roman" panose="02020603050405020304" pitchFamily="18" charset="0"/>
              </a:rPr>
              <a:t>Peizazhi</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i</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Mbrojtur</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Ujor</a:t>
            </a:r>
            <a:r>
              <a:rPr lang="en-US" sz="1400" b="1" dirty="0">
                <a:solidFill>
                  <a:schemeClr val="tx1"/>
                </a:solidFill>
                <a:latin typeface="Times New Roman" panose="02020603050405020304" pitchFamily="18" charset="0"/>
                <a:cs typeface="Times New Roman" panose="02020603050405020304" pitchFamily="18" charset="0"/>
              </a:rPr>
              <a:t>/</a:t>
            </a:r>
            <a:r>
              <a:rPr lang="en-US" sz="1400" b="1" dirty="0" err="1">
                <a:solidFill>
                  <a:schemeClr val="tx1"/>
                </a:solidFill>
                <a:latin typeface="Times New Roman" panose="02020603050405020304" pitchFamily="18" charset="0"/>
                <a:cs typeface="Times New Roman" panose="02020603050405020304" pitchFamily="18" charset="0"/>
              </a:rPr>
              <a:t>Tokësor</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Rrushkull</a:t>
            </a:r>
            <a:r>
              <a:rPr lang="en-US" sz="1400" b="1" dirty="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 me </a:t>
            </a:r>
            <a:r>
              <a:rPr lang="en-US" sz="1400" dirty="0" err="1">
                <a:solidFill>
                  <a:schemeClr val="tx1"/>
                </a:solidFill>
                <a:latin typeface="Times New Roman" panose="02020603050405020304" pitchFamily="18" charset="0"/>
                <a:cs typeface="Times New Roman" panose="02020603050405020304" pitchFamily="18" charset="0"/>
              </a:rPr>
              <a:t>sipërfaqe</a:t>
            </a:r>
            <a:r>
              <a:rPr lang="en-US" sz="1400" dirty="0">
                <a:solidFill>
                  <a:schemeClr val="tx1"/>
                </a:solidFill>
                <a:latin typeface="Times New Roman" panose="02020603050405020304" pitchFamily="18" charset="0"/>
                <a:cs typeface="Times New Roman" panose="02020603050405020304" pitchFamily="18" charset="0"/>
              </a:rPr>
              <a:t> 579.5 ha, </a:t>
            </a:r>
            <a:r>
              <a:rPr lang="en-US" sz="1400" dirty="0" err="1">
                <a:solidFill>
                  <a:schemeClr val="tx1"/>
                </a:solidFill>
                <a:latin typeface="Times New Roman" panose="02020603050405020304" pitchFamily="18" charset="0"/>
                <a:cs typeface="Times New Roman" panose="02020603050405020304" pitchFamily="18" charset="0"/>
              </a:rPr>
              <a:t>shpallur</a:t>
            </a:r>
            <a:r>
              <a:rPr lang="en-US" sz="1400" dirty="0">
                <a:solidFill>
                  <a:schemeClr val="tx1"/>
                </a:solidFill>
                <a:latin typeface="Times New Roman" panose="02020603050405020304" pitchFamily="18" charset="0"/>
                <a:cs typeface="Times New Roman" panose="02020603050405020304" pitchFamily="18" charset="0"/>
              </a:rPr>
              <a:t> me VKM </a:t>
            </a:r>
            <a:r>
              <a:rPr lang="en-US" sz="1400" dirty="0" err="1">
                <a:solidFill>
                  <a:schemeClr val="tx1"/>
                </a:solidFill>
                <a:latin typeface="Times New Roman" panose="02020603050405020304" pitchFamily="18" charset="0"/>
                <a:cs typeface="Times New Roman" panose="02020603050405020304" pitchFamily="18" charset="0"/>
              </a:rPr>
              <a:t>nr</a:t>
            </a:r>
            <a:r>
              <a:rPr lang="en-US" sz="1400" dirty="0">
                <a:solidFill>
                  <a:schemeClr val="tx1"/>
                </a:solidFill>
                <a:latin typeface="Times New Roman" panose="02020603050405020304" pitchFamily="18" charset="0"/>
                <a:cs typeface="Times New Roman" panose="02020603050405020304" pitchFamily="18" charset="0"/>
              </a:rPr>
              <a:t>. 589, </a:t>
            </a:r>
            <a:r>
              <a:rPr lang="en-US" sz="1400" dirty="0" err="1">
                <a:solidFill>
                  <a:schemeClr val="tx1"/>
                </a:solidFill>
                <a:latin typeface="Times New Roman" panose="02020603050405020304" pitchFamily="18" charset="0"/>
                <a:cs typeface="Times New Roman" panose="02020603050405020304" pitchFamily="18" charset="0"/>
              </a:rPr>
              <a:t>datë</a:t>
            </a:r>
            <a:r>
              <a:rPr lang="en-US" sz="1400" dirty="0">
                <a:solidFill>
                  <a:schemeClr val="tx1"/>
                </a:solidFill>
                <a:latin typeface="Times New Roman" panose="02020603050405020304" pitchFamily="18" charset="0"/>
                <a:cs typeface="Times New Roman" panose="02020603050405020304" pitchFamily="18" charset="0"/>
              </a:rPr>
              <a:t> 25.09.2024.</a:t>
            </a:r>
          </a:p>
          <a:p>
            <a:pPr algn="just">
              <a:spcBef>
                <a:spcPts val="0"/>
              </a:spcBef>
              <a:buFont typeface="Wingdings" panose="05000000000000000000" pitchFamily="2" charset="2"/>
              <a:buChar char="Ø"/>
              <a:defRPr/>
            </a:pPr>
            <a:r>
              <a:rPr lang="en-US" sz="1400" b="1" dirty="0" err="1" smtClean="0">
                <a:solidFill>
                  <a:schemeClr val="tx1"/>
                </a:solidFill>
                <a:latin typeface="Times New Roman" panose="02020603050405020304" pitchFamily="18" charset="0"/>
                <a:cs typeface="Times New Roman" panose="02020603050405020304" pitchFamily="18" charset="0"/>
              </a:rPr>
              <a:t>Peizazhi</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i</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Mbrojtur</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Ujor</a:t>
            </a:r>
            <a:r>
              <a:rPr lang="en-US" sz="1400" b="1" dirty="0">
                <a:solidFill>
                  <a:schemeClr val="tx1"/>
                </a:solidFill>
                <a:latin typeface="Times New Roman" panose="02020603050405020304" pitchFamily="18" charset="0"/>
                <a:cs typeface="Times New Roman" panose="02020603050405020304" pitchFamily="18" charset="0"/>
              </a:rPr>
              <a:t>/</a:t>
            </a:r>
            <a:r>
              <a:rPr lang="en-US" sz="1400" b="1" dirty="0" err="1">
                <a:solidFill>
                  <a:schemeClr val="tx1"/>
                </a:solidFill>
                <a:latin typeface="Times New Roman" panose="02020603050405020304" pitchFamily="18" charset="0"/>
                <a:cs typeface="Times New Roman" panose="02020603050405020304" pitchFamily="18" charset="0"/>
              </a:rPr>
              <a:t>Tokësor</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Bisht</a:t>
            </a:r>
            <a:r>
              <a:rPr lang="en-US" sz="1400" b="1" dirty="0">
                <a:solidFill>
                  <a:schemeClr val="tx1"/>
                </a:solidFill>
                <a:latin typeface="Times New Roman" panose="02020603050405020304" pitchFamily="18" charset="0"/>
                <a:cs typeface="Times New Roman" panose="02020603050405020304" pitchFamily="18" charset="0"/>
              </a:rPr>
              <a:t> – </a:t>
            </a:r>
            <a:r>
              <a:rPr lang="en-US" sz="1400" b="1" dirty="0" err="1">
                <a:solidFill>
                  <a:schemeClr val="tx1"/>
                </a:solidFill>
                <a:latin typeface="Times New Roman" panose="02020603050405020304" pitchFamily="18" charset="0"/>
                <a:cs typeface="Times New Roman" panose="02020603050405020304" pitchFamily="18" charset="0"/>
              </a:rPr>
              <a:t>Kamzë</a:t>
            </a:r>
            <a:r>
              <a:rPr lang="en-US" sz="1400" b="1"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me </a:t>
            </a:r>
            <a:r>
              <a:rPr lang="en-US" sz="1400" dirty="0" err="1">
                <a:solidFill>
                  <a:schemeClr val="tx1"/>
                </a:solidFill>
                <a:latin typeface="Times New Roman" panose="02020603050405020304" pitchFamily="18" charset="0"/>
                <a:cs typeface="Times New Roman" panose="02020603050405020304" pitchFamily="18" charset="0"/>
              </a:rPr>
              <a:t>sipërfaqe</a:t>
            </a:r>
            <a:r>
              <a:rPr lang="en-US" sz="1400" dirty="0">
                <a:solidFill>
                  <a:schemeClr val="tx1"/>
                </a:solidFill>
                <a:latin typeface="Times New Roman" panose="02020603050405020304" pitchFamily="18" charset="0"/>
                <a:cs typeface="Times New Roman" panose="02020603050405020304" pitchFamily="18" charset="0"/>
              </a:rPr>
              <a:t> 491.5 ha, </a:t>
            </a:r>
            <a:r>
              <a:rPr lang="en-US" sz="1400" dirty="0" err="1">
                <a:solidFill>
                  <a:schemeClr val="tx1"/>
                </a:solidFill>
                <a:latin typeface="Times New Roman" panose="02020603050405020304" pitchFamily="18" charset="0"/>
                <a:cs typeface="Times New Roman" panose="02020603050405020304" pitchFamily="18" charset="0"/>
              </a:rPr>
              <a:t>shpallur</a:t>
            </a:r>
            <a:r>
              <a:rPr lang="en-US" sz="1400" dirty="0">
                <a:solidFill>
                  <a:schemeClr val="tx1"/>
                </a:solidFill>
                <a:latin typeface="Times New Roman" panose="02020603050405020304" pitchFamily="18" charset="0"/>
                <a:cs typeface="Times New Roman" panose="02020603050405020304" pitchFamily="18" charset="0"/>
              </a:rPr>
              <a:t> me VKM </a:t>
            </a:r>
            <a:r>
              <a:rPr lang="en-US" sz="1400" dirty="0" err="1">
                <a:solidFill>
                  <a:schemeClr val="tx1"/>
                </a:solidFill>
                <a:latin typeface="Times New Roman" panose="02020603050405020304" pitchFamily="18" charset="0"/>
                <a:cs typeface="Times New Roman" panose="02020603050405020304" pitchFamily="18" charset="0"/>
              </a:rPr>
              <a:t>nr</a:t>
            </a:r>
            <a:r>
              <a:rPr lang="en-US" sz="1400" dirty="0">
                <a:solidFill>
                  <a:schemeClr val="tx1"/>
                </a:solidFill>
                <a:latin typeface="Times New Roman" panose="02020603050405020304" pitchFamily="18" charset="0"/>
                <a:cs typeface="Times New Roman" panose="02020603050405020304" pitchFamily="18" charset="0"/>
              </a:rPr>
              <a:t>. 592, </a:t>
            </a:r>
            <a:r>
              <a:rPr lang="en-US" sz="1400" dirty="0" err="1">
                <a:solidFill>
                  <a:schemeClr val="tx1"/>
                </a:solidFill>
                <a:latin typeface="Times New Roman" panose="02020603050405020304" pitchFamily="18" charset="0"/>
                <a:cs typeface="Times New Roman" panose="02020603050405020304" pitchFamily="18" charset="0"/>
              </a:rPr>
              <a:t>datë</a:t>
            </a:r>
            <a:r>
              <a:rPr lang="en-US" sz="1400" dirty="0">
                <a:solidFill>
                  <a:schemeClr val="tx1"/>
                </a:solidFill>
                <a:latin typeface="Times New Roman" panose="02020603050405020304" pitchFamily="18" charset="0"/>
                <a:cs typeface="Times New Roman" panose="02020603050405020304" pitchFamily="18" charset="0"/>
              </a:rPr>
              <a:t> 25.09.2024.</a:t>
            </a:r>
          </a:p>
          <a:p>
            <a:pPr algn="just">
              <a:spcBef>
                <a:spcPts val="0"/>
              </a:spcBef>
              <a:buFont typeface="Wingdings" panose="05000000000000000000" pitchFamily="2" charset="2"/>
              <a:buChar char="Ø"/>
              <a:defRPr/>
            </a:pPr>
            <a:r>
              <a:rPr lang="en-US" sz="1400" b="1" dirty="0" err="1" smtClean="0">
                <a:solidFill>
                  <a:schemeClr val="tx1"/>
                </a:solidFill>
                <a:latin typeface="Times New Roman" panose="02020603050405020304" pitchFamily="18" charset="0"/>
                <a:cs typeface="Times New Roman" panose="02020603050405020304" pitchFamily="18" charset="0"/>
              </a:rPr>
              <a:t>Parku</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Kombëtar</a:t>
            </a:r>
            <a:r>
              <a:rPr lang="en-US" sz="1400" b="1" dirty="0">
                <a:solidFill>
                  <a:schemeClr val="tx1"/>
                </a:solidFill>
                <a:latin typeface="Times New Roman" panose="02020603050405020304" pitchFamily="18" charset="0"/>
                <a:cs typeface="Times New Roman" panose="02020603050405020304" pitchFamily="18" charset="0"/>
              </a:rPr>
              <a:t> “Mali </a:t>
            </a:r>
            <a:r>
              <a:rPr lang="en-US" sz="1400" b="1" dirty="0" err="1">
                <a:solidFill>
                  <a:schemeClr val="tx1"/>
                </a:solidFill>
                <a:latin typeface="Times New Roman" panose="02020603050405020304" pitchFamily="18" charset="0"/>
                <a:cs typeface="Times New Roman" panose="02020603050405020304" pitchFamily="18" charset="0"/>
              </a:rPr>
              <a:t>i</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Dajtit</a:t>
            </a:r>
            <a:r>
              <a:rPr lang="en-US" sz="1400" b="1" dirty="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nga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cilat</a:t>
            </a:r>
            <a:r>
              <a:rPr lang="en-US" sz="1400" dirty="0">
                <a:solidFill>
                  <a:schemeClr val="tx1"/>
                </a:solidFill>
                <a:latin typeface="Times New Roman" panose="02020603050405020304" pitchFamily="18" charset="0"/>
                <a:cs typeface="Times New Roman" panose="02020603050405020304" pitchFamily="18" charset="0"/>
              </a:rPr>
              <a:t> 2444 ha </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administrim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AdZM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Durrës</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shpallur</a:t>
            </a:r>
            <a:r>
              <a:rPr lang="en-US" sz="1400" dirty="0">
                <a:solidFill>
                  <a:schemeClr val="tx1"/>
                </a:solidFill>
                <a:latin typeface="Times New Roman" panose="02020603050405020304" pitchFamily="18" charset="0"/>
                <a:cs typeface="Times New Roman" panose="02020603050405020304" pitchFamily="18" charset="0"/>
              </a:rPr>
              <a:t> me VKM-</a:t>
            </a:r>
            <a:r>
              <a:rPr lang="en-US" sz="1400" dirty="0" err="1">
                <a:solidFill>
                  <a:schemeClr val="tx1"/>
                </a:solidFill>
                <a:latin typeface="Times New Roman" panose="02020603050405020304" pitchFamily="18" charset="0"/>
                <a:cs typeface="Times New Roman" panose="02020603050405020304" pitchFamily="18" charset="0"/>
              </a:rPr>
              <a:t>në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Nr</a:t>
            </a:r>
            <a:r>
              <a:rPr lang="en-US" sz="1400" dirty="0">
                <a:solidFill>
                  <a:schemeClr val="tx1"/>
                </a:solidFill>
                <a:latin typeface="Times New Roman" panose="02020603050405020304" pitchFamily="18" charset="0"/>
                <a:cs typeface="Times New Roman" panose="02020603050405020304" pitchFamily="18" charset="0"/>
              </a:rPr>
              <a:t>. 59, </a:t>
            </a:r>
            <a:r>
              <a:rPr lang="en-US" sz="1400" dirty="0" err="1">
                <a:solidFill>
                  <a:schemeClr val="tx1"/>
                </a:solidFill>
                <a:latin typeface="Times New Roman" panose="02020603050405020304" pitchFamily="18" charset="0"/>
                <a:cs typeface="Times New Roman" panose="02020603050405020304" pitchFamily="18" charset="0"/>
              </a:rPr>
              <a:t>datë</a:t>
            </a:r>
            <a:r>
              <a:rPr lang="en-US" sz="1400" dirty="0">
                <a:solidFill>
                  <a:schemeClr val="tx1"/>
                </a:solidFill>
                <a:latin typeface="Times New Roman" panose="02020603050405020304" pitchFamily="18" charset="0"/>
                <a:cs typeface="Times New Roman" panose="02020603050405020304" pitchFamily="18" charset="0"/>
              </a:rPr>
              <a:t> 26.01.2022.</a:t>
            </a:r>
          </a:p>
          <a:p>
            <a:pPr algn="just">
              <a:spcBef>
                <a:spcPts val="0"/>
              </a:spcBef>
              <a:buFont typeface="Wingdings" panose="05000000000000000000" pitchFamily="2" charset="2"/>
              <a:buChar char="Ø"/>
              <a:defRPr/>
            </a:pPr>
            <a:r>
              <a:rPr lang="en-US" sz="1400" b="1" dirty="0" smtClean="0">
                <a:solidFill>
                  <a:schemeClr val="tx1"/>
                </a:solidFill>
                <a:latin typeface="Times New Roman" panose="02020603050405020304" pitchFamily="18" charset="0"/>
                <a:cs typeface="Times New Roman" panose="02020603050405020304" pitchFamily="18" charset="0"/>
              </a:rPr>
              <a:t>18 </a:t>
            </a:r>
            <a:r>
              <a:rPr lang="en-US" sz="1400" b="1" dirty="0" err="1">
                <a:solidFill>
                  <a:schemeClr val="tx1"/>
                </a:solidFill>
                <a:latin typeface="Times New Roman" panose="02020603050405020304" pitchFamily="18" charset="0"/>
                <a:cs typeface="Times New Roman" panose="02020603050405020304" pitchFamily="18" charset="0"/>
              </a:rPr>
              <a:t>Monumente</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Natyre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shpallura</a:t>
            </a:r>
            <a:r>
              <a:rPr lang="en-US" sz="1400" dirty="0">
                <a:solidFill>
                  <a:schemeClr val="tx1"/>
                </a:solidFill>
                <a:latin typeface="Times New Roman" panose="02020603050405020304" pitchFamily="18" charset="0"/>
                <a:cs typeface="Times New Roman" panose="02020603050405020304" pitchFamily="18" charset="0"/>
              </a:rPr>
              <a:t> me VKM </a:t>
            </a:r>
            <a:r>
              <a:rPr lang="en-US" sz="1400" dirty="0" err="1">
                <a:solidFill>
                  <a:schemeClr val="tx1"/>
                </a:solidFill>
                <a:latin typeface="Times New Roman" panose="02020603050405020304" pitchFamily="18" charset="0"/>
                <a:cs typeface="Times New Roman" panose="02020603050405020304" pitchFamily="18" charset="0"/>
              </a:rPr>
              <a:t>nr</a:t>
            </a:r>
            <a:r>
              <a:rPr lang="en-US" sz="1400" dirty="0">
                <a:solidFill>
                  <a:schemeClr val="tx1"/>
                </a:solidFill>
                <a:latin typeface="Times New Roman" panose="02020603050405020304" pitchFamily="18" charset="0"/>
                <a:cs typeface="Times New Roman" panose="02020603050405020304" pitchFamily="18" charset="0"/>
              </a:rPr>
              <a:t>. 187, </a:t>
            </a:r>
            <a:r>
              <a:rPr lang="en-US" sz="1400" dirty="0" err="1">
                <a:solidFill>
                  <a:schemeClr val="tx1"/>
                </a:solidFill>
                <a:latin typeface="Times New Roman" panose="02020603050405020304" pitchFamily="18" charset="0"/>
                <a:cs typeface="Times New Roman" panose="02020603050405020304" pitchFamily="18" charset="0"/>
              </a:rPr>
              <a:t>datë</a:t>
            </a:r>
            <a:r>
              <a:rPr lang="en-US" sz="1400" dirty="0">
                <a:solidFill>
                  <a:schemeClr val="tx1"/>
                </a:solidFill>
                <a:latin typeface="Times New Roman" panose="02020603050405020304" pitchFamily="18" charset="0"/>
                <a:cs typeface="Times New Roman" panose="02020603050405020304" pitchFamily="18" charset="0"/>
              </a:rPr>
              <a:t> 25.03.2021 “</a:t>
            </a:r>
            <a:r>
              <a:rPr lang="en-US" sz="1400" dirty="0" err="1">
                <a:solidFill>
                  <a:schemeClr val="tx1"/>
                </a:solidFill>
                <a:latin typeface="Times New Roman" panose="02020603050405020304" pitchFamily="18" charset="0"/>
                <a:cs typeface="Times New Roman" panose="02020603050405020304" pitchFamily="18" charset="0"/>
              </a:rPr>
              <a:t>Për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disa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ndryshime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dhe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shtesa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VKM </a:t>
            </a:r>
            <a:r>
              <a:rPr lang="en-US" sz="1400" dirty="0" err="1">
                <a:solidFill>
                  <a:schemeClr val="tx1"/>
                </a:solidFill>
                <a:latin typeface="Times New Roman" panose="02020603050405020304" pitchFamily="18" charset="0"/>
                <a:cs typeface="Times New Roman" panose="02020603050405020304" pitchFamily="18" charset="0"/>
              </a:rPr>
              <a:t>nr</a:t>
            </a:r>
            <a:r>
              <a:rPr lang="en-US" sz="1400" dirty="0">
                <a:solidFill>
                  <a:schemeClr val="tx1"/>
                </a:solidFill>
                <a:latin typeface="Times New Roman" panose="02020603050405020304" pitchFamily="18" charset="0"/>
                <a:cs typeface="Times New Roman" panose="02020603050405020304" pitchFamily="18" charset="0"/>
              </a:rPr>
              <a:t>. 303, </a:t>
            </a:r>
            <a:r>
              <a:rPr lang="en-US" sz="1400" dirty="0" err="1">
                <a:solidFill>
                  <a:schemeClr val="tx1"/>
                </a:solidFill>
                <a:latin typeface="Times New Roman" panose="02020603050405020304" pitchFamily="18" charset="0"/>
                <a:cs typeface="Times New Roman" panose="02020603050405020304" pitchFamily="18" charset="0"/>
              </a:rPr>
              <a:t>datë</a:t>
            </a:r>
            <a:r>
              <a:rPr lang="en-US" sz="1400" dirty="0">
                <a:solidFill>
                  <a:schemeClr val="tx1"/>
                </a:solidFill>
                <a:latin typeface="Times New Roman" panose="02020603050405020304" pitchFamily="18" charset="0"/>
                <a:cs typeface="Times New Roman" panose="02020603050405020304" pitchFamily="18" charset="0"/>
              </a:rPr>
              <a:t> 10.05.2019 “</a:t>
            </a:r>
            <a:r>
              <a:rPr lang="en-US" sz="1400" dirty="0" err="1">
                <a:solidFill>
                  <a:schemeClr val="tx1"/>
                </a:solidFill>
                <a:latin typeface="Times New Roman" panose="02020603050405020304" pitchFamily="18" charset="0"/>
                <a:cs typeface="Times New Roman" panose="02020603050405020304" pitchFamily="18" charset="0"/>
              </a:rPr>
              <a:t>Për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miratimin</a:t>
            </a:r>
            <a:r>
              <a:rPr lang="en-US" sz="1400" dirty="0">
                <a:solidFill>
                  <a:schemeClr val="tx1"/>
                </a:solidFill>
                <a:latin typeface="Times New Roman" panose="02020603050405020304" pitchFamily="18" charset="0"/>
                <a:cs typeface="Times New Roman" panose="02020603050405020304" pitchFamily="18" charset="0"/>
              </a:rPr>
              <a:t> e </a:t>
            </a:r>
            <a:r>
              <a:rPr lang="en-US" sz="1400" dirty="0" err="1">
                <a:solidFill>
                  <a:schemeClr val="tx1"/>
                </a:solidFill>
                <a:latin typeface="Times New Roman" panose="02020603050405020304" pitchFamily="18" charset="0"/>
                <a:cs typeface="Times New Roman" panose="02020603050405020304" pitchFamily="18" charset="0"/>
              </a:rPr>
              <a:t>listës</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rishikuar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përditësuar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monumenteve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të</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natyrës</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shqiptare</a:t>
            </a:r>
            <a:r>
              <a:rPr lang="en-US" sz="1400" dirty="0">
                <a:solidFill>
                  <a:schemeClr val="tx1"/>
                </a:solidFill>
                <a:latin typeface="Times New Roman" panose="02020603050405020304" pitchFamily="18" charset="0"/>
                <a:cs typeface="Times New Roman" panose="02020603050405020304" pitchFamily="18" charset="0"/>
              </a:rPr>
              <a:t>”.</a:t>
            </a:r>
          </a:p>
          <a:p>
            <a:pPr>
              <a:defRPr/>
            </a:pPr>
            <a:endParaRPr lang="en-US" sz="1200" dirty="0" err="1">
              <a:solidFill>
                <a:schemeClr val="tx1"/>
              </a:solidFill>
              <a:latin typeface="Times New Roman" panose="02020603050405020304" pitchFamily="18" charset="0"/>
              <a:cs typeface="Times New Roman" panose="02020603050405020304" pitchFamily="18" charset="0"/>
            </a:endParaRPr>
          </a:p>
        </p:txBody>
      </p:sp>
      <p:sp>
        <p:nvSpPr>
          <p:cNvPr id="45060"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67</a:t>
            </a:r>
          </a:p>
        </p:txBody>
      </p:sp>
      <p:pic>
        <p:nvPicPr>
          <p:cNvPr id="45061" name="Picture 4" descr="E:\harta e zonave te mbrojt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525" y="4659313"/>
            <a:ext cx="28352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AutoShape 2" descr="image0.jpe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3" name="AutoShape 4" descr="image0.jpe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4" name="AutoShape 6" descr="image0.jpeg"/>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5" name="AutoShape 8" descr="Image preview"/>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pic>
        <p:nvPicPr>
          <p:cNvPr id="45066" name="Picture 10" descr="C:\Users\User\OneDrive\Desktop\image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525" y="2362200"/>
            <a:ext cx="281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1353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81000" y="1042988"/>
            <a:ext cx="8382000" cy="708025"/>
          </a:xfrm>
        </p:spPr>
        <p:txBody>
          <a:bodyPr/>
          <a:lstStyle/>
          <a:p>
            <a:pPr algn="ctr"/>
            <a:r>
              <a:rPr lang="en-US" altLang="en-US" sz="2000" smtClean="0">
                <a:latin typeface="Times New Roman" pitchFamily="18" charset="0"/>
                <a:ea typeface="Calibri" pitchFamily="34" charset="0"/>
                <a:cs typeface="Times New Roman" pitchFamily="18" charset="0"/>
              </a:rPr>
              <a:t>KOMITETI I MENAXHIMIT TË ZONAVE TË MBROJTURA  MJEDISORE</a:t>
            </a:r>
            <a:endParaRPr lang="en-US" altLang="en-US" sz="2000" smtClean="0">
              <a:ea typeface="Calibri" pitchFamily="34" charset="0"/>
              <a:cs typeface="Times New Roman" pitchFamily="18" charset="0"/>
            </a:endParaRPr>
          </a:p>
        </p:txBody>
      </p:sp>
      <p:sp>
        <p:nvSpPr>
          <p:cNvPr id="3" name="Content Placeholder 2">
            <a:extLst>
              <a:ext uri="{FF2B5EF4-FFF2-40B4-BE49-F238E27FC236}"/>
            </a:extLst>
          </p:cNvPr>
          <p:cNvSpPr>
            <a:spLocks noGrp="1"/>
          </p:cNvSpPr>
          <p:nvPr>
            <p:ph idx="1"/>
          </p:nvPr>
        </p:nvSpPr>
        <p:spPr>
          <a:xfrm>
            <a:off x="304800" y="2895600"/>
            <a:ext cx="8562975" cy="2819400"/>
          </a:xfrm>
        </p:spPr>
        <p:txBody>
          <a:bodyPr>
            <a:normAutofit fontScale="92500" lnSpcReduction="10000"/>
          </a:bodyPr>
          <a:lstStyle/>
          <a:p>
            <a:pPr algn="just">
              <a:spcBef>
                <a:spcPts val="0"/>
              </a:spcBef>
              <a:spcAft>
                <a:spcPts val="0"/>
              </a:spcAft>
              <a:buFont typeface="Wingdings" panose="05000000000000000000" pitchFamily="2" charset="2"/>
              <a:buChar char="§"/>
              <a:defRPr/>
            </a:pPr>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spcAft>
                <a:spcPts val="0"/>
              </a:spcAft>
              <a:buFont typeface="Wingdings 3" pitchFamily="18" charset="2"/>
              <a:buNone/>
              <a:defRPr/>
            </a:pP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cilësinë</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drejtuesit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Komitetit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Zonave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Mbrojtura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Mjedisore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Prefekti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Qarkut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gjatë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vitit</a:t>
            </a:r>
            <a:r>
              <a:rPr lang="en-US" sz="1600" dirty="0">
                <a:solidFill>
                  <a:schemeClr val="tx1"/>
                </a:solidFill>
                <a:latin typeface="Times New Roman" panose="02020603050405020304" pitchFamily="18" charset="0"/>
                <a:cs typeface="Times New Roman" panose="02020603050405020304" pitchFamily="18" charset="0"/>
              </a:rPr>
              <a:t> 2025 </a:t>
            </a:r>
            <a:r>
              <a:rPr lang="en-US" sz="1600" dirty="0" err="1">
                <a:solidFill>
                  <a:schemeClr val="tx1"/>
                </a:solidFill>
                <a:latin typeface="Times New Roman" panose="02020603050405020304" pitchFamily="18" charset="0"/>
                <a:cs typeface="Times New Roman" panose="02020603050405020304" pitchFamily="18" charset="0"/>
              </a:rPr>
              <a:t>ka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zhvilluar</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b="1" dirty="0" err="1" smtClean="0">
                <a:solidFill>
                  <a:schemeClr val="tx1"/>
                </a:solidFill>
                <a:latin typeface="Times New Roman" panose="02020603050405020304" pitchFamily="18" charset="0"/>
                <a:cs typeface="Times New Roman" panose="02020603050405020304" pitchFamily="18" charset="0"/>
              </a:rPr>
              <a:t>dy</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takime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kryesore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me </a:t>
            </a:r>
            <a:r>
              <a:rPr lang="en-US" sz="1600" dirty="0" err="1">
                <a:solidFill>
                  <a:schemeClr val="tx1"/>
                </a:solidFill>
                <a:latin typeface="Times New Roman" panose="02020603050405020304" pitchFamily="18" charset="0"/>
                <a:cs typeface="Times New Roman" panose="02020603050405020304" pitchFamily="18" charset="0"/>
              </a:rPr>
              <a:t>institucionet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strukturat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përgjegjëse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anëtare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Komitetit</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Gjithashtu</a:t>
            </a:r>
            <a:r>
              <a:rPr 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është</a:t>
            </a:r>
            <a:r>
              <a:rPr 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marrë</a:t>
            </a:r>
            <a:r>
              <a:rPr 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pjesë</a:t>
            </a:r>
            <a:r>
              <a:rPr 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mbledhjen</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Komitetit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Menaxhimit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Zonave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Mbrojtura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Tiranë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ku</a:t>
            </a:r>
            <a:r>
              <a:rPr lang="en-US" sz="1600" dirty="0" smtClean="0">
                <a:solidFill>
                  <a:schemeClr val="tx1"/>
                </a:solidFill>
                <a:latin typeface="Times New Roman" panose="02020603050405020304" pitchFamily="18" charset="0"/>
                <a:cs typeface="Times New Roman" panose="02020603050405020304" pitchFamily="18" charset="0"/>
              </a:rPr>
              <a:t> ne </a:t>
            </a:r>
            <a:r>
              <a:rPr lang="en-US" sz="1600" dirty="0" err="1" smtClean="0">
                <a:solidFill>
                  <a:schemeClr val="tx1"/>
                </a:solidFill>
                <a:latin typeface="Times New Roman" panose="02020603050405020304" pitchFamily="18" charset="0"/>
                <a:cs typeface="Times New Roman" panose="02020603050405020304" pitchFamily="18" charset="0"/>
              </a:rPr>
              <a:t>jemi</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anëtarë</a:t>
            </a:r>
            <a:r>
              <a:rPr lang="en-US" sz="1600" dirty="0" smtClean="0">
                <a:solidFill>
                  <a:schemeClr val="tx1"/>
                </a:solidFill>
                <a:latin typeface="Times New Roman" panose="02020603050405020304" pitchFamily="18" charset="0"/>
                <a:cs typeface="Times New Roman" panose="02020603050405020304" pitchFamily="18" charset="0"/>
              </a:rPr>
              <a:t>.</a:t>
            </a:r>
          </a:p>
          <a:p>
            <a:pPr marL="0" indent="0" algn="just">
              <a:spcBef>
                <a:spcPts val="0"/>
              </a:spcBef>
              <a:spcAft>
                <a:spcPts val="0"/>
              </a:spcAft>
              <a:buFont typeface="Wingdings 3" pitchFamily="18" charset="2"/>
              <a:buNone/>
              <a:defRPr/>
            </a:pPr>
            <a:endParaRPr lang="en-US" sz="1600" dirty="0" smtClean="0">
              <a:solidFill>
                <a:schemeClr val="tx1"/>
              </a:solidFill>
              <a:latin typeface="Times New Roman" panose="02020603050405020304" pitchFamily="18" charset="0"/>
              <a:cs typeface="Times New Roman" panose="02020603050405020304" pitchFamily="18" charset="0"/>
            </a:endParaRPr>
          </a:p>
          <a:p>
            <a:pPr marL="0" indent="0" algn="just">
              <a:spcBef>
                <a:spcPts val="0"/>
              </a:spcBef>
              <a:spcAft>
                <a:spcPts val="0"/>
              </a:spcAft>
              <a:buFont typeface="Wingdings 3" pitchFamily="18" charset="2"/>
              <a:buNone/>
              <a:defRPr/>
            </a:pPr>
            <a:r>
              <a:rPr lang="en-US" sz="1600" dirty="0" err="1" smtClean="0">
                <a:solidFill>
                  <a:schemeClr val="tx1"/>
                </a:solidFill>
                <a:latin typeface="Times New Roman" panose="02020603050405020304" pitchFamily="18" charset="0"/>
                <a:cs typeface="Times New Roman" panose="02020603050405020304" pitchFamily="18" charset="0"/>
              </a:rPr>
              <a:t>Administrata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e </a:t>
            </a:r>
            <a:r>
              <a:rPr lang="en-US" sz="1600" dirty="0" err="1">
                <a:solidFill>
                  <a:schemeClr val="tx1"/>
                </a:solidFill>
                <a:latin typeface="Times New Roman" panose="02020603050405020304" pitchFamily="18" charset="0"/>
                <a:cs typeface="Times New Roman" panose="02020603050405020304" pitchFamily="18" charset="0"/>
              </a:rPr>
              <a:t>Prefektit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Qarkut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qenë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kontakt</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vazhdueshëm</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me </a:t>
            </a:r>
            <a:r>
              <a:rPr lang="en-US" sz="1600" dirty="0" err="1">
                <a:solidFill>
                  <a:schemeClr val="tx1"/>
                </a:solidFill>
                <a:latin typeface="Times New Roman" panose="02020603050405020304" pitchFamily="18" charset="0"/>
                <a:cs typeface="Times New Roman" panose="02020603050405020304" pitchFamily="18" charset="0"/>
              </a:rPr>
              <a:t>strukturat</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Administratës</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Rajonale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Zonave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Mbrojtura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Mjedisore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informimin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trajtimin</a:t>
            </a:r>
            <a:r>
              <a:rPr lang="en-US" sz="1600" dirty="0">
                <a:solidFill>
                  <a:schemeClr val="tx1"/>
                </a:solidFill>
                <a:latin typeface="Times New Roman" panose="02020603050405020304" pitchFamily="18" charset="0"/>
                <a:cs typeface="Times New Roman" panose="02020603050405020304" pitchFamily="18" charset="0"/>
              </a:rPr>
              <a:t> e </a:t>
            </a:r>
            <a:r>
              <a:rPr lang="en-US" sz="1600" dirty="0" err="1">
                <a:solidFill>
                  <a:schemeClr val="tx1"/>
                </a:solidFill>
                <a:latin typeface="Times New Roman" panose="02020603050405020304" pitchFamily="18" charset="0"/>
                <a:cs typeface="Times New Roman" panose="02020603050405020304" pitchFamily="18" charset="0"/>
              </a:rPr>
              <a:t>çdo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problematike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paraqitej</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këto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zona,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mënyrë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veçantë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drejtim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pastrimit</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territorit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menaxhimit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zjarreve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menaxhimit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turizmit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këto</a:t>
            </a:r>
            <a:r>
              <a:rPr lang="en-US" sz="1600" dirty="0">
                <a:solidFill>
                  <a:schemeClr val="tx1"/>
                </a:solidFill>
                <a:latin typeface="Times New Roman" panose="02020603050405020304" pitchFamily="18" charset="0"/>
                <a:cs typeface="Times New Roman" panose="02020603050405020304" pitchFamily="18" charset="0"/>
              </a:rPr>
              <a:t> zona </a:t>
            </a:r>
            <a:r>
              <a:rPr lang="en-US" sz="1600" dirty="0" err="1">
                <a:solidFill>
                  <a:schemeClr val="tx1"/>
                </a:solidFill>
                <a:latin typeface="Times New Roman" panose="02020603050405020304" pitchFamily="18" charset="0"/>
                <a:cs typeface="Times New Roman" panose="02020603050405020304" pitchFamily="18" charset="0"/>
              </a:rPr>
              <a:t>apo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edhe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çështje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tjera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problematike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që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patur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në</a:t>
            </a:r>
            <a:r>
              <a:rPr lang="en-US" sz="1600" dirty="0">
                <a:solidFill>
                  <a:schemeClr val="tx1"/>
                </a:solidFill>
                <a:latin typeface="Times New Roman" panose="02020603050405020304" pitchFamily="18" charset="0"/>
                <a:cs typeface="Times New Roman" panose="02020603050405020304" pitchFamily="18" charset="0"/>
              </a:rPr>
              <a:t> to. </a:t>
            </a:r>
          </a:p>
          <a:p>
            <a:pPr marL="0" indent="0" algn="just">
              <a:spcBef>
                <a:spcPts val="0"/>
              </a:spcBef>
              <a:spcAft>
                <a:spcPts val="0"/>
              </a:spcAft>
              <a:buFont typeface="Wingdings 3" pitchFamily="18" charset="2"/>
              <a:buNone/>
              <a:defRPr/>
            </a:pPr>
            <a:endParaRPr lang="en-US" sz="1600" dirty="0">
              <a:solidFill>
                <a:schemeClr val="tx1"/>
              </a:solidFill>
              <a:latin typeface="Times New Roman" panose="02020603050405020304" pitchFamily="18" charset="0"/>
              <a:cs typeface="Times New Roman" panose="02020603050405020304" pitchFamily="18" charset="0"/>
            </a:endParaRPr>
          </a:p>
          <a:p>
            <a:pPr marL="0" indent="0" algn="just">
              <a:spcBef>
                <a:spcPts val="0"/>
              </a:spcBef>
              <a:spcAft>
                <a:spcPts val="0"/>
              </a:spcAft>
              <a:buFont typeface="Wingdings 3" pitchFamily="18" charset="2"/>
              <a:buNone/>
              <a:defRPr/>
            </a:pPr>
            <a:endParaRPr lang="en-US" sz="1600" dirty="0" smtClean="0">
              <a:solidFill>
                <a:schemeClr val="tx1"/>
              </a:solidFill>
              <a:latin typeface="Times New Roman" panose="02020603050405020304" pitchFamily="18" charset="0"/>
              <a:cs typeface="Times New Roman" panose="02020603050405020304" pitchFamily="18" charset="0"/>
            </a:endParaRPr>
          </a:p>
          <a:p>
            <a:pPr marL="0" indent="0" algn="just">
              <a:spcBef>
                <a:spcPts val="0"/>
              </a:spcBef>
              <a:spcAft>
                <a:spcPts val="0"/>
              </a:spcAft>
              <a:buFont typeface="Wingdings 3" pitchFamily="18" charset="2"/>
              <a:buNone/>
              <a:defRPr/>
            </a:pPr>
            <a:endParaRPr lang="en-US" sz="1600" dirty="0" smtClean="0">
              <a:solidFill>
                <a:schemeClr val="tx1"/>
              </a:solidFill>
              <a:latin typeface="Times New Roman" panose="02020603050405020304" pitchFamily="18" charset="0"/>
              <a:cs typeface="Times New Roman" panose="02020603050405020304" pitchFamily="18" charset="0"/>
            </a:endParaRPr>
          </a:p>
          <a:p>
            <a:pPr marL="0" indent="0" algn="just">
              <a:spcBef>
                <a:spcPts val="0"/>
              </a:spcBef>
              <a:spcAft>
                <a:spcPts val="0"/>
              </a:spcAft>
              <a:buFont typeface="Wingdings 3" pitchFamily="18" charset="2"/>
              <a:buNone/>
              <a:defRPr/>
            </a:pPr>
            <a:r>
              <a:rPr lang="en-US" sz="1600" dirty="0" smtClean="0">
                <a:solidFill>
                  <a:schemeClr val="tx1"/>
                </a:solidFill>
                <a:latin typeface="Times New Roman" panose="02020603050405020304" pitchFamily="18" charset="0"/>
                <a:cs typeface="Times New Roman" panose="02020603050405020304" pitchFamily="18" charset="0"/>
              </a:rPr>
              <a:t> </a:t>
            </a:r>
          </a:p>
          <a:p>
            <a:pPr marL="0" indent="0" algn="just">
              <a:spcBef>
                <a:spcPts val="0"/>
              </a:spcBef>
              <a:spcAft>
                <a:spcPts val="0"/>
              </a:spcAft>
              <a:buFont typeface="Wingdings 3" pitchFamily="18" charset="2"/>
              <a:buNone/>
              <a:defRPr/>
            </a:pPr>
            <a:endParaRPr lang="en-US" sz="1400" dirty="0" smtClean="0">
              <a:latin typeface="Times New Roman" panose="02020603050405020304" pitchFamily="18" charset="0"/>
              <a:cs typeface="Times New Roman" panose="02020603050405020304" pitchFamily="18" charset="0"/>
            </a:endParaRPr>
          </a:p>
          <a:p>
            <a:pPr>
              <a:defRPr/>
            </a:pPr>
            <a:endParaRPr lang="en-US" sz="2000" dirty="0"/>
          </a:p>
        </p:txBody>
      </p:sp>
      <p:sp>
        <p:nvSpPr>
          <p:cNvPr id="46084"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endParaRPr lang="en-US" altLang="en-US" b="1" smtClean="0"/>
          </a:p>
          <a:p>
            <a:pPr fontAlgn="base">
              <a:spcBef>
                <a:spcPct val="0"/>
              </a:spcBef>
              <a:spcAft>
                <a:spcPct val="0"/>
              </a:spcAft>
              <a:defRPr/>
            </a:pPr>
            <a:endParaRPr lang="en-US" altLang="en-US" b="1" smtClean="0"/>
          </a:p>
        </p:txBody>
      </p:sp>
      <p:sp>
        <p:nvSpPr>
          <p:cNvPr id="5" name="Slide Number Placeholder 4"/>
          <p:cNvSpPr txBox="1">
            <a:spLocks/>
          </p:cNvSpPr>
          <p:nvPr/>
        </p:nvSpPr>
        <p:spPr bwMode="gray">
          <a:xfrm>
            <a:off x="7696200" y="448130"/>
            <a:ext cx="628649" cy="767687"/>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b="1" smtClean="0">
                <a:solidFill>
                  <a:schemeClr val="tx1"/>
                </a:solidFill>
              </a:rPr>
              <a:pPr/>
              <a:t>68</a:t>
            </a:fld>
            <a:endParaRPr lang="en-US" b="1" dirty="0">
              <a:solidFill>
                <a:schemeClr val="tx1"/>
              </a:solidFill>
            </a:endParaRPr>
          </a:p>
        </p:txBody>
      </p:sp>
    </p:spTree>
    <p:extLst>
      <p:ext uri="{BB962C8B-B14F-4D97-AF65-F5344CB8AC3E}">
        <p14:creationId xmlns:p14="http://schemas.microsoft.com/office/powerpoint/2010/main" val="37968190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81000" y="1042988"/>
            <a:ext cx="8382000" cy="708025"/>
          </a:xfrm>
        </p:spPr>
        <p:txBody>
          <a:bodyPr/>
          <a:lstStyle/>
          <a:p>
            <a:pPr algn="ctr"/>
            <a:r>
              <a:rPr lang="en-US" altLang="en-US" sz="2000" smtClean="0">
                <a:latin typeface="Times New Roman" pitchFamily="18" charset="0"/>
                <a:ea typeface="Calibri" pitchFamily="34" charset="0"/>
                <a:cs typeface="Times New Roman" pitchFamily="18" charset="0"/>
              </a:rPr>
              <a:t>KOMITETI I MENAXHIMIT TË ZONAVE TË MBROJTURA  MJEDISORE</a:t>
            </a:r>
            <a:endParaRPr lang="en-US" altLang="en-US" sz="2000" smtClean="0">
              <a:ea typeface="Calibri" pitchFamily="34" charset="0"/>
              <a:cs typeface="Times New Roman" pitchFamily="18" charset="0"/>
            </a:endParaRPr>
          </a:p>
        </p:txBody>
      </p:sp>
      <p:sp>
        <p:nvSpPr>
          <p:cNvPr id="47107" name="Content Placeholder 2"/>
          <p:cNvSpPr>
            <a:spLocks noGrp="1"/>
          </p:cNvSpPr>
          <p:nvPr>
            <p:ph idx="1"/>
          </p:nvPr>
        </p:nvSpPr>
        <p:spPr>
          <a:xfrm>
            <a:off x="152400" y="2286000"/>
            <a:ext cx="8839200" cy="3851275"/>
          </a:xfrm>
        </p:spPr>
        <p:txBody>
          <a:bodyPr/>
          <a:lstStyle/>
          <a:p>
            <a:r>
              <a:rPr lang="en-US" altLang="en-US" sz="1600" dirty="0" err="1" smtClean="0">
                <a:solidFill>
                  <a:schemeClr val="tx1"/>
                </a:solidFill>
                <a:latin typeface="Times New Roman" pitchFamily="18" charset="0"/>
                <a:cs typeface="Times New Roman" pitchFamily="18" charset="0"/>
              </a:rPr>
              <a:t>Nga</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viti</a:t>
            </a:r>
            <a:r>
              <a:rPr lang="en-US" altLang="en-US" sz="1600" dirty="0" smtClean="0">
                <a:solidFill>
                  <a:schemeClr val="tx1"/>
                </a:solidFill>
                <a:latin typeface="Times New Roman" pitchFamily="18" charset="0"/>
                <a:cs typeface="Times New Roman" pitchFamily="18" charset="0"/>
              </a:rPr>
              <a:t> 2024 </a:t>
            </a:r>
            <a:r>
              <a:rPr lang="en-US" altLang="en-US" sz="1600" dirty="0" err="1" smtClean="0">
                <a:solidFill>
                  <a:schemeClr val="tx1"/>
                </a:solidFill>
                <a:latin typeface="Times New Roman" pitchFamily="18" charset="0"/>
                <a:cs typeface="Times New Roman" pitchFamily="18" charset="0"/>
              </a:rPr>
              <a:t>në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vitin</a:t>
            </a:r>
            <a:r>
              <a:rPr lang="en-US" altLang="en-US" sz="1600" dirty="0" smtClean="0">
                <a:solidFill>
                  <a:schemeClr val="tx1"/>
                </a:solidFill>
                <a:latin typeface="Times New Roman" pitchFamily="18" charset="0"/>
                <a:cs typeface="Times New Roman" pitchFamily="18" charset="0"/>
              </a:rPr>
              <a:t> 2025 </a:t>
            </a:r>
            <a:r>
              <a:rPr lang="en-US" altLang="en-US" sz="1600" dirty="0" err="1" smtClean="0">
                <a:solidFill>
                  <a:schemeClr val="tx1"/>
                </a:solidFill>
                <a:latin typeface="Times New Roman" pitchFamily="18" charset="0"/>
                <a:cs typeface="Times New Roman" pitchFamily="18" charset="0"/>
              </a:rPr>
              <a:t>ka</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një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vëmendje</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të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shtuar</a:t>
            </a:r>
            <a:r>
              <a:rPr lang="en-US" altLang="en-US" sz="1600" dirty="0" smtClean="0">
                <a:solidFill>
                  <a:schemeClr val="tx1"/>
                </a:solidFill>
                <a:latin typeface="Times New Roman" pitchFamily="18" charset="0"/>
                <a:cs typeface="Times New Roman" pitchFamily="18" charset="0"/>
              </a:rPr>
              <a:t> duke </a:t>
            </a:r>
            <a:r>
              <a:rPr lang="en-US" altLang="en-US" sz="1600" dirty="0" err="1" smtClean="0">
                <a:solidFill>
                  <a:schemeClr val="tx1"/>
                </a:solidFill>
                <a:latin typeface="Times New Roman" pitchFamily="18" charset="0"/>
                <a:cs typeface="Times New Roman" pitchFamily="18" charset="0"/>
              </a:rPr>
              <a:t>rritur</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numrin</a:t>
            </a:r>
            <a:r>
              <a:rPr lang="en-US" altLang="en-US" sz="1600" dirty="0" smtClean="0">
                <a:solidFill>
                  <a:schemeClr val="tx1"/>
                </a:solidFill>
                <a:latin typeface="Times New Roman" pitchFamily="18" charset="0"/>
                <a:cs typeface="Times New Roman" pitchFamily="18" charset="0"/>
              </a:rPr>
              <a:t> e </a:t>
            </a:r>
            <a:r>
              <a:rPr lang="en-US" altLang="en-US" sz="1600" dirty="0" err="1" smtClean="0">
                <a:solidFill>
                  <a:schemeClr val="tx1"/>
                </a:solidFill>
                <a:latin typeface="Times New Roman" pitchFamily="18" charset="0"/>
                <a:cs typeface="Times New Roman" pitchFamily="18" charset="0"/>
              </a:rPr>
              <a:t>monitorimeve</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inspektimeve</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në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zonat</a:t>
            </a:r>
            <a:r>
              <a:rPr lang="en-US" altLang="en-US" sz="1600" dirty="0" smtClean="0">
                <a:solidFill>
                  <a:schemeClr val="tx1"/>
                </a:solidFill>
                <a:latin typeface="Times New Roman" pitchFamily="18" charset="0"/>
                <a:cs typeface="Times New Roman" pitchFamily="18" charset="0"/>
              </a:rPr>
              <a:t> e </a:t>
            </a:r>
            <a:r>
              <a:rPr lang="en-US" altLang="en-US" sz="1600" dirty="0" err="1" smtClean="0">
                <a:solidFill>
                  <a:schemeClr val="tx1"/>
                </a:solidFill>
                <a:latin typeface="Times New Roman" pitchFamily="18" charset="0"/>
                <a:cs typeface="Times New Roman" pitchFamily="18" charset="0"/>
              </a:rPr>
              <a:t>mbrojtura</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për</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aktivitete</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të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kundraligjshme</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të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ndryshme</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në</a:t>
            </a:r>
            <a:r>
              <a:rPr lang="en-US" altLang="en-US" sz="1600" dirty="0" smtClean="0">
                <a:solidFill>
                  <a:schemeClr val="tx1"/>
                </a:solidFill>
                <a:latin typeface="Times New Roman" pitchFamily="18" charset="0"/>
                <a:cs typeface="Times New Roman" pitchFamily="18" charset="0"/>
              </a:rPr>
              <a:t> </a:t>
            </a:r>
            <a:r>
              <a:rPr lang="en-US" altLang="en-US" sz="1600" dirty="0" err="1" smtClean="0">
                <a:solidFill>
                  <a:schemeClr val="tx1"/>
                </a:solidFill>
                <a:latin typeface="Times New Roman" pitchFamily="18" charset="0"/>
                <a:cs typeface="Times New Roman" pitchFamily="18" charset="0"/>
              </a:rPr>
              <a:t>zonat</a:t>
            </a:r>
            <a:r>
              <a:rPr lang="en-US" altLang="en-US" sz="1600" dirty="0" smtClean="0">
                <a:solidFill>
                  <a:schemeClr val="tx1"/>
                </a:solidFill>
                <a:latin typeface="Times New Roman" pitchFamily="18" charset="0"/>
                <a:cs typeface="Times New Roman" pitchFamily="18" charset="0"/>
              </a:rPr>
              <a:t> e </a:t>
            </a:r>
            <a:r>
              <a:rPr lang="en-US" altLang="en-US" sz="1600" dirty="0" err="1" smtClean="0">
                <a:solidFill>
                  <a:schemeClr val="tx1"/>
                </a:solidFill>
                <a:latin typeface="Times New Roman" pitchFamily="18" charset="0"/>
                <a:cs typeface="Times New Roman" pitchFamily="18" charset="0"/>
              </a:rPr>
              <a:t>mbrojtura</a:t>
            </a:r>
            <a:r>
              <a:rPr lang="en-US" altLang="en-US" sz="1600" dirty="0" smtClean="0">
                <a:solidFill>
                  <a:schemeClr val="tx1"/>
                </a:solidFill>
                <a:latin typeface="Times New Roman" pitchFamily="18" charset="0"/>
                <a:cs typeface="Times New Roman" pitchFamily="18" charset="0"/>
              </a:rPr>
              <a:t>. </a:t>
            </a:r>
          </a:p>
        </p:txBody>
      </p:sp>
      <p:sp>
        <p:nvSpPr>
          <p:cNvPr id="47108"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69</a:t>
            </a:r>
          </a:p>
        </p:txBody>
      </p:sp>
      <p:graphicFrame>
        <p:nvGraphicFramePr>
          <p:cNvPr id="7" name="Table 6"/>
          <p:cNvGraphicFramePr>
            <a:graphicFrameLocks noGrp="1"/>
          </p:cNvGraphicFramePr>
          <p:nvPr/>
        </p:nvGraphicFramePr>
        <p:xfrm>
          <a:off x="609600" y="3276600"/>
          <a:ext cx="8305799" cy="3428999"/>
        </p:xfrm>
        <a:graphic>
          <a:graphicData uri="http://schemas.openxmlformats.org/drawingml/2006/table">
            <a:tbl>
              <a:tblPr firstRow="1" firstCol="1" bandRow="1">
                <a:tableStyleId>{5C22544A-7EE6-4342-B048-85BDC9FD1C3A}</a:tableStyleId>
              </a:tblPr>
              <a:tblGrid>
                <a:gridCol w="3122980"/>
                <a:gridCol w="1066464"/>
                <a:gridCol w="986729"/>
                <a:gridCol w="3129626"/>
              </a:tblGrid>
              <a:tr h="463328">
                <a:tc>
                  <a:txBody>
                    <a:bodyPr/>
                    <a:lstStyle/>
                    <a:p>
                      <a:pPr marL="0" marR="0" algn="ctr">
                        <a:lnSpc>
                          <a:spcPct val="107000"/>
                        </a:lnSpc>
                        <a:spcBef>
                          <a:spcPts val="0"/>
                        </a:spcBef>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Lloji</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i</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Monitorimit</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Viti 2024</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Viti 2025</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Koment/Vërejtje</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r>
              <a:tr h="301724">
                <a:tc>
                  <a:txBody>
                    <a:bodyPr/>
                    <a:lstStyle/>
                    <a:p>
                      <a:pPr marL="0" marR="0" algn="ctr">
                        <a:lnSpc>
                          <a:spcPct val="107000"/>
                        </a:lnSpc>
                        <a:spcBef>
                          <a:spcPts val="0"/>
                        </a:spcBef>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Prerje</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të</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paligjshme</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505</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565</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r>
              <a:tr h="463328">
                <a:tc>
                  <a:txBody>
                    <a:bodyPr/>
                    <a:lstStyle/>
                    <a:p>
                      <a:pPr marL="0" marR="0" algn="ctr">
                        <a:lnSpc>
                          <a:spcPct val="107000"/>
                        </a:lnSpc>
                        <a:spcBef>
                          <a:spcPts val="0"/>
                        </a:spcBef>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Gjueti</a:t>
                      </a:r>
                      <a:r>
                        <a:rPr lang="en-US" sz="1400" dirty="0">
                          <a:solidFill>
                            <a:schemeClr val="tx1"/>
                          </a:solidFill>
                          <a:effectLst/>
                          <a:latin typeface="Times New Roman" panose="02020603050405020304" pitchFamily="18" charset="0"/>
                          <a:cs typeface="Times New Roman" panose="02020603050405020304" pitchFamily="18" charset="0"/>
                        </a:rPr>
                        <a:t> e </a:t>
                      </a:r>
                      <a:r>
                        <a:rPr lang="en-US" sz="1400" dirty="0" err="1">
                          <a:solidFill>
                            <a:schemeClr val="tx1"/>
                          </a:solidFill>
                          <a:effectLst/>
                          <a:latin typeface="Times New Roman" panose="02020603050405020304" pitchFamily="18" charset="0"/>
                          <a:cs typeface="Times New Roman" panose="02020603050405020304" pitchFamily="18" charset="0"/>
                        </a:rPr>
                        <a:t>paligjshme</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130</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163</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tc>
              </a:tr>
              <a:tr h="287898">
                <a:tc>
                  <a:txBody>
                    <a:bodyPr/>
                    <a:lstStyle/>
                    <a:p>
                      <a:pPr marL="0" marR="0" algn="ctr">
                        <a:lnSpc>
                          <a:spcPct val="107000"/>
                        </a:lnSpc>
                        <a:spcBef>
                          <a:spcPts val="0"/>
                        </a:spcBef>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Ndotje</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ambienti</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120</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139</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tc>
              </a:tr>
              <a:tr h="402609">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Aktivizimi i furrave atizanale</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50</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22</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Mungesë e </a:t>
                      </a:r>
                      <a:r>
                        <a:rPr lang="en-US" sz="1400" dirty="0" err="1" smtClean="0">
                          <a:solidFill>
                            <a:schemeClr val="tx1"/>
                          </a:solidFill>
                          <a:effectLst/>
                          <a:latin typeface="Times New Roman" panose="02020603050405020304" pitchFamily="18" charset="0"/>
                          <a:cs typeface="Times New Roman" panose="02020603050405020304" pitchFamily="18" charset="0"/>
                        </a:rPr>
                        <a:t>aktiviteteve</a:t>
                      </a:r>
                      <a:r>
                        <a:rPr lang="en-US" sz="1400" dirty="0" smtClean="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të</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këtij</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lloji</a:t>
                      </a:r>
                      <a:r>
                        <a:rPr lang="en-US" sz="1400" dirty="0">
                          <a:solidFill>
                            <a:schemeClr val="tx1"/>
                          </a:solidFill>
                          <a:effectLst/>
                          <a:latin typeface="Times New Roman" panose="02020603050405020304" pitchFamily="18" charset="0"/>
                          <a:cs typeface="Times New Roman" panose="02020603050405020304" pitchFamily="18" charset="0"/>
                        </a:rPr>
                        <a:t>.</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tc>
              </a:tr>
              <a:tr h="646417">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Shkelje e kushteve të kontratës nga subjektet</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12</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17</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tc>
              </a:tr>
              <a:tr h="575797">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Kryerje gërmimesh dhe zënie e fondit pyjor</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215</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245</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tc>
              </a:tr>
              <a:tr h="287898">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TOTAL</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1032</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1151</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nchor="ctr"/>
                </a:tc>
                <a:tc>
                  <a:txBody>
                    <a:bodyPr/>
                    <a:lstStyle/>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2368" marR="62368" marT="0" marB="0"/>
                </a:tc>
              </a:tr>
            </a:tbl>
          </a:graphicData>
        </a:graphic>
      </p:graphicFrame>
    </p:spTree>
    <p:extLst>
      <p:ext uri="{BB962C8B-B14F-4D97-AF65-F5344CB8AC3E}">
        <p14:creationId xmlns:p14="http://schemas.microsoft.com/office/powerpoint/2010/main" val="3659371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1143000"/>
            <a:ext cx="7924800" cy="7080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graphicFrame>
        <p:nvGraphicFramePr>
          <p:cNvPr id="8" name="Chart 7"/>
          <p:cNvGraphicFramePr>
            <a:graphicFrameLocks/>
          </p:cNvGraphicFramePr>
          <p:nvPr/>
        </p:nvGraphicFramePr>
        <p:xfrm>
          <a:off x="5105400" y="2590800"/>
          <a:ext cx="46482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17412" name="Rectangle 9"/>
          <p:cNvSpPr>
            <a:spLocks noChangeArrowheads="1"/>
          </p:cNvSpPr>
          <p:nvPr/>
        </p:nvSpPr>
        <p:spPr bwMode="auto">
          <a:xfrm>
            <a:off x="228600" y="2228850"/>
            <a:ext cx="868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latin typeface="Times New Roman" pitchFamily="18" charset="0"/>
                <a:cs typeface="Times New Roman" pitchFamily="18" charset="0"/>
              </a:rPr>
              <a:t>Sipas Marrëveshjes Kuadër të lidhur midis ARRSH dhe subjekteve private për mirëmbajtjen me performancë të rrjetit rrugor që administrohet nga DRQP Tiranë, me mbarimin e afatit të kontratave ekzistuese janë lidhur kontratat e reja që janë si më poshtë:</a:t>
            </a:r>
          </a:p>
        </p:txBody>
      </p:sp>
      <p:graphicFrame>
        <p:nvGraphicFramePr>
          <p:cNvPr id="5" name="Content Placeholder 4"/>
          <p:cNvGraphicFramePr>
            <a:graphicFrameLocks noGrp="1"/>
          </p:cNvGraphicFramePr>
          <p:nvPr>
            <p:ph sz="half" idx="2"/>
          </p:nvPr>
        </p:nvGraphicFramePr>
        <p:xfrm>
          <a:off x="381000" y="2967038"/>
          <a:ext cx="8382000" cy="3586162"/>
        </p:xfrm>
        <a:graphic>
          <a:graphicData uri="http://schemas.openxmlformats.org/drawingml/2006/table">
            <a:tbl>
              <a:tblPr firstRow="1" firstCol="1" bandRow="1"/>
              <a:tblGrid>
                <a:gridCol w="1431425"/>
                <a:gridCol w="2667080"/>
                <a:gridCol w="1535593"/>
                <a:gridCol w="2747902"/>
              </a:tblGrid>
              <a:tr h="573150">
                <a:tc>
                  <a:txBody>
                    <a:bodyPr/>
                    <a:lstStyle/>
                    <a:p>
                      <a:pPr marL="0" marR="0" algn="ctr">
                        <a:lnSpc>
                          <a:spcPct val="107000"/>
                        </a:lnSpc>
                        <a:spcBef>
                          <a:spcPts val="0"/>
                        </a:spcBef>
                        <a:spcAft>
                          <a:spcPts val="0"/>
                        </a:spcAft>
                      </a:pPr>
                      <a:r>
                        <a:rPr lang="en-US" sz="1200" b="1" dirty="0" err="1">
                          <a:effectLst/>
                          <a:latin typeface="Times New Roman" pitchFamily="18" charset="0"/>
                          <a:ea typeface="Calibri"/>
                          <a:cs typeface="Times New Roman" pitchFamily="18" charset="0"/>
                        </a:rPr>
                        <a:t>Titulli</a:t>
                      </a:r>
                      <a:r>
                        <a:rPr lang="en-US" sz="1200" b="1" dirty="0">
                          <a:effectLst/>
                          <a:latin typeface="Times New Roman" pitchFamily="18" charset="0"/>
                          <a:ea typeface="Calibri"/>
                          <a:cs typeface="Times New Roman" pitchFamily="18" charset="0"/>
                        </a:rPr>
                        <a:t> i </a:t>
                      </a:r>
                      <a:r>
                        <a:rPr lang="en-US" sz="1200" b="1" dirty="0" err="1">
                          <a:effectLst/>
                          <a:latin typeface="Times New Roman" pitchFamily="18" charset="0"/>
                          <a:ea typeface="Calibri"/>
                          <a:cs typeface="Times New Roman" pitchFamily="18" charset="0"/>
                        </a:rPr>
                        <a:t>Kontratës</a:t>
                      </a:r>
                      <a:endParaRPr lang="en-US" sz="1200" dirty="0">
                        <a:effectLst/>
                        <a:latin typeface="Times New Roman" pitchFamily="18" charset="0"/>
                        <a:ea typeface="Calibri"/>
                        <a:cs typeface="Times New Roman" pitchFamily="18" charset="0"/>
                      </a:endParaRPr>
                    </a:p>
                  </a:txBody>
                  <a:tcPr marL="24818" marR="24818" marT="58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err="1">
                          <a:effectLst/>
                          <a:latin typeface="Times New Roman" pitchFamily="18" charset="0"/>
                          <a:ea typeface="Calibri"/>
                          <a:cs typeface="Times New Roman" pitchFamily="18" charset="0"/>
                        </a:rPr>
                        <a:t>Aksi</a:t>
                      </a:r>
                      <a:r>
                        <a:rPr lang="en-US" sz="1200" b="1" dirty="0">
                          <a:effectLst/>
                          <a:latin typeface="Times New Roman" pitchFamily="18" charset="0"/>
                          <a:ea typeface="Calibri"/>
                          <a:cs typeface="Times New Roman" pitchFamily="18" charset="0"/>
                        </a:rPr>
                        <a:t> </a:t>
                      </a:r>
                      <a:r>
                        <a:rPr lang="en-US" sz="1200" b="1" dirty="0" err="1">
                          <a:effectLst/>
                          <a:latin typeface="Times New Roman" pitchFamily="18" charset="0"/>
                          <a:ea typeface="Calibri"/>
                          <a:cs typeface="Times New Roman" pitchFamily="18" charset="0"/>
                        </a:rPr>
                        <a:t>rrugor</a:t>
                      </a:r>
                      <a:endParaRPr lang="en-US" sz="1200" dirty="0">
                        <a:effectLst/>
                        <a:latin typeface="Times New Roman" pitchFamily="18" charset="0"/>
                        <a:ea typeface="Calibri"/>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err="1">
                          <a:effectLst/>
                          <a:latin typeface="Times New Roman" pitchFamily="18" charset="0"/>
                          <a:ea typeface="Calibri"/>
                          <a:cs typeface="Times New Roman" pitchFamily="18" charset="0"/>
                        </a:rPr>
                        <a:t>Kontraktori</a:t>
                      </a:r>
                      <a:endParaRPr lang="en-US" sz="1200" dirty="0">
                        <a:effectLst/>
                        <a:latin typeface="Times New Roman" pitchFamily="18" charset="0"/>
                        <a:ea typeface="Calibri"/>
                        <a:cs typeface="Times New Roman" pitchFamily="18" charset="0"/>
                      </a:endParaRPr>
                    </a:p>
                  </a:txBody>
                  <a:tcPr marL="24818" marR="24818" marT="58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a:effectLst/>
                          <a:latin typeface="Times New Roman" pitchFamily="18" charset="0"/>
                          <a:ea typeface="Calibri"/>
                          <a:cs typeface="Times New Roman" pitchFamily="18" charset="0"/>
                        </a:rPr>
                        <a:t>Zërat e punimeve</a:t>
                      </a:r>
                      <a:endParaRPr lang="en-US" sz="1200">
                        <a:effectLst/>
                        <a:latin typeface="Times New Roman" pitchFamily="18" charset="0"/>
                        <a:ea typeface="Calibri"/>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r>
              <a:tr h="1672995">
                <a:tc>
                  <a:txBody>
                    <a:bodyPr/>
                    <a:lstStyle/>
                    <a:p>
                      <a:pPr marL="0" marR="0" algn="ctr">
                        <a:lnSpc>
                          <a:spcPct val="107000"/>
                        </a:lnSpc>
                        <a:spcBef>
                          <a:spcPts val="0"/>
                        </a:spcBef>
                        <a:spcAft>
                          <a:spcPts val="0"/>
                        </a:spcAft>
                      </a:pPr>
                      <a:r>
                        <a:rPr lang="en-US" sz="1200" b="1">
                          <a:effectLst/>
                          <a:latin typeface="Times New Roman" pitchFamily="18" charset="0"/>
                          <a:ea typeface="Calibri"/>
                          <a:cs typeface="Times New Roman" pitchFamily="18" charset="0"/>
                        </a:rPr>
                        <a:t>Kontrata Nr.1</a:t>
                      </a:r>
                      <a:endParaRPr lang="en-US" sz="1200">
                        <a:effectLst/>
                        <a:latin typeface="Times New Roman" pitchFamily="18" charset="0"/>
                        <a:ea typeface="Calibri"/>
                        <a:cs typeface="Times New Roman" pitchFamily="18" charset="0"/>
                      </a:endParaRPr>
                    </a:p>
                  </a:txBody>
                  <a:tcPr marL="24818" marR="24818" marT="58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342900" marR="0" lvl="0" indent="-342900" algn="l">
                        <a:lnSpc>
                          <a:spcPct val="107000"/>
                        </a:lnSpc>
                        <a:spcBef>
                          <a:spcPts val="0"/>
                        </a:spcBef>
                        <a:spcAft>
                          <a:spcPts val="0"/>
                        </a:spcAft>
                        <a:buFont typeface="Calibri"/>
                        <a:buChar char="-"/>
                        <a:tabLst>
                          <a:tab pos="228600" algn="l"/>
                        </a:tabLst>
                      </a:pPr>
                      <a:r>
                        <a:rPr lang="sq-AL" sz="1200" kern="100" dirty="0">
                          <a:effectLst/>
                          <a:latin typeface="Times New Roman" pitchFamily="18" charset="0"/>
                          <a:ea typeface="Times New Roman"/>
                          <a:cs typeface="Times New Roman" pitchFamily="18" charset="0"/>
                        </a:rPr>
                        <a:t>Fushë Krujë - Krujë 7.4 km</a:t>
                      </a:r>
                      <a:endParaRPr lang="en-US" sz="1200" kern="100" dirty="0">
                        <a:effectLst/>
                        <a:latin typeface="Times New Roman" pitchFamily="18" charset="0"/>
                        <a:ea typeface="Times New Roman"/>
                        <a:cs typeface="Times New Roman" pitchFamily="18" charset="0"/>
                      </a:endParaRPr>
                    </a:p>
                    <a:p>
                      <a:pPr marL="342900" marR="0" lvl="0" indent="-342900" algn="l">
                        <a:lnSpc>
                          <a:spcPct val="107000"/>
                        </a:lnSpc>
                        <a:spcBef>
                          <a:spcPts val="0"/>
                        </a:spcBef>
                        <a:spcAft>
                          <a:spcPts val="0"/>
                        </a:spcAft>
                        <a:buFont typeface="Calibri"/>
                        <a:buChar char="-"/>
                        <a:tabLst>
                          <a:tab pos="228600" algn="l"/>
                        </a:tabLst>
                      </a:pPr>
                      <a:r>
                        <a:rPr lang="en-US" sz="1200" kern="100" dirty="0" err="1">
                          <a:effectLst/>
                          <a:latin typeface="Times New Roman" pitchFamily="18" charset="0"/>
                          <a:ea typeface="Times New Roman"/>
                          <a:cs typeface="Times New Roman" pitchFamily="18" charset="0"/>
                        </a:rPr>
                        <a:t>Fushë</a:t>
                      </a:r>
                      <a:r>
                        <a:rPr lang="en-US" sz="1200" kern="100" dirty="0">
                          <a:effectLst/>
                          <a:latin typeface="Times New Roman" pitchFamily="18" charset="0"/>
                          <a:ea typeface="Times New Roman"/>
                          <a:cs typeface="Times New Roman" pitchFamily="18" charset="0"/>
                        </a:rPr>
                        <a:t> </a:t>
                      </a:r>
                      <a:r>
                        <a:rPr lang="en-US" sz="1200" kern="100" dirty="0" err="1">
                          <a:effectLst/>
                          <a:latin typeface="Times New Roman" pitchFamily="18" charset="0"/>
                          <a:ea typeface="Times New Roman"/>
                          <a:cs typeface="Times New Roman" pitchFamily="18" charset="0"/>
                        </a:rPr>
                        <a:t>Krujë</a:t>
                      </a:r>
                      <a:r>
                        <a:rPr lang="en-US" sz="1200" kern="100" dirty="0">
                          <a:effectLst/>
                          <a:latin typeface="Times New Roman" pitchFamily="18" charset="0"/>
                          <a:ea typeface="Times New Roman"/>
                          <a:cs typeface="Times New Roman" pitchFamily="18" charset="0"/>
                        </a:rPr>
                        <a:t> - </a:t>
                      </a:r>
                      <a:r>
                        <a:rPr lang="en-US" sz="1200" kern="100" dirty="0" err="1">
                          <a:effectLst/>
                          <a:latin typeface="Times New Roman" pitchFamily="18" charset="0"/>
                          <a:ea typeface="Times New Roman"/>
                          <a:cs typeface="Times New Roman" pitchFamily="18" charset="0"/>
                        </a:rPr>
                        <a:t>Thumanë</a:t>
                      </a:r>
                      <a:r>
                        <a:rPr lang="en-US" sz="1200" kern="100" dirty="0">
                          <a:effectLst/>
                          <a:latin typeface="Times New Roman" pitchFamily="18" charset="0"/>
                          <a:ea typeface="Times New Roman"/>
                          <a:cs typeface="Times New Roman" pitchFamily="18" charset="0"/>
                        </a:rPr>
                        <a:t> - </a:t>
                      </a:r>
                      <a:r>
                        <a:rPr lang="en-US" sz="1200" kern="100" dirty="0" err="1">
                          <a:effectLst/>
                          <a:latin typeface="Times New Roman" pitchFamily="18" charset="0"/>
                          <a:ea typeface="Times New Roman"/>
                          <a:cs typeface="Times New Roman" pitchFamily="18" charset="0"/>
                        </a:rPr>
                        <a:t>ura</a:t>
                      </a:r>
                      <a:r>
                        <a:rPr lang="en-US" sz="1200" kern="100" dirty="0">
                          <a:effectLst/>
                          <a:latin typeface="Times New Roman" pitchFamily="18" charset="0"/>
                          <a:ea typeface="Times New Roman"/>
                          <a:cs typeface="Times New Roman" pitchFamily="18" charset="0"/>
                        </a:rPr>
                        <a:t> e </a:t>
                      </a:r>
                      <a:r>
                        <a:rPr lang="en-US" sz="1200" kern="100" dirty="0" err="1">
                          <a:effectLst/>
                          <a:latin typeface="Times New Roman" pitchFamily="18" charset="0"/>
                          <a:ea typeface="Times New Roman"/>
                          <a:cs typeface="Times New Roman" pitchFamily="18" charset="0"/>
                        </a:rPr>
                        <a:t>Drojë</a:t>
                      </a:r>
                      <a:r>
                        <a:rPr lang="en-US" sz="1200" kern="100" dirty="0">
                          <a:effectLst/>
                          <a:latin typeface="Times New Roman" pitchFamily="18" charset="0"/>
                          <a:ea typeface="Times New Roman"/>
                          <a:cs typeface="Times New Roman" pitchFamily="18" charset="0"/>
                        </a:rPr>
                        <a:t> (e </a:t>
                      </a:r>
                      <a:r>
                        <a:rPr lang="en-US" sz="1200" kern="100" dirty="0" err="1">
                          <a:effectLst/>
                          <a:latin typeface="Times New Roman" pitchFamily="18" charset="0"/>
                          <a:ea typeface="Times New Roman"/>
                          <a:cs typeface="Times New Roman" pitchFamily="18" charset="0"/>
                        </a:rPr>
                        <a:t>vjetra</a:t>
                      </a:r>
                      <a:r>
                        <a:rPr lang="en-US" sz="1200" kern="100" dirty="0">
                          <a:effectLst/>
                          <a:latin typeface="Times New Roman" pitchFamily="18" charset="0"/>
                          <a:ea typeface="Times New Roman"/>
                          <a:cs typeface="Times New Roman" pitchFamily="18" charset="0"/>
                        </a:rPr>
                        <a:t>) 14.2 km</a:t>
                      </a:r>
                    </a:p>
                    <a:p>
                      <a:pPr marL="342900" marR="0" lvl="0" indent="-342900" algn="l">
                        <a:lnSpc>
                          <a:spcPct val="107000"/>
                        </a:lnSpc>
                        <a:spcBef>
                          <a:spcPts val="0"/>
                        </a:spcBef>
                        <a:spcAft>
                          <a:spcPts val="0"/>
                        </a:spcAft>
                        <a:buFont typeface="Calibri"/>
                        <a:buChar char="-"/>
                        <a:tabLst>
                          <a:tab pos="228600" algn="l"/>
                        </a:tabLst>
                      </a:pPr>
                      <a:r>
                        <a:rPr lang="en-US" sz="1200" kern="100" dirty="0" err="1">
                          <a:effectLst/>
                          <a:latin typeface="Times New Roman" pitchFamily="18" charset="0"/>
                          <a:ea typeface="Times New Roman"/>
                          <a:cs typeface="Times New Roman" pitchFamily="18" charset="0"/>
                        </a:rPr>
                        <a:t>Bubq</a:t>
                      </a:r>
                      <a:r>
                        <a:rPr lang="en-US" sz="1200" kern="100" dirty="0">
                          <a:effectLst/>
                          <a:latin typeface="Times New Roman" pitchFamily="18" charset="0"/>
                          <a:ea typeface="Times New Roman"/>
                          <a:cs typeface="Times New Roman" pitchFamily="18" charset="0"/>
                        </a:rPr>
                        <a:t> - </a:t>
                      </a:r>
                      <a:r>
                        <a:rPr lang="en-US" sz="1200" kern="100" dirty="0" err="1">
                          <a:effectLst/>
                          <a:latin typeface="Times New Roman" pitchFamily="18" charset="0"/>
                          <a:ea typeface="Times New Roman"/>
                          <a:cs typeface="Times New Roman" pitchFamily="18" charset="0"/>
                        </a:rPr>
                        <a:t>Bilaj</a:t>
                      </a:r>
                      <a:r>
                        <a:rPr lang="en-US" sz="1200" kern="100" dirty="0">
                          <a:effectLst/>
                          <a:latin typeface="Times New Roman" pitchFamily="18" charset="0"/>
                          <a:ea typeface="Times New Roman"/>
                          <a:cs typeface="Times New Roman" pitchFamily="18" charset="0"/>
                        </a:rPr>
                        <a:t> (</a:t>
                      </a:r>
                      <a:r>
                        <a:rPr lang="en-US" sz="1200" kern="100" dirty="0" err="1">
                          <a:effectLst/>
                          <a:latin typeface="Times New Roman" pitchFamily="18" charset="0"/>
                          <a:ea typeface="Times New Roman"/>
                          <a:cs typeface="Times New Roman" pitchFamily="18" charset="0"/>
                        </a:rPr>
                        <a:t>Llixha</a:t>
                      </a:r>
                      <a:r>
                        <a:rPr lang="en-US" sz="1200" kern="100" dirty="0">
                          <a:effectLst/>
                          <a:latin typeface="Times New Roman" pitchFamily="18" charset="0"/>
                          <a:ea typeface="Times New Roman"/>
                          <a:cs typeface="Times New Roman" pitchFamily="18" charset="0"/>
                        </a:rPr>
                        <a:t>) 2.6 km</a:t>
                      </a:r>
                    </a:p>
                    <a:p>
                      <a:pPr marL="342900" marR="0" lvl="0" indent="-342900" algn="l">
                        <a:lnSpc>
                          <a:spcPct val="107000"/>
                        </a:lnSpc>
                        <a:spcBef>
                          <a:spcPts val="0"/>
                        </a:spcBef>
                        <a:spcAft>
                          <a:spcPts val="0"/>
                        </a:spcAft>
                        <a:buFont typeface="Calibri"/>
                        <a:buChar char="-"/>
                        <a:tabLst>
                          <a:tab pos="228600" algn="l"/>
                        </a:tabLst>
                      </a:pPr>
                      <a:r>
                        <a:rPr lang="en-US" sz="1200" kern="100" dirty="0" err="1">
                          <a:effectLst/>
                          <a:latin typeface="Times New Roman" pitchFamily="18" charset="0"/>
                          <a:ea typeface="Times New Roman"/>
                          <a:cs typeface="Times New Roman" pitchFamily="18" charset="0"/>
                        </a:rPr>
                        <a:t>Ura</a:t>
                      </a:r>
                      <a:r>
                        <a:rPr lang="en-US" sz="1200" kern="100" dirty="0">
                          <a:effectLst/>
                          <a:latin typeface="Times New Roman" pitchFamily="18" charset="0"/>
                          <a:ea typeface="Times New Roman"/>
                          <a:cs typeface="Times New Roman" pitchFamily="18" charset="0"/>
                        </a:rPr>
                        <a:t> e </a:t>
                      </a:r>
                      <a:r>
                        <a:rPr lang="en-US" sz="1200" kern="100" dirty="0" err="1">
                          <a:effectLst/>
                          <a:latin typeface="Times New Roman" pitchFamily="18" charset="0"/>
                          <a:ea typeface="Times New Roman"/>
                          <a:cs typeface="Times New Roman" pitchFamily="18" charset="0"/>
                        </a:rPr>
                        <a:t>Gjolës</a:t>
                      </a:r>
                      <a:r>
                        <a:rPr lang="en-US" sz="1200" kern="100" dirty="0">
                          <a:effectLst/>
                          <a:latin typeface="Times New Roman" pitchFamily="18" charset="0"/>
                          <a:ea typeface="Times New Roman"/>
                          <a:cs typeface="Times New Roman" pitchFamily="18" charset="0"/>
                        </a:rPr>
                        <a:t> - </a:t>
                      </a:r>
                      <a:r>
                        <a:rPr lang="en-US" sz="1200" kern="100" dirty="0" err="1">
                          <a:effectLst/>
                          <a:latin typeface="Times New Roman" pitchFamily="18" charset="0"/>
                          <a:ea typeface="Times New Roman"/>
                          <a:cs typeface="Times New Roman" pitchFamily="18" charset="0"/>
                        </a:rPr>
                        <a:t>Bubq</a:t>
                      </a:r>
                      <a:r>
                        <a:rPr lang="en-US" sz="1200" kern="100" dirty="0">
                          <a:effectLst/>
                          <a:latin typeface="Times New Roman" pitchFamily="18" charset="0"/>
                          <a:ea typeface="Times New Roman"/>
                          <a:cs typeface="Times New Roman" pitchFamily="18" charset="0"/>
                        </a:rPr>
                        <a:t> - </a:t>
                      </a:r>
                      <a:r>
                        <a:rPr lang="en-US" sz="1200" kern="100" dirty="0" err="1">
                          <a:effectLst/>
                          <a:latin typeface="Times New Roman" pitchFamily="18" charset="0"/>
                          <a:ea typeface="Times New Roman"/>
                          <a:cs typeface="Times New Roman" pitchFamily="18" charset="0"/>
                        </a:rPr>
                        <a:t>Ishëm</a:t>
                      </a:r>
                      <a:r>
                        <a:rPr lang="en-US" sz="1200" kern="100" dirty="0">
                          <a:effectLst/>
                          <a:latin typeface="Times New Roman" pitchFamily="18" charset="0"/>
                          <a:ea typeface="Times New Roman"/>
                          <a:cs typeface="Times New Roman" pitchFamily="18" charset="0"/>
                        </a:rPr>
                        <a:t> 13.9 km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gn="ctr">
                        <a:lnSpc>
                          <a:spcPct val="107000"/>
                        </a:lnSpc>
                        <a:spcBef>
                          <a:spcPts val="0"/>
                        </a:spcBef>
                        <a:spcAft>
                          <a:spcPts val="0"/>
                        </a:spcAft>
                      </a:pPr>
                      <a:r>
                        <a:rPr lang="sq-AL" sz="1200" dirty="0">
                          <a:effectLst/>
                          <a:latin typeface="Times New Roman" pitchFamily="18" charset="0"/>
                          <a:ea typeface="Calibri"/>
                          <a:cs typeface="Times New Roman" pitchFamily="18" charset="0"/>
                        </a:rPr>
                        <a:t>"Kombeas"shpk.</a:t>
                      </a:r>
                      <a:endParaRPr lang="en-US" sz="1200" dirty="0">
                        <a:effectLst/>
                        <a:latin typeface="Times New Roman" pitchFamily="18" charset="0"/>
                        <a:ea typeface="Calibri"/>
                        <a:cs typeface="Times New Roman" pitchFamily="18" charset="0"/>
                      </a:endParaRPr>
                    </a:p>
                    <a:p>
                      <a:pPr marL="0" marR="0" algn="ctr">
                        <a:lnSpc>
                          <a:spcPct val="107000"/>
                        </a:lnSpc>
                        <a:spcBef>
                          <a:spcPts val="0"/>
                        </a:spcBef>
                        <a:spcAft>
                          <a:spcPts val="0"/>
                        </a:spcAft>
                      </a:pPr>
                      <a:r>
                        <a:rPr lang="sq-AL" sz="1200" dirty="0">
                          <a:effectLst/>
                          <a:latin typeface="Times New Roman" pitchFamily="18" charset="0"/>
                          <a:ea typeface="Calibri"/>
                          <a:cs typeface="Times New Roman" pitchFamily="18" charset="0"/>
                        </a:rPr>
                        <a:t> </a:t>
                      </a:r>
                      <a:endParaRPr lang="en-US" sz="1200" dirty="0">
                        <a:effectLst/>
                        <a:latin typeface="Times New Roman" pitchFamily="18" charset="0"/>
                        <a:ea typeface="Calibri"/>
                        <a:cs typeface="Times New Roman" pitchFamily="18" charset="0"/>
                      </a:endParaRPr>
                    </a:p>
                    <a:p>
                      <a:pPr marL="0" marR="0" algn="ctr">
                        <a:lnSpc>
                          <a:spcPct val="107000"/>
                        </a:lnSpc>
                        <a:spcBef>
                          <a:spcPts val="0"/>
                        </a:spcBef>
                        <a:spcAft>
                          <a:spcPts val="0"/>
                        </a:spcAft>
                      </a:pPr>
                      <a:r>
                        <a:rPr lang="sq-AL" sz="1200" dirty="0">
                          <a:effectLst/>
                          <a:latin typeface="Times New Roman" pitchFamily="18" charset="0"/>
                          <a:ea typeface="Calibri"/>
                          <a:cs typeface="Times New Roman" pitchFamily="18" charset="0"/>
                        </a:rPr>
                        <a:t>Afat dy vjeçar  20.05.2025-20.05.2027</a:t>
                      </a:r>
                      <a:endParaRPr lang="en-US" sz="1200" dirty="0">
                        <a:effectLst/>
                        <a:latin typeface="Times New Roman" pitchFamily="18" charset="0"/>
                        <a:ea typeface="Calibri"/>
                        <a:cs typeface="Times New Roman" pitchFamily="18" charset="0"/>
                      </a:endParaRPr>
                    </a:p>
                    <a:p>
                      <a:pPr marL="0" marR="0" algn="ctr">
                        <a:lnSpc>
                          <a:spcPct val="107000"/>
                        </a:lnSpc>
                        <a:spcBef>
                          <a:spcPts val="0"/>
                        </a:spcBef>
                        <a:spcAft>
                          <a:spcPts val="0"/>
                        </a:spcAft>
                      </a:pPr>
                      <a:r>
                        <a:rPr lang="sq-AL" sz="1200" dirty="0">
                          <a:effectLst/>
                          <a:latin typeface="Times New Roman" pitchFamily="18" charset="0"/>
                          <a:ea typeface="Calibri"/>
                          <a:cs typeface="Times New Roman" pitchFamily="18" charset="0"/>
                        </a:rPr>
                        <a:t>Vlera e kontratës 84,6 milionë lekë </a:t>
                      </a:r>
                      <a:endParaRPr lang="en-US" sz="1200" dirty="0">
                        <a:effectLst/>
                        <a:latin typeface="Times New Roman" pitchFamily="18" charset="0"/>
                        <a:ea typeface="Calibri"/>
                        <a:cs typeface="Times New Roman" pitchFamily="18" charset="0"/>
                      </a:endParaRPr>
                    </a:p>
                    <a:p>
                      <a:pPr marL="0" marR="0" algn="ctr">
                        <a:lnSpc>
                          <a:spcPct val="107000"/>
                        </a:lnSpc>
                        <a:spcBef>
                          <a:spcPts val="0"/>
                        </a:spcBef>
                        <a:spcAft>
                          <a:spcPts val="0"/>
                        </a:spcAft>
                      </a:pPr>
                      <a:r>
                        <a:rPr lang="sq-AL" sz="1200" dirty="0">
                          <a:effectLst/>
                          <a:latin typeface="Times New Roman" pitchFamily="18" charset="0"/>
                          <a:ea typeface="Calibri"/>
                          <a:cs typeface="Times New Roman" pitchFamily="18" charset="0"/>
                        </a:rPr>
                        <a:t> </a:t>
                      </a:r>
                      <a:endParaRPr lang="en-US" sz="1200" dirty="0">
                        <a:effectLst/>
                        <a:latin typeface="Times New Roman" pitchFamily="18" charset="0"/>
                        <a:ea typeface="Calibri"/>
                        <a:cs typeface="Times New Roman" pitchFamily="18" charset="0"/>
                      </a:endParaRPr>
                    </a:p>
                  </a:txBody>
                  <a:tcPr marL="24818" marR="24818" marT="58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342900" marR="0" lvl="0" indent="-342900" algn="l">
                        <a:lnSpc>
                          <a:spcPct val="107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shtresat asfaltike të trupit të rrugës,</a:t>
                      </a:r>
                      <a:endParaRPr lang="en-US" sz="1200" kern="100" dirty="0">
                        <a:effectLst/>
                        <a:latin typeface="Times New Roman" pitchFamily="18" charset="0"/>
                        <a:ea typeface="Times New Roman"/>
                        <a:cs typeface="Times New Roman" pitchFamily="18" charset="0"/>
                      </a:endParaRPr>
                    </a:p>
                    <a:p>
                      <a:pPr marL="342900" marR="0" lvl="0" indent="-342900" algn="l">
                        <a:lnSpc>
                          <a:spcPct val="107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sinjalistikën vertikale</a:t>
                      </a:r>
                      <a:endParaRPr lang="en-US" sz="1200" kern="100" dirty="0">
                        <a:effectLst/>
                        <a:latin typeface="Times New Roman" pitchFamily="18" charset="0"/>
                        <a:ea typeface="Times New Roman"/>
                        <a:cs typeface="Times New Roman" pitchFamily="18" charset="0"/>
                      </a:endParaRPr>
                    </a:p>
                    <a:p>
                      <a:pPr marL="342900" marR="0" lvl="0" indent="-342900" algn="l">
                        <a:lnSpc>
                          <a:spcPct val="107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sinjalistika horizontale </a:t>
                      </a:r>
                      <a:endParaRPr lang="en-US" sz="1200" kern="100" dirty="0">
                        <a:effectLst/>
                        <a:latin typeface="Times New Roman" pitchFamily="18" charset="0"/>
                        <a:ea typeface="Times New Roman"/>
                        <a:cs typeface="Times New Roman" pitchFamily="18" charset="0"/>
                      </a:endParaRPr>
                    </a:p>
                    <a:p>
                      <a:pPr marL="342900" marR="0" lvl="0" indent="-342900" algn="l">
                        <a:lnSpc>
                          <a:spcPct val="107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masat për sezonin dimëror 2025-2026 etj.</a:t>
                      </a:r>
                      <a:endParaRPr lang="en-US" sz="1200" kern="100" dirty="0">
                        <a:effectLst/>
                        <a:latin typeface="Times New Roman" pitchFamily="18" charset="0"/>
                        <a:ea typeface="Times New Roman"/>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r>
              <a:tr h="1340017">
                <a:tc>
                  <a:txBody>
                    <a:bodyPr/>
                    <a:lstStyle/>
                    <a:p>
                      <a:pPr marL="0" marR="0" algn="ctr">
                        <a:lnSpc>
                          <a:spcPct val="107000"/>
                        </a:lnSpc>
                        <a:spcBef>
                          <a:spcPts val="0"/>
                        </a:spcBef>
                        <a:spcAft>
                          <a:spcPts val="0"/>
                        </a:spcAft>
                      </a:pPr>
                      <a:r>
                        <a:rPr lang="en-US" sz="1200" b="1">
                          <a:effectLst/>
                          <a:latin typeface="Times New Roman" pitchFamily="18" charset="0"/>
                          <a:ea typeface="Calibri"/>
                          <a:cs typeface="Times New Roman" pitchFamily="18" charset="0"/>
                        </a:rPr>
                        <a:t>Kontrata Nr.2</a:t>
                      </a:r>
                      <a:endParaRPr lang="en-US" sz="1200">
                        <a:effectLst/>
                        <a:latin typeface="Times New Roman" pitchFamily="18" charset="0"/>
                        <a:ea typeface="Calibri"/>
                        <a:cs typeface="Times New Roman" pitchFamily="18" charset="0"/>
                      </a:endParaRPr>
                    </a:p>
                  </a:txBody>
                  <a:tcPr marL="24818" marR="24818" marT="58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342900" marR="0" lvl="0" indent="-342900" algn="l">
                        <a:lnSpc>
                          <a:spcPct val="107000"/>
                        </a:lnSpc>
                        <a:spcBef>
                          <a:spcPts val="0"/>
                        </a:spcBef>
                        <a:spcAft>
                          <a:spcPts val="0"/>
                        </a:spcAft>
                        <a:buFont typeface="Calibri"/>
                        <a:buChar char="-"/>
                      </a:pPr>
                      <a:r>
                        <a:rPr lang="sq-AL" sz="1200" dirty="0">
                          <a:effectLst/>
                          <a:latin typeface="Times New Roman" pitchFamily="18" charset="0"/>
                          <a:ea typeface="Times New Roman"/>
                          <a:cs typeface="Times New Roman" pitchFamily="18" charset="0"/>
                        </a:rPr>
                        <a:t>k/NISH Tulla ( Rrashbull) – Marikaj (k/TR, e vjetra) 13.3 km </a:t>
                      </a:r>
                      <a:endParaRPr lang="en-US" sz="1200" dirty="0">
                        <a:effectLst/>
                        <a:latin typeface="Times New Roman" pitchFamily="18" charset="0"/>
                        <a:ea typeface="Times New Roman"/>
                        <a:cs typeface="Times New Roman" pitchFamily="18" charset="0"/>
                      </a:endParaRPr>
                    </a:p>
                    <a:p>
                      <a:pPr marL="342900" marR="0" lvl="0" indent="-342900" algn="l">
                        <a:lnSpc>
                          <a:spcPct val="107000"/>
                        </a:lnSpc>
                        <a:spcBef>
                          <a:spcPts val="0"/>
                        </a:spcBef>
                        <a:spcAft>
                          <a:spcPts val="0"/>
                        </a:spcAft>
                        <a:buFont typeface="Calibri"/>
                        <a:buChar char="-"/>
                      </a:pPr>
                      <a:r>
                        <a:rPr lang="sq-AL" sz="1200" dirty="0">
                          <a:effectLst/>
                          <a:latin typeface="Times New Roman" pitchFamily="18" charset="0"/>
                          <a:ea typeface="Times New Roman"/>
                          <a:cs typeface="Times New Roman" pitchFamily="18" charset="0"/>
                        </a:rPr>
                        <a:t>Katër Rrugët – Pjezë 4.5 km</a:t>
                      </a:r>
                      <a:endParaRPr lang="en-US" sz="1200" dirty="0">
                        <a:effectLst/>
                        <a:latin typeface="Times New Roman" pitchFamily="18" charset="0"/>
                        <a:ea typeface="Times New Roman"/>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gn="ctr">
                        <a:lnSpc>
                          <a:spcPct val="107000"/>
                        </a:lnSpc>
                        <a:spcBef>
                          <a:spcPts val="0"/>
                        </a:spcBef>
                        <a:spcAft>
                          <a:spcPts val="0"/>
                        </a:spcAft>
                      </a:pPr>
                      <a:r>
                        <a:rPr lang="sq-AL" sz="1200">
                          <a:effectLst/>
                          <a:latin typeface="Times New Roman" pitchFamily="18" charset="0"/>
                          <a:ea typeface="Calibri"/>
                          <a:cs typeface="Times New Roman" pitchFamily="18" charset="0"/>
                        </a:rPr>
                        <a:t>"Fusha" shpk</a:t>
                      </a:r>
                      <a:endParaRPr lang="en-US" sz="1200">
                        <a:effectLst/>
                        <a:latin typeface="Times New Roman" pitchFamily="18" charset="0"/>
                        <a:ea typeface="Calibri"/>
                        <a:cs typeface="Times New Roman" pitchFamily="18" charset="0"/>
                      </a:endParaRPr>
                    </a:p>
                    <a:p>
                      <a:pPr marL="0" marR="0" algn="ctr">
                        <a:lnSpc>
                          <a:spcPct val="107000"/>
                        </a:lnSpc>
                        <a:spcBef>
                          <a:spcPts val="0"/>
                        </a:spcBef>
                        <a:spcAft>
                          <a:spcPts val="0"/>
                        </a:spcAft>
                      </a:pPr>
                      <a:r>
                        <a:rPr lang="sq-AL" sz="1200">
                          <a:effectLst/>
                          <a:latin typeface="Times New Roman" pitchFamily="18" charset="0"/>
                          <a:ea typeface="Calibri"/>
                          <a:cs typeface="Times New Roman" pitchFamily="18" charset="0"/>
                        </a:rPr>
                        <a:t> </a:t>
                      </a:r>
                      <a:endParaRPr lang="en-US" sz="1200">
                        <a:effectLst/>
                        <a:latin typeface="Times New Roman" pitchFamily="18" charset="0"/>
                        <a:ea typeface="Calibri"/>
                        <a:cs typeface="Times New Roman" pitchFamily="18" charset="0"/>
                      </a:endParaRPr>
                    </a:p>
                    <a:p>
                      <a:pPr marL="0" marR="0" algn="ctr">
                        <a:lnSpc>
                          <a:spcPct val="107000"/>
                        </a:lnSpc>
                        <a:spcBef>
                          <a:spcPts val="0"/>
                        </a:spcBef>
                        <a:spcAft>
                          <a:spcPts val="0"/>
                        </a:spcAft>
                      </a:pPr>
                      <a:r>
                        <a:rPr lang="sq-AL" sz="1200">
                          <a:effectLst/>
                          <a:latin typeface="Times New Roman" pitchFamily="18" charset="0"/>
                          <a:ea typeface="Calibri"/>
                          <a:cs typeface="Times New Roman" pitchFamily="18" charset="0"/>
                        </a:rPr>
                        <a:t>Afat dy vjeçar 9.7.2025-9.07.2027</a:t>
                      </a:r>
                      <a:endParaRPr lang="en-US" sz="1200">
                        <a:effectLst/>
                        <a:latin typeface="Times New Roman" pitchFamily="18" charset="0"/>
                        <a:ea typeface="Calibri"/>
                        <a:cs typeface="Times New Roman" pitchFamily="18" charset="0"/>
                      </a:endParaRPr>
                    </a:p>
                    <a:p>
                      <a:pPr marL="0" marR="0" algn="ctr">
                        <a:lnSpc>
                          <a:spcPct val="107000"/>
                        </a:lnSpc>
                        <a:spcBef>
                          <a:spcPts val="0"/>
                        </a:spcBef>
                        <a:spcAft>
                          <a:spcPts val="0"/>
                        </a:spcAft>
                      </a:pPr>
                      <a:r>
                        <a:rPr lang="sq-AL" sz="1200">
                          <a:effectLst/>
                          <a:latin typeface="Times New Roman" pitchFamily="18" charset="0"/>
                          <a:ea typeface="Calibri"/>
                          <a:cs typeface="Times New Roman" pitchFamily="18" charset="0"/>
                        </a:rPr>
                        <a:t>Vlerë e kontratës 103,5 milionë lekë</a:t>
                      </a:r>
                      <a:endParaRPr lang="en-US" sz="1200">
                        <a:effectLst/>
                        <a:latin typeface="Times New Roman" pitchFamily="18" charset="0"/>
                        <a:ea typeface="Calibri"/>
                        <a:cs typeface="Times New Roman" pitchFamily="18" charset="0"/>
                      </a:endParaRPr>
                    </a:p>
                  </a:txBody>
                  <a:tcPr marL="24818" marR="24818" marT="58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342900" marR="0" lvl="0" indent="-342900" algn="l">
                        <a:lnSpc>
                          <a:spcPct val="107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shtresat asfaltike </a:t>
                      </a:r>
                      <a:endParaRPr lang="en-US" sz="1200" kern="100" dirty="0">
                        <a:effectLst/>
                        <a:latin typeface="Times New Roman" pitchFamily="18" charset="0"/>
                        <a:ea typeface="Times New Roman"/>
                        <a:cs typeface="Times New Roman" pitchFamily="18" charset="0"/>
                      </a:endParaRPr>
                    </a:p>
                    <a:p>
                      <a:pPr marL="342900" marR="0" lvl="0" indent="-342900" algn="l">
                        <a:lnSpc>
                          <a:spcPct val="107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sinjalistikën vertikale</a:t>
                      </a:r>
                      <a:endParaRPr lang="en-US" sz="1200" kern="100" dirty="0">
                        <a:effectLst/>
                        <a:latin typeface="Times New Roman" pitchFamily="18" charset="0"/>
                        <a:ea typeface="Times New Roman"/>
                        <a:cs typeface="Times New Roman" pitchFamily="18" charset="0"/>
                      </a:endParaRPr>
                    </a:p>
                    <a:p>
                      <a:pPr marL="342900" marR="0" lvl="0" indent="-342900" algn="l">
                        <a:lnSpc>
                          <a:spcPct val="107000"/>
                        </a:lnSpc>
                        <a:spcBef>
                          <a:spcPts val="0"/>
                        </a:spcBef>
                        <a:spcAft>
                          <a:spcPts val="0"/>
                        </a:spcAft>
                        <a:buFont typeface="Calibri"/>
                        <a:buChar char="-"/>
                        <a:tabLst>
                          <a:tab pos="228600" algn="l"/>
                          <a:tab pos="2865755" algn="ctr"/>
                          <a:tab pos="5731510" algn="r"/>
                        </a:tabLst>
                      </a:pPr>
                      <a:r>
                        <a:rPr lang="it-IT" sz="1200" kern="100" dirty="0">
                          <a:effectLst/>
                          <a:latin typeface="Times New Roman" pitchFamily="18" charset="0"/>
                          <a:ea typeface="Times New Roman"/>
                          <a:cs typeface="Times New Roman" pitchFamily="18" charset="0"/>
                        </a:rPr>
                        <a:t>sinjalistika horizontale </a:t>
                      </a:r>
                      <a:endParaRPr lang="en-US" sz="1200" kern="100" dirty="0">
                        <a:effectLst/>
                        <a:latin typeface="Times New Roman" pitchFamily="18" charset="0"/>
                        <a:ea typeface="Times New Roman"/>
                        <a:cs typeface="Times New Roman" pitchFamily="18" charset="0"/>
                      </a:endParaRPr>
                    </a:p>
                    <a:p>
                      <a:pPr marL="342900" marR="0" lvl="0" indent="-342900" algn="l">
                        <a:lnSpc>
                          <a:spcPct val="107000"/>
                        </a:lnSpc>
                        <a:spcBef>
                          <a:spcPts val="0"/>
                        </a:spcBef>
                        <a:spcAft>
                          <a:spcPts val="0"/>
                        </a:spcAft>
                        <a:buFont typeface="Calibri"/>
                        <a:buChar char="-"/>
                      </a:pPr>
                      <a:r>
                        <a:rPr lang="it-IT" sz="1200" kern="100" dirty="0">
                          <a:effectLst/>
                          <a:latin typeface="Times New Roman" pitchFamily="18" charset="0"/>
                          <a:ea typeface="Times New Roman"/>
                          <a:cs typeface="Times New Roman" pitchFamily="18" charset="0"/>
                        </a:rPr>
                        <a:t>masat për sezonin dimëror 2025-2026 etj.</a:t>
                      </a:r>
                      <a:endParaRPr lang="en-US" sz="1200" kern="100" dirty="0">
                        <a:effectLst/>
                        <a:latin typeface="Times New Roman" pitchFamily="18" charset="0"/>
                        <a:ea typeface="Times New Roman"/>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r>
            </a:tbl>
          </a:graphicData>
        </a:graphic>
      </p:graphicFrame>
      <p:sp>
        <p:nvSpPr>
          <p:cNvPr id="6"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7</a:t>
            </a:fld>
            <a:endParaRPr lang="en-US" b="1" dirty="0">
              <a:solidFill>
                <a:schemeClr val="tx1"/>
              </a:solidFill>
            </a:endParaRPr>
          </a:p>
        </p:txBody>
      </p:sp>
    </p:spTree>
    <p:extLst>
      <p:ext uri="{BB962C8B-B14F-4D97-AF65-F5344CB8AC3E}">
        <p14:creationId xmlns:p14="http://schemas.microsoft.com/office/powerpoint/2010/main" val="40721999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81000" y="1042988"/>
            <a:ext cx="8382000" cy="708025"/>
          </a:xfrm>
        </p:spPr>
        <p:txBody>
          <a:bodyPr/>
          <a:lstStyle/>
          <a:p>
            <a:pPr algn="ctr"/>
            <a:r>
              <a:rPr lang="en-US" altLang="en-US" sz="2000" smtClean="0">
                <a:latin typeface="Times New Roman" pitchFamily="18" charset="0"/>
                <a:ea typeface="Calibri" pitchFamily="34" charset="0"/>
                <a:cs typeface="Times New Roman" pitchFamily="18" charset="0"/>
              </a:rPr>
              <a:t>KOMITETI I MENAXHIMIT TË ZONAVE TË MBROJTURA  MJEDISORE</a:t>
            </a:r>
            <a:endParaRPr lang="en-US" altLang="en-US" sz="2000" smtClean="0">
              <a:ea typeface="Calibri" pitchFamily="34" charset="0"/>
              <a:cs typeface="Times New Roman" pitchFamily="18" charset="0"/>
            </a:endParaRPr>
          </a:p>
        </p:txBody>
      </p:sp>
      <p:sp>
        <p:nvSpPr>
          <p:cNvPr id="48131" name="Content Placeholder 2"/>
          <p:cNvSpPr>
            <a:spLocks noGrp="1"/>
          </p:cNvSpPr>
          <p:nvPr>
            <p:ph idx="1"/>
          </p:nvPr>
        </p:nvSpPr>
        <p:spPr>
          <a:xfrm>
            <a:off x="152400" y="2286000"/>
            <a:ext cx="8839200" cy="3851275"/>
          </a:xfrm>
        </p:spPr>
        <p:txBody>
          <a:bodyPr/>
          <a:lstStyle/>
          <a:p>
            <a:r>
              <a:rPr lang="en-US" altLang="en-US" sz="1500" dirty="0" err="1" smtClean="0">
                <a:solidFill>
                  <a:schemeClr val="tx1"/>
                </a:solidFill>
                <a:latin typeface="Times New Roman" pitchFamily="18" charset="0"/>
                <a:cs typeface="Times New Roman" pitchFamily="18" charset="0"/>
              </a:rPr>
              <a:t>Më</a:t>
            </a:r>
            <a:r>
              <a:rPr lang="en-US" altLang="en-US" sz="1500" dirty="0" smtClean="0">
                <a:solidFill>
                  <a:schemeClr val="tx1"/>
                </a:solidFill>
                <a:latin typeface="Times New Roman" pitchFamily="18" charset="0"/>
                <a:cs typeface="Times New Roman" pitchFamily="18" charset="0"/>
              </a:rPr>
              <a:t> </a:t>
            </a:r>
            <a:r>
              <a:rPr lang="en-US" altLang="en-US" sz="1500" dirty="0" err="1" smtClean="0">
                <a:solidFill>
                  <a:schemeClr val="tx1"/>
                </a:solidFill>
                <a:latin typeface="Times New Roman" pitchFamily="18" charset="0"/>
                <a:cs typeface="Times New Roman" pitchFamily="18" charset="0"/>
              </a:rPr>
              <a:t>poshtë</a:t>
            </a:r>
            <a:r>
              <a:rPr lang="en-US" altLang="en-US" sz="1500" dirty="0" smtClean="0">
                <a:solidFill>
                  <a:schemeClr val="tx1"/>
                </a:solidFill>
                <a:latin typeface="Times New Roman" pitchFamily="18" charset="0"/>
                <a:cs typeface="Times New Roman" pitchFamily="18" charset="0"/>
              </a:rPr>
              <a:t> </a:t>
            </a:r>
            <a:r>
              <a:rPr lang="en-US" altLang="en-US" sz="1500" dirty="0" err="1" smtClean="0">
                <a:solidFill>
                  <a:schemeClr val="tx1"/>
                </a:solidFill>
                <a:latin typeface="Times New Roman" pitchFamily="18" charset="0"/>
                <a:cs typeface="Times New Roman" pitchFamily="18" charset="0"/>
              </a:rPr>
              <a:t>po</a:t>
            </a:r>
            <a:r>
              <a:rPr lang="en-US" altLang="en-US" sz="1500" dirty="0" smtClean="0">
                <a:solidFill>
                  <a:schemeClr val="tx1"/>
                </a:solidFill>
                <a:latin typeface="Times New Roman" pitchFamily="18" charset="0"/>
                <a:cs typeface="Times New Roman" pitchFamily="18" charset="0"/>
              </a:rPr>
              <a:t> </a:t>
            </a:r>
            <a:r>
              <a:rPr lang="en-US" altLang="en-US" sz="1500" dirty="0" err="1" smtClean="0">
                <a:solidFill>
                  <a:schemeClr val="tx1"/>
                </a:solidFill>
                <a:latin typeface="Times New Roman" pitchFamily="18" charset="0"/>
                <a:cs typeface="Times New Roman" pitchFamily="18" charset="0"/>
              </a:rPr>
              <a:t>paraqesim</a:t>
            </a:r>
            <a:r>
              <a:rPr lang="en-US" altLang="en-US" sz="1500" dirty="0" smtClean="0">
                <a:solidFill>
                  <a:schemeClr val="tx1"/>
                </a:solidFill>
                <a:latin typeface="Times New Roman" pitchFamily="18" charset="0"/>
                <a:cs typeface="Times New Roman" pitchFamily="18" charset="0"/>
              </a:rPr>
              <a:t> </a:t>
            </a:r>
            <a:r>
              <a:rPr lang="en-US" altLang="en-US" sz="1500" dirty="0" err="1" smtClean="0">
                <a:solidFill>
                  <a:schemeClr val="tx1"/>
                </a:solidFill>
                <a:latin typeface="Times New Roman" pitchFamily="18" charset="0"/>
                <a:cs typeface="Times New Roman" pitchFamily="18" charset="0"/>
              </a:rPr>
              <a:t>një</a:t>
            </a:r>
            <a:r>
              <a:rPr lang="en-US" altLang="en-US" sz="1500" dirty="0" smtClean="0">
                <a:solidFill>
                  <a:schemeClr val="tx1"/>
                </a:solidFill>
                <a:latin typeface="Times New Roman" pitchFamily="18" charset="0"/>
                <a:cs typeface="Times New Roman" pitchFamily="18" charset="0"/>
              </a:rPr>
              <a:t> </a:t>
            </a:r>
            <a:r>
              <a:rPr lang="en-US" altLang="en-US" sz="1500" dirty="0" err="1" smtClean="0">
                <a:solidFill>
                  <a:schemeClr val="tx1"/>
                </a:solidFill>
                <a:latin typeface="Times New Roman" pitchFamily="18" charset="0"/>
                <a:cs typeface="Times New Roman" pitchFamily="18" charset="0"/>
              </a:rPr>
              <a:t>grafik</a:t>
            </a:r>
            <a:r>
              <a:rPr lang="en-US" altLang="en-US" sz="1500" dirty="0" smtClean="0">
                <a:solidFill>
                  <a:schemeClr val="tx1"/>
                </a:solidFill>
                <a:latin typeface="Times New Roman" pitchFamily="18" charset="0"/>
                <a:cs typeface="Times New Roman" pitchFamily="18" charset="0"/>
              </a:rPr>
              <a:t> </a:t>
            </a:r>
            <a:r>
              <a:rPr lang="en-US" altLang="en-US" sz="1500" dirty="0" err="1" smtClean="0">
                <a:solidFill>
                  <a:schemeClr val="tx1"/>
                </a:solidFill>
                <a:latin typeface="Times New Roman" pitchFamily="18" charset="0"/>
                <a:cs typeface="Times New Roman" pitchFamily="18" charset="0"/>
              </a:rPr>
              <a:t>krahasues</a:t>
            </a:r>
            <a:r>
              <a:rPr lang="en-US" altLang="en-US" sz="1500" dirty="0" smtClean="0">
                <a:solidFill>
                  <a:schemeClr val="tx1"/>
                </a:solidFill>
                <a:latin typeface="Times New Roman" pitchFamily="18" charset="0"/>
                <a:cs typeface="Times New Roman" pitchFamily="18" charset="0"/>
              </a:rPr>
              <a:t> </a:t>
            </a:r>
            <a:r>
              <a:rPr lang="en-US" altLang="en-US" sz="1500" dirty="0" err="1" smtClean="0">
                <a:solidFill>
                  <a:schemeClr val="tx1"/>
                </a:solidFill>
                <a:latin typeface="Times New Roman" pitchFamily="18" charset="0"/>
                <a:cs typeface="Times New Roman" pitchFamily="18" charset="0"/>
              </a:rPr>
              <a:t>të</a:t>
            </a:r>
            <a:r>
              <a:rPr lang="en-US" altLang="en-US" sz="1500" dirty="0" smtClean="0">
                <a:solidFill>
                  <a:schemeClr val="tx1"/>
                </a:solidFill>
                <a:latin typeface="Times New Roman" pitchFamily="18" charset="0"/>
                <a:cs typeface="Times New Roman" pitchFamily="18" charset="0"/>
              </a:rPr>
              <a:t> </a:t>
            </a:r>
            <a:r>
              <a:rPr lang="en-US" altLang="en-US" sz="1500" dirty="0" err="1" smtClean="0">
                <a:solidFill>
                  <a:schemeClr val="tx1"/>
                </a:solidFill>
                <a:latin typeface="Times New Roman" pitchFamily="18" charset="0"/>
                <a:cs typeface="Times New Roman" pitchFamily="18" charset="0"/>
              </a:rPr>
              <a:t>monitorimeve</a:t>
            </a:r>
            <a:r>
              <a:rPr lang="en-US" altLang="en-US" sz="1500" dirty="0" smtClean="0">
                <a:solidFill>
                  <a:schemeClr val="tx1"/>
                </a:solidFill>
                <a:latin typeface="Times New Roman" pitchFamily="18" charset="0"/>
                <a:cs typeface="Times New Roman" pitchFamily="18" charset="0"/>
              </a:rPr>
              <a:t> </a:t>
            </a:r>
            <a:r>
              <a:rPr lang="en-US" altLang="en-US" sz="1500" dirty="0" err="1" smtClean="0">
                <a:solidFill>
                  <a:schemeClr val="tx1"/>
                </a:solidFill>
                <a:latin typeface="Times New Roman" pitchFamily="18" charset="0"/>
                <a:cs typeface="Times New Roman" pitchFamily="18" charset="0"/>
              </a:rPr>
              <a:t>në</a:t>
            </a:r>
            <a:r>
              <a:rPr lang="en-US" altLang="en-US" sz="1500" dirty="0" smtClean="0">
                <a:solidFill>
                  <a:schemeClr val="tx1"/>
                </a:solidFill>
                <a:latin typeface="Times New Roman" pitchFamily="18" charset="0"/>
                <a:cs typeface="Times New Roman" pitchFamily="18" charset="0"/>
              </a:rPr>
              <a:t> </a:t>
            </a:r>
            <a:r>
              <a:rPr lang="en-US" altLang="en-US" sz="1500" dirty="0" err="1" smtClean="0">
                <a:solidFill>
                  <a:schemeClr val="tx1"/>
                </a:solidFill>
                <a:latin typeface="Times New Roman" pitchFamily="18" charset="0"/>
                <a:cs typeface="Times New Roman" pitchFamily="18" charset="0"/>
              </a:rPr>
              <a:t>zonat</a:t>
            </a:r>
            <a:r>
              <a:rPr lang="en-US" altLang="en-US" sz="1500" dirty="0" smtClean="0">
                <a:solidFill>
                  <a:schemeClr val="tx1"/>
                </a:solidFill>
                <a:latin typeface="Times New Roman" pitchFamily="18" charset="0"/>
                <a:cs typeface="Times New Roman" pitchFamily="18" charset="0"/>
              </a:rPr>
              <a:t> e </a:t>
            </a:r>
            <a:r>
              <a:rPr lang="en-US" altLang="en-US" sz="1500" dirty="0" err="1" smtClean="0">
                <a:solidFill>
                  <a:schemeClr val="tx1"/>
                </a:solidFill>
                <a:latin typeface="Times New Roman" pitchFamily="18" charset="0"/>
                <a:cs typeface="Times New Roman" pitchFamily="18" charset="0"/>
              </a:rPr>
              <a:t>mbrojtura</a:t>
            </a:r>
            <a:r>
              <a:rPr lang="en-US" altLang="en-US" sz="1500" dirty="0" smtClean="0">
                <a:solidFill>
                  <a:schemeClr val="tx1"/>
                </a:solidFill>
                <a:latin typeface="Times New Roman" pitchFamily="18" charset="0"/>
                <a:cs typeface="Times New Roman" pitchFamily="18" charset="0"/>
              </a:rPr>
              <a:t> </a:t>
            </a:r>
            <a:r>
              <a:rPr lang="en-US" altLang="en-US" sz="1500" dirty="0" err="1" smtClean="0">
                <a:solidFill>
                  <a:schemeClr val="tx1"/>
                </a:solidFill>
                <a:latin typeface="Times New Roman" pitchFamily="18" charset="0"/>
                <a:cs typeface="Times New Roman" pitchFamily="18" charset="0"/>
              </a:rPr>
              <a:t>mjedisore</a:t>
            </a:r>
            <a:r>
              <a:rPr lang="en-US" altLang="en-US" sz="1500" dirty="0" smtClean="0">
                <a:solidFill>
                  <a:schemeClr val="tx1"/>
                </a:solidFill>
                <a:latin typeface="Times New Roman" pitchFamily="18" charset="0"/>
                <a:cs typeface="Times New Roman" pitchFamily="18" charset="0"/>
              </a:rPr>
              <a:t> </a:t>
            </a:r>
            <a:r>
              <a:rPr lang="en-US" altLang="en-US" sz="1500" dirty="0" err="1" smtClean="0">
                <a:solidFill>
                  <a:schemeClr val="tx1"/>
                </a:solidFill>
                <a:latin typeface="Times New Roman" pitchFamily="18" charset="0"/>
                <a:cs typeface="Times New Roman" pitchFamily="18" charset="0"/>
              </a:rPr>
              <a:t>për</a:t>
            </a:r>
            <a:r>
              <a:rPr lang="en-US" altLang="en-US" sz="1500" dirty="0" smtClean="0">
                <a:solidFill>
                  <a:schemeClr val="tx1"/>
                </a:solidFill>
                <a:latin typeface="Times New Roman" pitchFamily="18" charset="0"/>
                <a:cs typeface="Times New Roman" pitchFamily="18" charset="0"/>
              </a:rPr>
              <a:t> </a:t>
            </a:r>
            <a:r>
              <a:rPr lang="en-US" altLang="en-US" sz="1500" dirty="0" err="1" smtClean="0">
                <a:solidFill>
                  <a:schemeClr val="tx1"/>
                </a:solidFill>
                <a:latin typeface="Times New Roman" pitchFamily="18" charset="0"/>
                <a:cs typeface="Times New Roman" pitchFamily="18" charset="0"/>
              </a:rPr>
              <a:t>vitet</a:t>
            </a:r>
            <a:r>
              <a:rPr lang="en-US" altLang="en-US" sz="1500" dirty="0" smtClean="0">
                <a:solidFill>
                  <a:schemeClr val="tx1"/>
                </a:solidFill>
                <a:latin typeface="Times New Roman" pitchFamily="18" charset="0"/>
                <a:cs typeface="Times New Roman" pitchFamily="18" charset="0"/>
              </a:rPr>
              <a:t> 2024-2025:</a:t>
            </a:r>
          </a:p>
          <a:p>
            <a:endParaRPr lang="en-US" altLang="en-US" sz="1600" dirty="0" smtClean="0">
              <a:solidFill>
                <a:schemeClr val="tx1"/>
              </a:solidFill>
              <a:latin typeface="Times New Roman" pitchFamily="18" charset="0"/>
              <a:cs typeface="Times New Roman" pitchFamily="18" charset="0"/>
            </a:endParaRPr>
          </a:p>
        </p:txBody>
      </p:sp>
      <p:sp>
        <p:nvSpPr>
          <p:cNvPr id="48132"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70</a:t>
            </a:r>
          </a:p>
        </p:txBody>
      </p:sp>
      <p:pic>
        <p:nvPicPr>
          <p:cNvPr id="48133" name="Picture 2"/>
          <p:cNvPicPr>
            <a:picLocks noChangeAspect="1" noChangeArrowheads="1"/>
          </p:cNvPicPr>
          <p:nvPr/>
        </p:nvPicPr>
        <p:blipFill>
          <a:blip r:embed="rId2">
            <a:extLst>
              <a:ext uri="{28A0092B-C50C-407E-A947-70E740481C1C}">
                <a14:useLocalDpi xmlns:a14="http://schemas.microsoft.com/office/drawing/2010/main" val="0"/>
              </a:ext>
            </a:extLst>
          </a:blip>
          <a:srcRect t="7382" r="-1311"/>
          <a:stretch>
            <a:fillRect/>
          </a:stretch>
        </p:blipFill>
        <p:spPr bwMode="auto">
          <a:xfrm>
            <a:off x="1143000" y="2895600"/>
            <a:ext cx="7240588"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9107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09600" y="914400"/>
            <a:ext cx="8810625" cy="931863"/>
          </a:xfrm>
        </p:spPr>
        <p:txBody>
          <a:bodyPr/>
          <a:lstStyle/>
          <a:p>
            <a:r>
              <a:rPr lang="en-US" altLang="en-US" sz="2000" smtClean="0">
                <a:latin typeface="Times New Roman" pitchFamily="18" charset="0"/>
                <a:ea typeface="Calibri" pitchFamily="34" charset="0"/>
                <a:cs typeface="Times New Roman" pitchFamily="18" charset="0"/>
              </a:rPr>
              <a:t>KOMITETI I MENAXHIMIT TË ZONAVE TË MBROJTURA MJEDISORE</a:t>
            </a:r>
            <a:endParaRPr lang="en-US" altLang="en-US" sz="2000" smtClean="0">
              <a:ea typeface="Calibri" pitchFamily="34" charset="0"/>
              <a:cs typeface="Times New Roman" pitchFamily="18" charset="0"/>
            </a:endParaRPr>
          </a:p>
        </p:txBody>
      </p:sp>
      <p:sp>
        <p:nvSpPr>
          <p:cNvPr id="50179"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71</a:t>
            </a:r>
          </a:p>
        </p:txBody>
      </p:sp>
      <p:sp>
        <p:nvSpPr>
          <p:cNvPr id="3" name="Rectangle 2"/>
          <p:cNvSpPr/>
          <p:nvPr/>
        </p:nvSpPr>
        <p:spPr>
          <a:xfrm>
            <a:off x="366713" y="2514600"/>
            <a:ext cx="8610600" cy="3078163"/>
          </a:xfrm>
          <a:prstGeom prst="rect">
            <a:avLst/>
          </a:prstGeom>
        </p:spPr>
        <p:txBody>
          <a:bodyPr>
            <a:spAutoFit/>
          </a:bodyPr>
          <a:lstStyle/>
          <a:p>
            <a:pPr marL="285750" indent="-285750" fontAlgn="auto">
              <a:spcBef>
                <a:spcPts val="0"/>
              </a:spcBef>
              <a:spcAft>
                <a:spcPts val="0"/>
              </a:spcAft>
              <a:buFont typeface="Wingdings" panose="05000000000000000000" pitchFamily="2" charset="2"/>
              <a:buChar char="Ø"/>
              <a:defRPr/>
            </a:pP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lidhje</a:t>
            </a:r>
            <a:r>
              <a:rPr lang="en-US" sz="1600" dirty="0">
                <a:latin typeface="Times New Roman" panose="02020603050405020304" pitchFamily="18" charset="0"/>
                <a:cs typeface="Times New Roman" panose="02020603050405020304" pitchFamily="18" charset="0"/>
              </a:rPr>
              <a:t> me </a:t>
            </a:r>
            <a:r>
              <a:rPr lang="en-US" sz="1600" dirty="0" err="1">
                <a:latin typeface="Times New Roman" panose="02020603050405020304" pitchFamily="18" charset="0"/>
                <a:cs typeface="Times New Roman" panose="02020603050405020304" pitchFamily="18" charset="0"/>
              </a:rPr>
              <a:t>përqindjen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rasteve</a:t>
            </a:r>
            <a:r>
              <a:rPr lang="en-US" sz="1600" dirty="0">
                <a:latin typeface="Times New Roman" panose="02020603050405020304" pitchFamily="18" charset="0"/>
                <a:cs typeface="Times New Roman" panose="02020603050405020304" pitchFamily="18" charset="0"/>
              </a:rPr>
              <a:t> pa </a:t>
            </a:r>
            <a:r>
              <a:rPr lang="en-US" sz="1600" dirty="0" err="1">
                <a:latin typeface="Times New Roman" panose="02020603050405020304" pitchFamily="18" charset="0"/>
                <a:cs typeface="Times New Roman" panose="02020603050405020304" pitchFamily="18" charset="0"/>
              </a:rPr>
              <a:t>autor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është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një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shqetësim</a:t>
            </a:r>
            <a:r>
              <a:rPr lang="en-US" sz="1600" dirty="0">
                <a:latin typeface="Times New Roman" panose="02020603050405020304" pitchFamily="18" charset="0"/>
                <a:cs typeface="Times New Roman" panose="02020603050405020304" pitchFamily="18" charset="0"/>
              </a:rPr>
              <a:t> i </a:t>
            </a:r>
            <a:r>
              <a:rPr lang="en-US" sz="1600" dirty="0" err="1">
                <a:latin typeface="Times New Roman" panose="02020603050405020304" pitchFamily="18" charset="0"/>
                <a:cs typeface="Times New Roman" panose="02020603050405020304" pitchFamily="18" charset="0"/>
              </a:rPr>
              <a:t>rëndësishëm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kërkon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një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vëmendje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shtuar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ana</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autoriteteve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Pavarësisht</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procesverbalet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janë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dërguar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hetime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mëtejshme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polici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prokurori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duket</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ka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një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nevojë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forcimin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masave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monitorimit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inspektimit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përfshirë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përdorimin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teknologjive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moderne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kamerat</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survejimit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dronët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mund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ndihmojnë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identifikimin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autorëve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aktiviteteve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ilegale</a:t>
            </a:r>
            <a:r>
              <a:rPr lang="en-US" sz="1600" dirty="0">
                <a:latin typeface="Times New Roman" panose="02020603050405020304" pitchFamily="18" charset="0"/>
                <a:cs typeface="Times New Roman" panose="02020603050405020304" pitchFamily="18" charset="0"/>
              </a:rPr>
              <a:t>. </a:t>
            </a:r>
          </a:p>
          <a:p>
            <a:pPr fontAlgn="auto">
              <a:spcBef>
                <a:spcPts val="0"/>
              </a:spcBef>
              <a:spcAft>
                <a:spcPts val="0"/>
              </a:spcAft>
              <a:defRPr/>
            </a:pPr>
            <a:endParaRPr lang="en-US" sz="16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Wingdings" panose="05000000000000000000" pitchFamily="2" charset="2"/>
              <a:buChar char="Ø"/>
              <a:defRPr/>
            </a:pPr>
            <a:r>
              <a:rPr lang="en-US" sz="1600" dirty="0" err="1">
                <a:latin typeface="Times New Roman" panose="02020603050405020304" pitchFamily="18" charset="0"/>
                <a:cs typeface="Times New Roman" panose="02020603050405020304" pitchFamily="18" charset="0"/>
              </a:rPr>
              <a:t>Për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përmirësim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mund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sugjerohet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një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rritje</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bashkëpunimit</a:t>
            </a:r>
            <a:r>
              <a:rPr lang="en-US" sz="1600" dirty="0">
                <a:latin typeface="Times New Roman" panose="02020603050405020304" pitchFamily="18" charset="0"/>
                <a:cs typeface="Times New Roman" panose="02020603050405020304" pitchFamily="18" charset="0"/>
              </a:rPr>
              <a:t> midis </a:t>
            </a:r>
            <a:r>
              <a:rPr lang="en-US" sz="1600" dirty="0" err="1">
                <a:latin typeface="Times New Roman" panose="02020603050405020304" pitchFamily="18" charset="0"/>
                <a:cs typeface="Times New Roman" panose="02020603050405020304" pitchFamily="18" charset="0"/>
              </a:rPr>
              <a:t>institucioneve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përgjegjëse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forcimi</a:t>
            </a:r>
            <a:r>
              <a:rPr lang="en-US" sz="1600" dirty="0">
                <a:latin typeface="Times New Roman" panose="02020603050405020304" pitchFamily="18" charset="0"/>
                <a:cs typeface="Times New Roman" panose="02020603050405020304" pitchFamily="18" charset="0"/>
              </a:rPr>
              <a:t> i </a:t>
            </a:r>
            <a:r>
              <a:rPr lang="en-US" sz="1600" dirty="0" err="1">
                <a:latin typeface="Times New Roman" panose="02020603050405020304" pitchFamily="18" charset="0"/>
                <a:cs typeface="Times New Roman" panose="02020603050405020304" pitchFamily="18" charset="0"/>
              </a:rPr>
              <a:t>edukimit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komunitetit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lokal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mbi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pasojat</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shkeljeve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përdorimi</a:t>
            </a:r>
            <a:r>
              <a:rPr lang="en-US" sz="1600" dirty="0">
                <a:latin typeface="Times New Roman" panose="02020603050405020304" pitchFamily="18" charset="0"/>
                <a:cs typeface="Times New Roman" panose="02020603050405020304" pitchFamily="18" charset="0"/>
              </a:rPr>
              <a:t> i </a:t>
            </a:r>
            <a:r>
              <a:rPr lang="en-US" sz="1600" dirty="0" err="1">
                <a:latin typeface="Times New Roman" panose="02020603050405020304" pitchFamily="18" charset="0"/>
                <a:cs typeface="Times New Roman" panose="02020603050405020304" pitchFamily="18" charset="0"/>
              </a:rPr>
              <a:t>mekanizmave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avancuar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mbikëqyrjen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regjistrimin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aktiviteteve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zonat</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mbrojtura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Gjithashtu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mund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shqyrtohen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mundësitë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angazhimin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burimeve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shtesë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inspektime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shpeshta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përmirësimin</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raportimit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aktiviteteve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dyshimta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ana</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publikut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aktorëve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tjerë</a:t>
            </a:r>
            <a:r>
              <a:rPr lang="en-US" sz="1600" dirty="0">
                <a:latin typeface="Times New Roman" panose="02020603050405020304" pitchFamily="18" charset="0"/>
                <a:cs typeface="Times New Roman" panose="02020603050405020304" pitchFamily="18" charset="0"/>
              </a:rPr>
              <a:t>.</a:t>
            </a:r>
          </a:p>
          <a:p>
            <a:pPr fontAlgn="auto">
              <a:spcBef>
                <a:spcPts val="0"/>
              </a:spcBef>
              <a:spcAft>
                <a:spcPts val="0"/>
              </a:spcAft>
              <a:defRPr/>
            </a:pPr>
            <a:endParaRPr lang="en-US" dirty="0">
              <a:latin typeface="+mn-lt"/>
              <a:cs typeface="+mn-cs"/>
            </a:endParaRPr>
          </a:p>
        </p:txBody>
      </p:sp>
    </p:spTree>
    <p:extLst>
      <p:ext uri="{BB962C8B-B14F-4D97-AF65-F5344CB8AC3E}">
        <p14:creationId xmlns:p14="http://schemas.microsoft.com/office/powerpoint/2010/main" val="11750237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81000" y="1071563"/>
            <a:ext cx="8382000" cy="708025"/>
          </a:xfrm>
        </p:spPr>
        <p:txBody>
          <a:bodyPr/>
          <a:lstStyle/>
          <a:p>
            <a:pPr algn="ctr"/>
            <a:r>
              <a:rPr lang="en-US" altLang="en-US" sz="2000" smtClean="0">
                <a:latin typeface="Times New Roman" pitchFamily="18" charset="0"/>
                <a:ea typeface="Calibri" pitchFamily="34" charset="0"/>
                <a:cs typeface="Times New Roman" pitchFamily="18" charset="0"/>
              </a:rPr>
              <a:t>KOMITETI I MENAXHIMIT TË ZONAVE TË MBROJTURA MJEDISORE</a:t>
            </a:r>
            <a:endParaRPr lang="en-US" altLang="en-US" sz="2000" smtClean="0">
              <a:ea typeface="Calibri" pitchFamily="34" charset="0"/>
              <a:cs typeface="Times New Roman" pitchFamily="18" charset="0"/>
            </a:endParaRPr>
          </a:p>
        </p:txBody>
      </p:sp>
      <p:sp>
        <p:nvSpPr>
          <p:cNvPr id="51203"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72</a:t>
            </a:r>
          </a:p>
        </p:txBody>
      </p:sp>
      <p:sp>
        <p:nvSpPr>
          <p:cNvPr id="51204" name="Rectangle 2"/>
          <p:cNvSpPr>
            <a:spLocks noChangeArrowheads="1"/>
          </p:cNvSpPr>
          <p:nvPr/>
        </p:nvSpPr>
        <p:spPr bwMode="auto">
          <a:xfrm>
            <a:off x="490538" y="2219325"/>
            <a:ext cx="807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Wingdings" pitchFamily="2" charset="2"/>
              <a:buChar char="Ø"/>
            </a:pPr>
            <a:r>
              <a:rPr lang="en-US" altLang="en-US" sz="1600" b="1">
                <a:latin typeface="Times New Roman" pitchFamily="18" charset="0"/>
                <a:cs typeface="Times New Roman" pitchFamily="18" charset="0"/>
              </a:rPr>
              <a:t>Janë evidentuar 4 (katër) raste zjarresh për periudhën Janar - Dhjetor 2025: </a:t>
            </a:r>
          </a:p>
        </p:txBody>
      </p:sp>
      <p:graphicFrame>
        <p:nvGraphicFramePr>
          <p:cNvPr id="4" name="Table 3"/>
          <p:cNvGraphicFramePr>
            <a:graphicFrameLocks noGrp="1"/>
          </p:cNvGraphicFramePr>
          <p:nvPr/>
        </p:nvGraphicFramePr>
        <p:xfrm>
          <a:off x="304800" y="2647950"/>
          <a:ext cx="8610600" cy="4002088"/>
        </p:xfrm>
        <a:graphic>
          <a:graphicData uri="http://schemas.openxmlformats.org/drawingml/2006/table">
            <a:tbl>
              <a:tblPr firstRow="1" firstCol="1" bandRow="1">
                <a:tableStyleId>{5C22544A-7EE6-4342-B048-85BDC9FD1C3A}</a:tableStyleId>
              </a:tblPr>
              <a:tblGrid>
                <a:gridCol w="782782"/>
                <a:gridCol w="2992989"/>
                <a:gridCol w="3069733"/>
                <a:gridCol w="1765096"/>
              </a:tblGrid>
              <a:tr h="323714">
                <a:tc>
                  <a:txBody>
                    <a:bodyPr/>
                    <a:lstStyle/>
                    <a:p>
                      <a:pPr marL="0" marR="0" algn="ctr">
                        <a:lnSpc>
                          <a:spcPct val="107000"/>
                        </a:lnSpc>
                        <a:spcBef>
                          <a:spcPts val="0"/>
                        </a:spcBef>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Viti</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err="1">
                          <a:solidFill>
                            <a:schemeClr val="tx1"/>
                          </a:solidFill>
                          <a:effectLst/>
                          <a:latin typeface="Times New Roman" panose="02020603050405020304" pitchFamily="18" charset="0"/>
                          <a:cs typeface="Times New Roman" panose="02020603050405020304" pitchFamily="18" charset="0"/>
                        </a:rPr>
                        <a:t>Numri</a:t>
                      </a:r>
                      <a:r>
                        <a:rPr lang="en-US" sz="1400" kern="100" dirty="0">
                          <a:solidFill>
                            <a:schemeClr val="tx1"/>
                          </a:solidFill>
                          <a:effectLst/>
                          <a:latin typeface="Times New Roman" panose="02020603050405020304" pitchFamily="18" charset="0"/>
                          <a:cs typeface="Times New Roman" panose="02020603050405020304" pitchFamily="18" charset="0"/>
                        </a:rPr>
                        <a:t> </a:t>
                      </a:r>
                      <a:r>
                        <a:rPr lang="en-US" sz="1400" kern="100" dirty="0" err="1">
                          <a:solidFill>
                            <a:schemeClr val="tx1"/>
                          </a:solidFill>
                          <a:effectLst/>
                          <a:latin typeface="Times New Roman" panose="02020603050405020304" pitchFamily="18" charset="0"/>
                          <a:cs typeface="Times New Roman" panose="02020603050405020304" pitchFamily="18" charset="0"/>
                        </a:rPr>
                        <a:t>i</a:t>
                      </a:r>
                      <a:r>
                        <a:rPr lang="en-US" sz="1400" kern="100" dirty="0">
                          <a:solidFill>
                            <a:schemeClr val="tx1"/>
                          </a:solidFill>
                          <a:effectLst/>
                          <a:latin typeface="Times New Roman" panose="02020603050405020304" pitchFamily="18" charset="0"/>
                          <a:cs typeface="Times New Roman" panose="02020603050405020304" pitchFamily="18" charset="0"/>
                        </a:rPr>
                        <a:t> </a:t>
                      </a:r>
                      <a:r>
                        <a:rPr lang="en-US" sz="1400" kern="100" dirty="0" err="1">
                          <a:solidFill>
                            <a:schemeClr val="tx1"/>
                          </a:solidFill>
                          <a:effectLst/>
                          <a:latin typeface="Times New Roman" panose="02020603050405020304" pitchFamily="18" charset="0"/>
                          <a:cs typeface="Times New Roman" panose="02020603050405020304" pitchFamily="18" charset="0"/>
                        </a:rPr>
                        <a:t>Rasteve</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err="1">
                          <a:solidFill>
                            <a:schemeClr val="tx1"/>
                          </a:solidFill>
                          <a:effectLst/>
                          <a:latin typeface="Times New Roman" panose="02020603050405020304" pitchFamily="18" charset="0"/>
                          <a:cs typeface="Times New Roman" panose="02020603050405020304" pitchFamily="18" charset="0"/>
                        </a:rPr>
                        <a:t>Sipërfaqja</a:t>
                      </a:r>
                      <a:r>
                        <a:rPr lang="en-US" sz="1400" kern="100" dirty="0">
                          <a:solidFill>
                            <a:schemeClr val="tx1"/>
                          </a:solidFill>
                          <a:effectLst/>
                          <a:latin typeface="Times New Roman" panose="02020603050405020304" pitchFamily="18" charset="0"/>
                          <a:cs typeface="Times New Roman" panose="02020603050405020304" pitchFamily="18" charset="0"/>
                        </a:rPr>
                        <a:t> e </a:t>
                      </a:r>
                      <a:r>
                        <a:rPr lang="en-US" sz="1400" kern="100" dirty="0" err="1">
                          <a:solidFill>
                            <a:schemeClr val="tx1"/>
                          </a:solidFill>
                          <a:effectLst/>
                          <a:latin typeface="Times New Roman" panose="02020603050405020304" pitchFamily="18" charset="0"/>
                          <a:cs typeface="Times New Roman" panose="02020603050405020304" pitchFamily="18" charset="0"/>
                        </a:rPr>
                        <a:t>Prekur</a:t>
                      </a:r>
                      <a:r>
                        <a:rPr lang="en-US" sz="1400" kern="100" dirty="0">
                          <a:solidFill>
                            <a:schemeClr val="tx1"/>
                          </a:solidFill>
                          <a:effectLst/>
                          <a:latin typeface="Times New Roman" panose="02020603050405020304" pitchFamily="18" charset="0"/>
                          <a:cs typeface="Times New Roman" panose="02020603050405020304" pitchFamily="18" charset="0"/>
                        </a:rPr>
                        <a:t> (ha)</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kern="100" dirty="0">
                          <a:solidFill>
                            <a:schemeClr val="tx1"/>
                          </a:solidFill>
                          <a:effectLst/>
                          <a:latin typeface="Times New Roman" panose="02020603050405020304" pitchFamily="18" charset="0"/>
                          <a:cs typeface="Times New Roman" panose="02020603050405020304" pitchFamily="18" charset="0"/>
                        </a:rPr>
                        <a:t>Zona </a:t>
                      </a:r>
                      <a:r>
                        <a:rPr lang="en-US" sz="1400" kern="100" dirty="0" err="1">
                          <a:solidFill>
                            <a:schemeClr val="tx1"/>
                          </a:solidFill>
                          <a:effectLst/>
                          <a:latin typeface="Times New Roman" panose="02020603050405020304" pitchFamily="18" charset="0"/>
                          <a:cs typeface="Times New Roman" panose="02020603050405020304" pitchFamily="18" charset="0"/>
                        </a:rPr>
                        <a:t>më</a:t>
                      </a:r>
                      <a:r>
                        <a:rPr lang="en-US" sz="1400" kern="100" dirty="0">
                          <a:solidFill>
                            <a:schemeClr val="tx1"/>
                          </a:solidFill>
                          <a:effectLst/>
                          <a:latin typeface="Times New Roman" panose="02020603050405020304" pitchFamily="18" charset="0"/>
                          <a:cs typeface="Times New Roman" panose="02020603050405020304" pitchFamily="18" charset="0"/>
                        </a:rPr>
                        <a:t> </a:t>
                      </a:r>
                      <a:r>
                        <a:rPr lang="en-US" sz="1400" kern="100" dirty="0" err="1">
                          <a:solidFill>
                            <a:schemeClr val="tx1"/>
                          </a:solidFill>
                          <a:effectLst/>
                          <a:latin typeface="Times New Roman" panose="02020603050405020304" pitchFamily="18" charset="0"/>
                          <a:cs typeface="Times New Roman" panose="02020603050405020304" pitchFamily="18" charset="0"/>
                        </a:rPr>
                        <a:t>Kritike</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1839187">
                <a:tc>
                  <a:txBody>
                    <a:bodyPr/>
                    <a:lstStyle/>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2024</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3 </a:t>
                      </a:r>
                      <a:r>
                        <a:rPr lang="en-US" sz="1400" dirty="0" err="1">
                          <a:solidFill>
                            <a:schemeClr val="tx1"/>
                          </a:solidFill>
                          <a:effectLst/>
                          <a:latin typeface="Times New Roman" panose="02020603050405020304" pitchFamily="18" charset="0"/>
                          <a:cs typeface="Times New Roman" panose="02020603050405020304" pitchFamily="18" charset="0"/>
                        </a:rPr>
                        <a:t>raste</a:t>
                      </a:r>
                      <a:r>
                        <a:rPr lang="en-US" sz="1400" dirty="0">
                          <a:solidFill>
                            <a:schemeClr val="tx1"/>
                          </a:solidFill>
                          <a:effectLst/>
                          <a:latin typeface="Times New Roman" panose="02020603050405020304" pitchFamily="18" charset="0"/>
                          <a:cs typeface="Times New Roman" panose="02020603050405020304" pitchFamily="18" charset="0"/>
                        </a:rPr>
                        <a:t>:</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 </a:t>
                      </a:r>
                      <a:r>
                        <a:rPr lang="en-US" sz="1400" dirty="0" err="1">
                          <a:solidFill>
                            <a:schemeClr val="tx1"/>
                          </a:solidFill>
                          <a:effectLst/>
                          <a:latin typeface="Times New Roman" panose="02020603050405020304" pitchFamily="18" charset="0"/>
                          <a:cs typeface="Times New Roman" panose="02020603050405020304" pitchFamily="18" charset="0"/>
                        </a:rPr>
                        <a:t>në</a:t>
                      </a:r>
                      <a:r>
                        <a:rPr lang="en-US" sz="1400" dirty="0">
                          <a:solidFill>
                            <a:schemeClr val="tx1"/>
                          </a:solidFill>
                          <a:effectLst/>
                          <a:latin typeface="Times New Roman" panose="02020603050405020304" pitchFamily="18" charset="0"/>
                          <a:cs typeface="Times New Roman" panose="02020603050405020304" pitchFamily="18" charset="0"/>
                        </a:rPr>
                        <a:t> PN “</a:t>
                      </a:r>
                      <a:r>
                        <a:rPr lang="en-US" sz="1400" dirty="0" err="1">
                          <a:solidFill>
                            <a:schemeClr val="tx1"/>
                          </a:solidFill>
                          <a:effectLst/>
                          <a:latin typeface="Times New Roman" panose="02020603050405020304" pitchFamily="18" charset="0"/>
                          <a:cs typeface="Times New Roman" panose="02020603050405020304" pitchFamily="18" charset="0"/>
                        </a:rPr>
                        <a:t>Qafështamë</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dhe</a:t>
                      </a:r>
                      <a:r>
                        <a:rPr lang="en-US" sz="1400" dirty="0">
                          <a:solidFill>
                            <a:schemeClr val="tx1"/>
                          </a:solidFill>
                          <a:effectLst/>
                          <a:latin typeface="Times New Roman" panose="02020603050405020304" pitchFamily="18" charset="0"/>
                          <a:cs typeface="Times New Roman" panose="02020603050405020304" pitchFamily="18" charset="0"/>
                        </a:rPr>
                        <a:t> 2 </a:t>
                      </a:r>
                      <a:r>
                        <a:rPr lang="en-US" sz="1400" dirty="0" err="1">
                          <a:solidFill>
                            <a:schemeClr val="tx1"/>
                          </a:solidFill>
                          <a:effectLst/>
                          <a:latin typeface="Times New Roman" panose="02020603050405020304" pitchFamily="18" charset="0"/>
                          <a:cs typeface="Times New Roman" panose="02020603050405020304" pitchFamily="18" charset="0"/>
                        </a:rPr>
                        <a:t>në</a:t>
                      </a:r>
                      <a:r>
                        <a:rPr lang="en-US" sz="1400" dirty="0">
                          <a:solidFill>
                            <a:schemeClr val="tx1"/>
                          </a:solidFill>
                          <a:effectLst/>
                          <a:latin typeface="Times New Roman" panose="02020603050405020304" pitchFamily="18" charset="0"/>
                          <a:cs typeface="Times New Roman" panose="02020603050405020304" pitchFamily="18" charset="0"/>
                        </a:rPr>
                        <a:t> PM “</a:t>
                      </a:r>
                      <a:r>
                        <a:rPr lang="en-US" sz="1400" dirty="0" err="1">
                          <a:solidFill>
                            <a:schemeClr val="tx1"/>
                          </a:solidFill>
                          <a:effectLst/>
                          <a:latin typeface="Times New Roman" panose="02020603050405020304" pitchFamily="18" charset="0"/>
                          <a:cs typeface="Times New Roman" panose="02020603050405020304" pitchFamily="18" charset="0"/>
                        </a:rPr>
                        <a:t>Krastë</a:t>
                      </a:r>
                      <a:r>
                        <a:rPr lang="en-US" sz="1400" dirty="0">
                          <a:solidFill>
                            <a:schemeClr val="tx1"/>
                          </a:solidFill>
                          <a:effectLst/>
                          <a:latin typeface="Times New Roman" panose="02020603050405020304" pitchFamily="18" charset="0"/>
                          <a:cs typeface="Times New Roman" panose="02020603050405020304" pitchFamily="18" charset="0"/>
                        </a:rPr>
                        <a:t> – </a:t>
                      </a:r>
                      <a:r>
                        <a:rPr lang="en-US" sz="1400" dirty="0" err="1">
                          <a:solidFill>
                            <a:schemeClr val="tx1"/>
                          </a:solidFill>
                          <a:effectLst/>
                          <a:latin typeface="Times New Roman" panose="02020603050405020304" pitchFamily="18" charset="0"/>
                          <a:cs typeface="Times New Roman" panose="02020603050405020304" pitchFamily="18" charset="0"/>
                        </a:rPr>
                        <a:t>Verjon</a:t>
                      </a:r>
                      <a:r>
                        <a:rPr lang="en-US" sz="1400" dirty="0">
                          <a:solidFill>
                            <a:schemeClr val="tx1"/>
                          </a:solidFill>
                          <a:effectLst/>
                          <a:latin typeface="Times New Roman" panose="02020603050405020304" pitchFamily="18" charset="0"/>
                          <a:cs typeface="Times New Roman" panose="02020603050405020304" pitchFamily="18" charset="0"/>
                        </a:rPr>
                        <a:t>”</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PN </a:t>
                      </a:r>
                      <a:r>
                        <a:rPr lang="en-US" sz="1400" dirty="0">
                          <a:solidFill>
                            <a:schemeClr val="tx1"/>
                          </a:solidFill>
                          <a:effectLst/>
                          <a:latin typeface="Times New Roman" panose="02020603050405020304" pitchFamily="18" charset="0"/>
                          <a:cs typeface="Times New Roman" panose="02020603050405020304" pitchFamily="18" charset="0"/>
                        </a:rPr>
                        <a:t>“</a:t>
                      </a:r>
                      <a:r>
                        <a:rPr lang="en-US" sz="1400" dirty="0" err="1">
                          <a:solidFill>
                            <a:schemeClr val="tx1"/>
                          </a:solidFill>
                          <a:effectLst/>
                          <a:latin typeface="Times New Roman" panose="02020603050405020304" pitchFamily="18" charset="0"/>
                          <a:cs typeface="Times New Roman" panose="02020603050405020304" pitchFamily="18" charset="0"/>
                        </a:rPr>
                        <a:t>Qafështamë</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përshkruar</a:t>
                      </a:r>
                      <a:r>
                        <a:rPr lang="en-US" sz="1400" dirty="0">
                          <a:solidFill>
                            <a:schemeClr val="tx1"/>
                          </a:solidFill>
                          <a:effectLst/>
                          <a:latin typeface="Times New Roman" panose="02020603050405020304" pitchFamily="18" charset="0"/>
                          <a:cs typeface="Times New Roman" panose="02020603050405020304" pitchFamily="18" charset="0"/>
                        </a:rPr>
                        <a:t> 0.1 ha </a:t>
                      </a:r>
                      <a:r>
                        <a:rPr lang="en-US" sz="1400" dirty="0" err="1">
                          <a:solidFill>
                            <a:schemeClr val="tx1"/>
                          </a:solidFill>
                          <a:effectLst/>
                          <a:latin typeface="Times New Roman" panose="02020603050405020304" pitchFamily="18" charset="0"/>
                          <a:cs typeface="Times New Roman" panose="02020603050405020304" pitchFamily="18" charset="0"/>
                        </a:rPr>
                        <a:t>shkurre</a:t>
                      </a:r>
                      <a:r>
                        <a:rPr lang="en-US" sz="1400" dirty="0">
                          <a:solidFill>
                            <a:schemeClr val="tx1"/>
                          </a:solidFill>
                          <a:effectLst/>
                          <a:latin typeface="Times New Roman" panose="02020603050405020304" pitchFamily="18" charset="0"/>
                          <a:cs typeface="Times New Roman" panose="02020603050405020304" pitchFamily="18" charset="0"/>
                        </a:rPr>
                        <a:t>)</a:t>
                      </a:r>
                    </a:p>
                    <a:p>
                      <a:pPr marL="0" marR="0" algn="ctr">
                        <a:lnSpc>
                          <a:spcPct val="107000"/>
                        </a:lnSpc>
                        <a:spcBef>
                          <a:spcPts val="0"/>
                        </a:spcBef>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Në</a:t>
                      </a:r>
                      <a:r>
                        <a:rPr lang="en-US" sz="1400" dirty="0">
                          <a:solidFill>
                            <a:schemeClr val="tx1"/>
                          </a:solidFill>
                          <a:effectLst/>
                          <a:latin typeface="Times New Roman" panose="02020603050405020304" pitchFamily="18" charset="0"/>
                          <a:cs typeface="Times New Roman" panose="02020603050405020304" pitchFamily="18" charset="0"/>
                        </a:rPr>
                        <a:t> PM “</a:t>
                      </a:r>
                      <a:r>
                        <a:rPr lang="en-US" sz="1400" dirty="0" err="1">
                          <a:solidFill>
                            <a:schemeClr val="tx1"/>
                          </a:solidFill>
                          <a:effectLst/>
                          <a:latin typeface="Times New Roman" panose="02020603050405020304" pitchFamily="18" charset="0"/>
                          <a:cs typeface="Times New Roman" panose="02020603050405020304" pitchFamily="18" charset="0"/>
                        </a:rPr>
                        <a:t>Krastë</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Verjon</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Rasti</a:t>
                      </a:r>
                      <a:r>
                        <a:rPr lang="en-US" sz="1400" dirty="0">
                          <a:solidFill>
                            <a:schemeClr val="tx1"/>
                          </a:solidFill>
                          <a:effectLst/>
                          <a:latin typeface="Times New Roman" panose="02020603050405020304" pitchFamily="18" charset="0"/>
                          <a:cs typeface="Times New Roman" panose="02020603050405020304" pitchFamily="18" charset="0"/>
                        </a:rPr>
                        <a:t> pare (</a:t>
                      </a:r>
                      <a:r>
                        <a:rPr lang="en-US" sz="1400" dirty="0" err="1">
                          <a:solidFill>
                            <a:schemeClr val="tx1"/>
                          </a:solidFill>
                          <a:effectLst/>
                          <a:latin typeface="Times New Roman" panose="02020603050405020304" pitchFamily="18" charset="0"/>
                          <a:cs typeface="Times New Roman" panose="02020603050405020304" pitchFamily="18" charset="0"/>
                        </a:rPr>
                        <a:t>përshkruar</a:t>
                      </a:r>
                      <a:r>
                        <a:rPr lang="en-US" sz="1400" dirty="0">
                          <a:solidFill>
                            <a:schemeClr val="tx1"/>
                          </a:solidFill>
                          <a:effectLst/>
                          <a:latin typeface="Times New Roman" panose="02020603050405020304" pitchFamily="18" charset="0"/>
                          <a:cs typeface="Times New Roman" panose="02020603050405020304" pitchFamily="18" charset="0"/>
                        </a:rPr>
                        <a:t> 9.5 ha </a:t>
                      </a:r>
                      <a:r>
                        <a:rPr lang="en-US" sz="1400" dirty="0" err="1">
                          <a:solidFill>
                            <a:schemeClr val="tx1"/>
                          </a:solidFill>
                          <a:effectLst/>
                          <a:latin typeface="Times New Roman" panose="02020603050405020304" pitchFamily="18" charset="0"/>
                          <a:cs typeface="Times New Roman" panose="02020603050405020304" pitchFamily="18" charset="0"/>
                        </a:rPr>
                        <a:t>pyje</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dhe</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djegur</a:t>
                      </a:r>
                      <a:r>
                        <a:rPr lang="en-US" sz="1400" dirty="0">
                          <a:solidFill>
                            <a:schemeClr val="tx1"/>
                          </a:solidFill>
                          <a:effectLst/>
                          <a:latin typeface="Times New Roman" panose="02020603050405020304" pitchFamily="18" charset="0"/>
                          <a:cs typeface="Times New Roman" panose="02020603050405020304" pitchFamily="18" charset="0"/>
                        </a:rPr>
                        <a:t> 4.5 ha </a:t>
                      </a:r>
                      <a:r>
                        <a:rPr lang="en-US" sz="1400" dirty="0" err="1">
                          <a:solidFill>
                            <a:schemeClr val="tx1"/>
                          </a:solidFill>
                          <a:effectLst/>
                          <a:latin typeface="Times New Roman" panose="02020603050405020304" pitchFamily="18" charset="0"/>
                          <a:cs typeface="Times New Roman" panose="02020603050405020304" pitchFamily="18" charset="0"/>
                        </a:rPr>
                        <a:t>trungishte</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të</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llojit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pishë</a:t>
                      </a:r>
                      <a:r>
                        <a:rPr lang="en-US" sz="1400" dirty="0">
                          <a:solidFill>
                            <a:schemeClr val="tx1"/>
                          </a:solidFill>
                          <a:effectLst/>
                          <a:latin typeface="Times New Roman" panose="02020603050405020304" pitchFamily="18" charset="0"/>
                          <a:cs typeface="Times New Roman" panose="02020603050405020304" pitchFamily="18" charset="0"/>
                        </a:rPr>
                        <a:t> e </a:t>
                      </a:r>
                      <a:r>
                        <a:rPr lang="en-US" sz="1400" dirty="0" err="1">
                          <a:solidFill>
                            <a:schemeClr val="tx1"/>
                          </a:solidFill>
                          <a:effectLst/>
                          <a:latin typeface="Times New Roman" panose="02020603050405020304" pitchFamily="18" charset="0"/>
                          <a:cs typeface="Times New Roman" panose="02020603050405020304" pitchFamily="18" charset="0"/>
                        </a:rPr>
                        <a:t>egër</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dhe</a:t>
                      </a:r>
                      <a:endParaRPr lang="en-US" sz="14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Në</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rastin</a:t>
                      </a:r>
                      <a:r>
                        <a:rPr lang="en-US" sz="1400" dirty="0">
                          <a:solidFill>
                            <a:schemeClr val="tx1"/>
                          </a:solidFill>
                          <a:effectLst/>
                          <a:latin typeface="Times New Roman" panose="02020603050405020304" pitchFamily="18" charset="0"/>
                          <a:cs typeface="Times New Roman" panose="02020603050405020304" pitchFamily="18" charset="0"/>
                        </a:rPr>
                        <a:t> e </a:t>
                      </a:r>
                      <a:r>
                        <a:rPr lang="en-US" sz="1400" dirty="0" err="1">
                          <a:solidFill>
                            <a:schemeClr val="tx1"/>
                          </a:solidFill>
                          <a:effectLst/>
                          <a:latin typeface="Times New Roman" panose="02020603050405020304" pitchFamily="18" charset="0"/>
                          <a:cs typeface="Times New Roman" panose="02020603050405020304" pitchFamily="18" charset="0"/>
                        </a:rPr>
                        <a:t>dytë</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përshkruar</a:t>
                      </a:r>
                      <a:r>
                        <a:rPr lang="en-US" sz="1400" dirty="0">
                          <a:solidFill>
                            <a:schemeClr val="tx1"/>
                          </a:solidFill>
                          <a:effectLst/>
                          <a:latin typeface="Times New Roman" panose="02020603050405020304" pitchFamily="18" charset="0"/>
                          <a:cs typeface="Times New Roman" panose="02020603050405020304" pitchFamily="18" charset="0"/>
                        </a:rPr>
                        <a:t> 0.5 ha </a:t>
                      </a:r>
                      <a:r>
                        <a:rPr lang="en-US" sz="1400" dirty="0" err="1">
                          <a:solidFill>
                            <a:schemeClr val="tx1"/>
                          </a:solidFill>
                          <a:effectLst/>
                          <a:latin typeface="Times New Roman" panose="02020603050405020304" pitchFamily="18" charset="0"/>
                          <a:cs typeface="Times New Roman" panose="02020603050405020304" pitchFamily="18" charset="0"/>
                        </a:rPr>
                        <a:t>shkurre</a:t>
                      </a:r>
                      <a:r>
                        <a:rPr lang="en-US" sz="1400" dirty="0">
                          <a:solidFill>
                            <a:schemeClr val="tx1"/>
                          </a:solidFill>
                          <a:effectLst/>
                          <a:latin typeface="Times New Roman" panose="02020603050405020304" pitchFamily="18" charset="0"/>
                          <a:cs typeface="Times New Roman" panose="02020603050405020304" pitchFamily="18" charset="0"/>
                        </a:rPr>
                        <a:t>).</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PN “</a:t>
                      </a:r>
                      <a:r>
                        <a:rPr lang="en-US" sz="1400" dirty="0" err="1">
                          <a:solidFill>
                            <a:schemeClr val="tx1"/>
                          </a:solidFill>
                          <a:effectLst/>
                          <a:latin typeface="Times New Roman" panose="02020603050405020304" pitchFamily="18" charset="0"/>
                          <a:cs typeface="Times New Roman" panose="02020603050405020304" pitchFamily="18" charset="0"/>
                        </a:rPr>
                        <a:t>Qafështamë</a:t>
                      </a:r>
                      <a:r>
                        <a:rPr lang="en-US" sz="1400" dirty="0">
                          <a:solidFill>
                            <a:schemeClr val="tx1"/>
                          </a:solidFill>
                          <a:effectLst/>
                          <a:latin typeface="Times New Roman" panose="02020603050405020304" pitchFamily="18" charset="0"/>
                          <a:cs typeface="Times New Roman" panose="02020603050405020304" pitchFamily="18" charset="0"/>
                        </a:rPr>
                        <a:t>”</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PM “</a:t>
                      </a:r>
                      <a:r>
                        <a:rPr lang="en-US" sz="1400" dirty="0" err="1">
                          <a:solidFill>
                            <a:schemeClr val="tx1"/>
                          </a:solidFill>
                          <a:effectLst/>
                          <a:latin typeface="Times New Roman" panose="02020603050405020304" pitchFamily="18" charset="0"/>
                          <a:cs typeface="Times New Roman" panose="02020603050405020304" pitchFamily="18" charset="0"/>
                        </a:rPr>
                        <a:t>Krastë</a:t>
                      </a:r>
                      <a:r>
                        <a:rPr lang="en-US" sz="1400" dirty="0">
                          <a:solidFill>
                            <a:schemeClr val="tx1"/>
                          </a:solidFill>
                          <a:effectLst/>
                          <a:latin typeface="Times New Roman" panose="02020603050405020304" pitchFamily="18" charset="0"/>
                          <a:cs typeface="Times New Roman" panose="02020603050405020304" pitchFamily="18" charset="0"/>
                        </a:rPr>
                        <a:t> – </a:t>
                      </a:r>
                      <a:r>
                        <a:rPr lang="en-US" sz="1400" dirty="0" err="1">
                          <a:solidFill>
                            <a:schemeClr val="tx1"/>
                          </a:solidFill>
                          <a:effectLst/>
                          <a:latin typeface="Times New Roman" panose="02020603050405020304" pitchFamily="18" charset="0"/>
                          <a:cs typeface="Times New Roman" panose="02020603050405020304" pitchFamily="18" charset="0"/>
                        </a:rPr>
                        <a:t>Verjon</a:t>
                      </a:r>
                      <a:r>
                        <a:rPr lang="en-US" sz="1400" dirty="0">
                          <a:solidFill>
                            <a:schemeClr val="tx1"/>
                          </a:solidFill>
                          <a:effectLst/>
                          <a:latin typeface="Times New Roman" panose="02020603050405020304" pitchFamily="18" charset="0"/>
                          <a:cs typeface="Times New Roman" panose="02020603050405020304" pitchFamily="18" charset="0"/>
                        </a:rPr>
                        <a:t>”</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1839187">
                <a:tc>
                  <a:txBody>
                    <a:bodyPr/>
                    <a:lstStyle/>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2025</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4 </a:t>
                      </a:r>
                      <a:r>
                        <a:rPr lang="en-US" sz="1400" dirty="0" err="1">
                          <a:solidFill>
                            <a:schemeClr val="tx1"/>
                          </a:solidFill>
                          <a:effectLst/>
                          <a:latin typeface="Times New Roman" panose="02020603050405020304" pitchFamily="18" charset="0"/>
                          <a:cs typeface="Times New Roman" panose="02020603050405020304" pitchFamily="18" charset="0"/>
                        </a:rPr>
                        <a:t>raste</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zjarri</a:t>
                      </a:r>
                      <a:r>
                        <a:rPr lang="en-US" sz="1400" dirty="0">
                          <a:solidFill>
                            <a:schemeClr val="tx1"/>
                          </a:solidFill>
                          <a:effectLst/>
                          <a:latin typeface="Times New Roman" panose="02020603050405020304" pitchFamily="18" charset="0"/>
                          <a:cs typeface="Times New Roman" panose="02020603050405020304" pitchFamily="18" charset="0"/>
                        </a:rPr>
                        <a:t>:</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1. </a:t>
                      </a:r>
                      <a:r>
                        <a:rPr lang="en-US" sz="1400" dirty="0" err="1">
                          <a:solidFill>
                            <a:schemeClr val="tx1"/>
                          </a:solidFill>
                          <a:effectLst/>
                          <a:latin typeface="Times New Roman" panose="02020603050405020304" pitchFamily="18" charset="0"/>
                          <a:cs typeface="Times New Roman" panose="02020603050405020304" pitchFamily="18" charset="0"/>
                        </a:rPr>
                        <a:t>Bruz</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Rrëzë</a:t>
                      </a:r>
                      <a:r>
                        <a:rPr lang="en-US" sz="1400" dirty="0">
                          <a:solidFill>
                            <a:schemeClr val="tx1"/>
                          </a:solidFill>
                          <a:effectLst/>
                          <a:latin typeface="Times New Roman" panose="02020603050405020304" pitchFamily="18" charset="0"/>
                          <a:cs typeface="Times New Roman" panose="02020603050405020304" pitchFamily="18" charset="0"/>
                        </a:rPr>
                        <a:t>, PK “Mali </a:t>
                      </a:r>
                      <a:r>
                        <a:rPr lang="en-US" sz="1400" dirty="0" err="1">
                          <a:solidFill>
                            <a:schemeClr val="tx1"/>
                          </a:solidFill>
                          <a:effectLst/>
                          <a:latin typeface="Times New Roman" panose="02020603050405020304" pitchFamily="18" charset="0"/>
                          <a:cs typeface="Times New Roman" panose="02020603050405020304" pitchFamily="18" charset="0"/>
                        </a:rPr>
                        <a:t>i</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Dajtit</a:t>
                      </a:r>
                      <a:r>
                        <a:rPr lang="en-US" sz="1400" dirty="0">
                          <a:solidFill>
                            <a:schemeClr val="tx1"/>
                          </a:solidFill>
                          <a:effectLst/>
                          <a:latin typeface="Times New Roman" panose="02020603050405020304" pitchFamily="18" charset="0"/>
                          <a:cs typeface="Times New Roman" panose="02020603050405020304" pitchFamily="18" charset="0"/>
                        </a:rPr>
                        <a:t>”</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 Mali </a:t>
                      </a:r>
                      <a:r>
                        <a:rPr lang="en-US" sz="1400" dirty="0" err="1">
                          <a:solidFill>
                            <a:schemeClr val="tx1"/>
                          </a:solidFill>
                          <a:effectLst/>
                          <a:latin typeface="Times New Roman" panose="02020603050405020304" pitchFamily="18" charset="0"/>
                          <a:cs typeface="Times New Roman" panose="02020603050405020304" pitchFamily="18" charset="0"/>
                        </a:rPr>
                        <a:t>i</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Krujës</a:t>
                      </a:r>
                      <a:r>
                        <a:rPr lang="en-US" sz="1400" dirty="0">
                          <a:solidFill>
                            <a:schemeClr val="tx1"/>
                          </a:solidFill>
                          <a:effectLst/>
                          <a:latin typeface="Times New Roman" panose="02020603050405020304" pitchFamily="18" charset="0"/>
                          <a:cs typeface="Times New Roman" panose="02020603050405020304" pitchFamily="18" charset="0"/>
                        </a:rPr>
                        <a:t>, PN “</a:t>
                      </a:r>
                      <a:r>
                        <a:rPr lang="en-US" sz="1400" dirty="0" err="1">
                          <a:solidFill>
                            <a:schemeClr val="tx1"/>
                          </a:solidFill>
                          <a:effectLst/>
                          <a:latin typeface="Times New Roman" panose="02020603050405020304" pitchFamily="18" charset="0"/>
                          <a:cs typeface="Times New Roman" panose="02020603050405020304" pitchFamily="18" charset="0"/>
                        </a:rPr>
                        <a:t>Qafështamë</a:t>
                      </a:r>
                      <a:r>
                        <a:rPr lang="en-US" sz="1400" dirty="0">
                          <a:solidFill>
                            <a:schemeClr val="tx1"/>
                          </a:solidFill>
                          <a:effectLst/>
                          <a:latin typeface="Times New Roman" panose="02020603050405020304" pitchFamily="18" charset="0"/>
                          <a:cs typeface="Times New Roman" panose="02020603050405020304" pitchFamily="18" charset="0"/>
                        </a:rPr>
                        <a:t>”</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3. PTUM “</a:t>
                      </a:r>
                      <a:r>
                        <a:rPr lang="en-US" sz="1400" dirty="0" err="1">
                          <a:solidFill>
                            <a:schemeClr val="tx1"/>
                          </a:solidFill>
                          <a:effectLst/>
                          <a:latin typeface="Times New Roman" panose="02020603050405020304" pitchFamily="18" charset="0"/>
                          <a:cs typeface="Times New Roman" panose="02020603050405020304" pitchFamily="18" charset="0"/>
                        </a:rPr>
                        <a:t>BishtKamza</a:t>
                      </a:r>
                      <a:r>
                        <a:rPr lang="en-US" sz="1400" dirty="0">
                          <a:solidFill>
                            <a:schemeClr val="tx1"/>
                          </a:solidFill>
                          <a:effectLst/>
                          <a:latin typeface="Times New Roman" panose="02020603050405020304" pitchFamily="18" charset="0"/>
                          <a:cs typeface="Times New Roman" panose="02020603050405020304" pitchFamily="18" charset="0"/>
                        </a:rPr>
                        <a:t>”</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4. PM “</a:t>
                      </a:r>
                      <a:r>
                        <a:rPr lang="en-US" sz="1400" dirty="0" err="1">
                          <a:solidFill>
                            <a:schemeClr val="tx1"/>
                          </a:solidFill>
                          <a:effectLst/>
                          <a:latin typeface="Times New Roman" panose="02020603050405020304" pitchFamily="18" charset="0"/>
                          <a:cs typeface="Times New Roman" panose="02020603050405020304" pitchFamily="18" charset="0"/>
                        </a:rPr>
                        <a:t>Krastë</a:t>
                      </a:r>
                      <a:r>
                        <a:rPr lang="en-US" sz="1400" dirty="0">
                          <a:solidFill>
                            <a:schemeClr val="tx1"/>
                          </a:solidFill>
                          <a:effectLst/>
                          <a:latin typeface="Times New Roman" panose="02020603050405020304" pitchFamily="18" charset="0"/>
                          <a:cs typeface="Times New Roman" panose="02020603050405020304" pitchFamily="18" charset="0"/>
                        </a:rPr>
                        <a:t> – </a:t>
                      </a:r>
                      <a:r>
                        <a:rPr lang="en-US" sz="1400" dirty="0" err="1">
                          <a:solidFill>
                            <a:schemeClr val="tx1"/>
                          </a:solidFill>
                          <a:effectLst/>
                          <a:latin typeface="Times New Roman" panose="02020603050405020304" pitchFamily="18" charset="0"/>
                          <a:cs typeface="Times New Roman" panose="02020603050405020304" pitchFamily="18" charset="0"/>
                        </a:rPr>
                        <a:t>Verjon</a:t>
                      </a:r>
                      <a:r>
                        <a:rPr lang="en-US" sz="1400" dirty="0">
                          <a:solidFill>
                            <a:schemeClr val="tx1"/>
                          </a:solidFill>
                          <a:effectLst/>
                          <a:latin typeface="Times New Roman" panose="02020603050405020304" pitchFamily="18" charset="0"/>
                          <a:cs typeface="Times New Roman" panose="02020603050405020304" pitchFamily="18" charset="0"/>
                        </a:rPr>
                        <a:t>”</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400" dirty="0" smtClean="0">
                          <a:solidFill>
                            <a:schemeClr val="tx1"/>
                          </a:solidFill>
                          <a:effectLst/>
                          <a:latin typeface="Times New Roman" panose="02020603050405020304" pitchFamily="18" charset="0"/>
                          <a:cs typeface="Times New Roman" panose="02020603050405020304" pitchFamily="18" charset="0"/>
                        </a:rPr>
                        <a:t>1</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përshkruar</a:t>
                      </a:r>
                      <a:r>
                        <a:rPr lang="en-US" sz="1400" dirty="0">
                          <a:solidFill>
                            <a:schemeClr val="tx1"/>
                          </a:solidFill>
                          <a:effectLst/>
                          <a:latin typeface="Times New Roman" panose="02020603050405020304" pitchFamily="18" charset="0"/>
                          <a:cs typeface="Times New Roman" panose="02020603050405020304" pitchFamily="18" charset="0"/>
                        </a:rPr>
                        <a:t> 0.1 ha </a:t>
                      </a:r>
                      <a:r>
                        <a:rPr lang="en-US" sz="1400" dirty="0" err="1">
                          <a:solidFill>
                            <a:schemeClr val="tx1"/>
                          </a:solidFill>
                          <a:effectLst/>
                          <a:latin typeface="Times New Roman" panose="02020603050405020304" pitchFamily="18" charset="0"/>
                          <a:cs typeface="Times New Roman" panose="02020603050405020304" pitchFamily="18" charset="0"/>
                        </a:rPr>
                        <a:t>shkurre</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rënia</a:t>
                      </a:r>
                      <a:r>
                        <a:rPr lang="en-US" sz="1400" dirty="0">
                          <a:solidFill>
                            <a:schemeClr val="tx1"/>
                          </a:solidFill>
                          <a:effectLst/>
                          <a:latin typeface="Times New Roman" panose="02020603050405020304" pitchFamily="18" charset="0"/>
                          <a:cs typeface="Times New Roman" panose="02020603050405020304" pitchFamily="18" charset="0"/>
                        </a:rPr>
                        <a:t> e </a:t>
                      </a:r>
                      <a:r>
                        <a:rPr lang="en-US" sz="1400" dirty="0" err="1">
                          <a:solidFill>
                            <a:schemeClr val="tx1"/>
                          </a:solidFill>
                          <a:effectLst/>
                          <a:latin typeface="Times New Roman" panose="02020603050405020304" pitchFamily="18" charset="0"/>
                          <a:cs typeface="Times New Roman" panose="02020603050405020304" pitchFamily="18" charset="0"/>
                        </a:rPr>
                        <a:t>telit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të</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tensionit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të</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lartë</a:t>
                      </a:r>
                      <a:r>
                        <a:rPr lang="en-US" sz="1400" dirty="0">
                          <a:solidFill>
                            <a:schemeClr val="tx1"/>
                          </a:solidFill>
                          <a:effectLst/>
                          <a:latin typeface="Times New Roman" panose="02020603050405020304" pitchFamily="18" charset="0"/>
                          <a:cs typeface="Times New Roman" panose="02020603050405020304" pitchFamily="18" charset="0"/>
                        </a:rPr>
                        <a:t>)</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2. </a:t>
                      </a:r>
                      <a:r>
                        <a:rPr lang="en-US" sz="1400" dirty="0" err="1">
                          <a:solidFill>
                            <a:schemeClr val="tx1"/>
                          </a:solidFill>
                          <a:effectLst/>
                          <a:latin typeface="Times New Roman" panose="02020603050405020304" pitchFamily="18" charset="0"/>
                          <a:cs typeface="Times New Roman" panose="02020603050405020304" pitchFamily="18" charset="0"/>
                        </a:rPr>
                        <a:t>përshkruar</a:t>
                      </a:r>
                      <a:r>
                        <a:rPr lang="en-US" sz="1400" dirty="0">
                          <a:solidFill>
                            <a:schemeClr val="tx1"/>
                          </a:solidFill>
                          <a:effectLst/>
                          <a:latin typeface="Times New Roman" panose="02020603050405020304" pitchFamily="18" charset="0"/>
                          <a:cs typeface="Times New Roman" panose="02020603050405020304" pitchFamily="18" charset="0"/>
                        </a:rPr>
                        <a:t> 1 ha </a:t>
                      </a:r>
                      <a:r>
                        <a:rPr lang="en-US" sz="1400" dirty="0" err="1">
                          <a:solidFill>
                            <a:schemeClr val="tx1"/>
                          </a:solidFill>
                          <a:effectLst/>
                          <a:latin typeface="Times New Roman" panose="02020603050405020304" pitchFamily="18" charset="0"/>
                          <a:cs typeface="Times New Roman" panose="02020603050405020304" pitchFamily="18" charset="0"/>
                        </a:rPr>
                        <a:t>trungishte</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arrestuar</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një</a:t>
                      </a:r>
                      <a:r>
                        <a:rPr lang="en-US" sz="1400" dirty="0">
                          <a:solidFill>
                            <a:schemeClr val="tx1"/>
                          </a:solidFill>
                          <a:effectLst/>
                          <a:latin typeface="Times New Roman" panose="02020603050405020304" pitchFamily="18" charset="0"/>
                          <a:cs typeface="Times New Roman" panose="02020603050405020304" pitchFamily="18" charset="0"/>
                        </a:rPr>
                        <a:t> person i </a:t>
                      </a:r>
                      <a:r>
                        <a:rPr lang="en-US" sz="1400" dirty="0" err="1">
                          <a:solidFill>
                            <a:schemeClr val="tx1"/>
                          </a:solidFill>
                          <a:effectLst/>
                          <a:latin typeface="Times New Roman" panose="02020603050405020304" pitchFamily="18" charset="0"/>
                          <a:cs typeface="Times New Roman" panose="02020603050405020304" pitchFamily="18" charset="0"/>
                        </a:rPr>
                        <a:t>dyshuar</a:t>
                      </a:r>
                      <a:r>
                        <a:rPr lang="en-US" sz="1400" dirty="0">
                          <a:solidFill>
                            <a:schemeClr val="tx1"/>
                          </a:solidFill>
                          <a:effectLst/>
                          <a:latin typeface="Times New Roman" panose="02020603050405020304" pitchFamily="18" charset="0"/>
                          <a:cs typeface="Times New Roman" panose="02020603050405020304" pitchFamily="18" charset="0"/>
                        </a:rPr>
                        <a:t>)</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3.përshkruar 1 ha </a:t>
                      </a:r>
                      <a:r>
                        <a:rPr lang="en-US" sz="1400" dirty="0" err="1">
                          <a:solidFill>
                            <a:schemeClr val="tx1"/>
                          </a:solidFill>
                          <a:effectLst/>
                          <a:latin typeface="Times New Roman" panose="02020603050405020304" pitchFamily="18" charset="0"/>
                          <a:cs typeface="Times New Roman" panose="02020603050405020304" pitchFamily="18" charset="0"/>
                        </a:rPr>
                        <a:t>barishte</a:t>
                      </a:r>
                      <a:r>
                        <a:rPr lang="en-US" sz="1400" dirty="0">
                          <a:solidFill>
                            <a:schemeClr val="tx1"/>
                          </a:solidFill>
                          <a:effectLst/>
                          <a:latin typeface="Times New Roman" panose="02020603050405020304" pitchFamily="18" charset="0"/>
                          <a:cs typeface="Times New Roman" panose="02020603050405020304" pitchFamily="18" charset="0"/>
                        </a:rPr>
                        <a:t> + </a:t>
                      </a:r>
                      <a:r>
                        <a:rPr lang="en-US" sz="1400" dirty="0" err="1" smtClean="0">
                          <a:solidFill>
                            <a:schemeClr val="tx1"/>
                          </a:solidFill>
                          <a:effectLst/>
                          <a:latin typeface="Times New Roman" panose="02020603050405020304" pitchFamily="18" charset="0"/>
                          <a:cs typeface="Times New Roman" panose="02020603050405020304" pitchFamily="18" charset="0"/>
                        </a:rPr>
                        <a:t>shkurre</a:t>
                      </a:r>
                      <a:endParaRPr lang="en-US" sz="14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4. </a:t>
                      </a:r>
                      <a:r>
                        <a:rPr lang="en-US" sz="1400" dirty="0" err="1">
                          <a:solidFill>
                            <a:schemeClr val="tx1"/>
                          </a:solidFill>
                          <a:effectLst/>
                          <a:latin typeface="Times New Roman" panose="02020603050405020304" pitchFamily="18" charset="0"/>
                          <a:cs typeface="Times New Roman" panose="02020603050405020304" pitchFamily="18" charset="0"/>
                        </a:rPr>
                        <a:t>përshkruar</a:t>
                      </a:r>
                      <a:r>
                        <a:rPr lang="en-US" sz="1400" dirty="0">
                          <a:solidFill>
                            <a:schemeClr val="tx1"/>
                          </a:solidFill>
                          <a:effectLst/>
                          <a:latin typeface="Times New Roman" panose="02020603050405020304" pitchFamily="18" charset="0"/>
                          <a:cs typeface="Times New Roman" panose="02020603050405020304" pitchFamily="18" charset="0"/>
                        </a:rPr>
                        <a:t> 0.8 ha </a:t>
                      </a:r>
                      <a:r>
                        <a:rPr lang="en-US" sz="1400" dirty="0" err="1">
                          <a:solidFill>
                            <a:schemeClr val="tx1"/>
                          </a:solidFill>
                          <a:effectLst/>
                          <a:latin typeface="Times New Roman" panose="02020603050405020304" pitchFamily="18" charset="0"/>
                          <a:cs typeface="Times New Roman" panose="02020603050405020304" pitchFamily="18" charset="0"/>
                        </a:rPr>
                        <a:t>pyll</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pishe</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dyshohet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i</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qëllimshëm</a:t>
                      </a:r>
                      <a:r>
                        <a:rPr lang="en-US" sz="1400" dirty="0">
                          <a:solidFill>
                            <a:schemeClr val="tx1"/>
                          </a:solidFill>
                          <a:effectLst/>
                          <a:latin typeface="Times New Roman" panose="02020603050405020304" pitchFamily="18" charset="0"/>
                          <a:cs typeface="Times New Roman" panose="02020603050405020304" pitchFamily="18" charset="0"/>
                        </a:rPr>
                        <a:t>)</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PN “</a:t>
                      </a:r>
                      <a:r>
                        <a:rPr lang="en-US" sz="1400" dirty="0" err="1">
                          <a:solidFill>
                            <a:schemeClr val="tx1"/>
                          </a:solidFill>
                          <a:effectLst/>
                          <a:latin typeface="Times New Roman" panose="02020603050405020304" pitchFamily="18" charset="0"/>
                          <a:cs typeface="Times New Roman" panose="02020603050405020304" pitchFamily="18" charset="0"/>
                        </a:rPr>
                        <a:t>Qafështamë</a:t>
                      </a:r>
                      <a:r>
                        <a:rPr lang="en-US" sz="1400" dirty="0">
                          <a:solidFill>
                            <a:schemeClr val="tx1"/>
                          </a:solidFill>
                          <a:effectLst/>
                          <a:latin typeface="Times New Roman" panose="02020603050405020304" pitchFamily="18" charset="0"/>
                          <a:cs typeface="Times New Roman" panose="02020603050405020304" pitchFamily="18" charset="0"/>
                        </a:rPr>
                        <a:t>”</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PM “</a:t>
                      </a:r>
                      <a:r>
                        <a:rPr lang="en-US" sz="1400" dirty="0" err="1">
                          <a:solidFill>
                            <a:schemeClr val="tx1"/>
                          </a:solidFill>
                          <a:effectLst/>
                          <a:latin typeface="Times New Roman" panose="02020603050405020304" pitchFamily="18" charset="0"/>
                          <a:cs typeface="Times New Roman" panose="02020603050405020304" pitchFamily="18" charset="0"/>
                        </a:rPr>
                        <a:t>Krastë</a:t>
                      </a:r>
                      <a:r>
                        <a:rPr lang="en-US" sz="1400" dirty="0">
                          <a:solidFill>
                            <a:schemeClr val="tx1"/>
                          </a:solidFill>
                          <a:effectLst/>
                          <a:latin typeface="Times New Roman" panose="02020603050405020304" pitchFamily="18" charset="0"/>
                          <a:cs typeface="Times New Roman" panose="02020603050405020304" pitchFamily="18" charset="0"/>
                        </a:rPr>
                        <a:t>–</a:t>
                      </a:r>
                      <a:r>
                        <a:rPr lang="en-US" sz="1400" dirty="0" err="1">
                          <a:solidFill>
                            <a:schemeClr val="tx1"/>
                          </a:solidFill>
                          <a:effectLst/>
                          <a:latin typeface="Times New Roman" panose="02020603050405020304" pitchFamily="18" charset="0"/>
                          <a:cs typeface="Times New Roman" panose="02020603050405020304" pitchFamily="18" charset="0"/>
                        </a:rPr>
                        <a:t>Verjon</a:t>
                      </a:r>
                      <a:r>
                        <a:rPr lang="en-US" sz="1400" dirty="0">
                          <a:solidFill>
                            <a:schemeClr val="tx1"/>
                          </a:solidFill>
                          <a:effectLst/>
                          <a:latin typeface="Times New Roman" panose="02020603050405020304" pitchFamily="18" charset="0"/>
                          <a:cs typeface="Times New Roman" panose="02020603050405020304" pitchFamily="18" charset="0"/>
                        </a:rPr>
                        <a:t>”</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PTUM “</a:t>
                      </a:r>
                      <a:r>
                        <a:rPr lang="en-US" sz="1400" dirty="0" err="1">
                          <a:solidFill>
                            <a:schemeClr val="tx1"/>
                          </a:solidFill>
                          <a:effectLst/>
                          <a:latin typeface="Times New Roman" panose="02020603050405020304" pitchFamily="18" charset="0"/>
                          <a:cs typeface="Times New Roman" panose="02020603050405020304" pitchFamily="18" charset="0"/>
                        </a:rPr>
                        <a:t>BishtKamza</a:t>
                      </a:r>
                      <a:r>
                        <a:rPr lang="en-US" sz="1400" dirty="0">
                          <a:solidFill>
                            <a:schemeClr val="tx1"/>
                          </a:solidFill>
                          <a:effectLst/>
                          <a:latin typeface="Times New Roman" panose="02020603050405020304" pitchFamily="18" charset="0"/>
                          <a:cs typeface="Times New Roman" panose="02020603050405020304" pitchFamily="18" charset="0"/>
                        </a:rPr>
                        <a:t>”</a:t>
                      </a:r>
                    </a:p>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PK “Mali </a:t>
                      </a:r>
                      <a:r>
                        <a:rPr lang="en-US" sz="1400" dirty="0" err="1">
                          <a:solidFill>
                            <a:schemeClr val="tx1"/>
                          </a:solidFill>
                          <a:effectLst/>
                          <a:latin typeface="Times New Roman" panose="02020603050405020304" pitchFamily="18" charset="0"/>
                          <a:cs typeface="Times New Roman" panose="02020603050405020304" pitchFamily="18" charset="0"/>
                        </a:rPr>
                        <a:t>i</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Dajtit</a:t>
                      </a:r>
                      <a:r>
                        <a:rPr lang="en-US" sz="1400" dirty="0">
                          <a:solidFill>
                            <a:schemeClr val="tx1"/>
                          </a:solidFill>
                          <a:effectLst/>
                          <a:latin typeface="Times New Roman" panose="02020603050405020304" pitchFamily="18" charset="0"/>
                          <a:cs typeface="Times New Roman" panose="02020603050405020304" pitchFamily="18" charset="0"/>
                        </a:rPr>
                        <a:t>”</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008389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81000" y="1071563"/>
            <a:ext cx="8382000" cy="708025"/>
          </a:xfrm>
        </p:spPr>
        <p:txBody>
          <a:bodyPr/>
          <a:lstStyle/>
          <a:p>
            <a:pPr algn="ctr"/>
            <a:r>
              <a:rPr lang="en-US" altLang="en-US" sz="2000" smtClean="0">
                <a:latin typeface="Times New Roman" pitchFamily="18" charset="0"/>
                <a:ea typeface="Calibri" pitchFamily="34" charset="0"/>
                <a:cs typeface="Times New Roman" pitchFamily="18" charset="0"/>
              </a:rPr>
              <a:t>KOMITETI I MENAXHIMIT TË ZONAVE TË MBROJTURA MJEDISORE</a:t>
            </a:r>
            <a:endParaRPr lang="en-US" altLang="en-US" sz="2000" smtClean="0">
              <a:ea typeface="Calibri" pitchFamily="34" charset="0"/>
              <a:cs typeface="Times New Roman" pitchFamily="18" charset="0"/>
            </a:endParaRPr>
          </a:p>
        </p:txBody>
      </p:sp>
      <p:sp>
        <p:nvSpPr>
          <p:cNvPr id="52227"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73</a:t>
            </a:r>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2438400"/>
            <a:ext cx="4340225"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590800"/>
            <a:ext cx="462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4"/>
          <p:cNvSpPr>
            <a:spLocks noChangeArrowheads="1"/>
          </p:cNvSpPr>
          <p:nvPr/>
        </p:nvSpPr>
        <p:spPr bwMode="auto">
          <a:xfrm>
            <a:off x="250825" y="5181600"/>
            <a:ext cx="873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1600" dirty="0" err="1">
                <a:latin typeface="Times New Roman" pitchFamily="18" charset="0"/>
                <a:cs typeface="Times New Roman" pitchFamily="18" charset="0"/>
              </a:rPr>
              <a:t>Shkaktarët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kryesorë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zjarreve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zonat</a:t>
            </a:r>
            <a:r>
              <a:rPr lang="en-US" altLang="en-US" sz="1600" dirty="0">
                <a:latin typeface="Times New Roman" pitchFamily="18" charset="0"/>
                <a:cs typeface="Times New Roman" pitchFamily="18" charset="0"/>
              </a:rPr>
              <a:t> e </a:t>
            </a:r>
            <a:r>
              <a:rPr lang="en-US" altLang="en-US" sz="1600" dirty="0" err="1">
                <a:latin typeface="Times New Roman" pitchFamily="18" charset="0"/>
                <a:cs typeface="Times New Roman" pitchFamily="18" charset="0"/>
              </a:rPr>
              <a:t>mbrojtura</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lidhen</a:t>
            </a:r>
            <a:r>
              <a:rPr lang="en-US" altLang="en-US" sz="1600" dirty="0">
                <a:latin typeface="Times New Roman" pitchFamily="18" charset="0"/>
                <a:cs typeface="Times New Roman" pitchFamily="18" charset="0"/>
              </a:rPr>
              <a:t> me </a:t>
            </a:r>
            <a:r>
              <a:rPr lang="en-US" altLang="en-US" sz="1600" dirty="0" err="1">
                <a:latin typeface="Times New Roman" pitchFamily="18" charset="0"/>
                <a:cs typeface="Times New Roman" pitchFamily="18" charset="0"/>
              </a:rPr>
              <a:t>dy</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faktorë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kryesorë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Nga</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njëra</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anë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ndikimi</a:t>
            </a:r>
            <a:r>
              <a:rPr lang="en-US" altLang="en-US" sz="1600" dirty="0">
                <a:latin typeface="Times New Roman" pitchFamily="18" charset="0"/>
                <a:cs typeface="Times New Roman" pitchFamily="18" charset="0"/>
              </a:rPr>
              <a:t> i </a:t>
            </a:r>
            <a:r>
              <a:rPr lang="en-US" altLang="en-US" sz="1600" dirty="0" err="1">
                <a:latin typeface="Times New Roman" pitchFamily="18" charset="0"/>
                <a:cs typeface="Times New Roman" pitchFamily="18" charset="0"/>
              </a:rPr>
              <a:t>ndryshimeve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klimatike</a:t>
            </a:r>
            <a:r>
              <a:rPr lang="en-US" altLang="en-US" sz="1600" dirty="0">
                <a:latin typeface="Times New Roman" pitchFamily="18" charset="0"/>
                <a:cs typeface="Times New Roman" pitchFamily="18" charset="0"/>
              </a:rPr>
              <a:t>, i </a:t>
            </a:r>
            <a:r>
              <a:rPr lang="en-US" altLang="en-US" sz="1600" dirty="0" err="1">
                <a:latin typeface="Times New Roman" pitchFamily="18" charset="0"/>
                <a:cs typeface="Times New Roman" pitchFamily="18" charset="0"/>
              </a:rPr>
              <a:t>shoqëruar</a:t>
            </a:r>
            <a:r>
              <a:rPr lang="en-US" altLang="en-US" sz="1600" dirty="0">
                <a:latin typeface="Times New Roman" pitchFamily="18" charset="0"/>
                <a:cs typeface="Times New Roman" pitchFamily="18" charset="0"/>
              </a:rPr>
              <a:t> me </a:t>
            </a:r>
            <a:r>
              <a:rPr lang="en-US" altLang="en-US" sz="1600" dirty="0" err="1">
                <a:latin typeface="Times New Roman" pitchFamily="18" charset="0"/>
                <a:cs typeface="Times New Roman" pitchFamily="18" charset="0"/>
              </a:rPr>
              <a:t>periudha</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zgjatura</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thatësire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dhe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mungesë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reshjesh</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krijon</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kushte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favorshme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për</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ndezjen</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dhe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përhapjen</a:t>
            </a:r>
            <a:r>
              <a:rPr lang="en-US" altLang="en-US" sz="1600" dirty="0">
                <a:latin typeface="Times New Roman" pitchFamily="18" charset="0"/>
                <a:cs typeface="Times New Roman" pitchFamily="18" charset="0"/>
              </a:rPr>
              <a:t> e </a:t>
            </a:r>
            <a:r>
              <a:rPr lang="en-US" altLang="en-US" sz="1600" dirty="0" err="1">
                <a:latin typeface="Times New Roman" pitchFamily="18" charset="0"/>
                <a:cs typeface="Times New Roman" pitchFamily="18" charset="0"/>
              </a:rPr>
              <a:t>zjarreve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Nga</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ana</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tjetër</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faktori</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njerëzor</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mbetet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një</a:t>
            </a:r>
            <a:r>
              <a:rPr lang="en-US" altLang="en-US" sz="1600" dirty="0">
                <a:latin typeface="Times New Roman" pitchFamily="18" charset="0"/>
                <a:cs typeface="Times New Roman" pitchFamily="18" charset="0"/>
              </a:rPr>
              <a:t> element i </a:t>
            </a:r>
            <a:r>
              <a:rPr lang="en-US" altLang="en-US" sz="1600" dirty="0" err="1">
                <a:latin typeface="Times New Roman" pitchFamily="18" charset="0"/>
                <a:cs typeface="Times New Roman" pitchFamily="18" charset="0"/>
              </a:rPr>
              <a:t>rëndësishëm</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nxitës</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edhe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pse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shumicën</a:t>
            </a:r>
            <a:r>
              <a:rPr lang="en-US" altLang="en-US" sz="1600" dirty="0">
                <a:latin typeface="Times New Roman" pitchFamily="18" charset="0"/>
                <a:cs typeface="Times New Roman" pitchFamily="18" charset="0"/>
              </a:rPr>
              <a:t> e </a:t>
            </a:r>
            <a:r>
              <a:rPr lang="en-US" altLang="en-US" sz="1600" dirty="0" err="1">
                <a:latin typeface="Times New Roman" pitchFamily="18" charset="0"/>
                <a:cs typeface="Times New Roman" pitchFamily="18" charset="0"/>
              </a:rPr>
              <a:t>rasteve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burimi</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konkret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dhe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autorët</a:t>
            </a:r>
            <a:r>
              <a:rPr lang="en-US" altLang="en-US" sz="1600" dirty="0">
                <a:latin typeface="Times New Roman" pitchFamily="18" charset="0"/>
                <a:cs typeface="Times New Roman" pitchFamily="18" charset="0"/>
              </a:rPr>
              <a:t> e </a:t>
            </a:r>
            <a:r>
              <a:rPr lang="en-US" altLang="en-US" sz="1600" dirty="0" err="1">
                <a:latin typeface="Times New Roman" pitchFamily="18" charset="0"/>
                <a:cs typeface="Times New Roman" pitchFamily="18" charset="0"/>
              </a:rPr>
              <a:t>zjarreve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mbeten</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të</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paidentifikuar</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çka</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vështirëson</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ndjekjen</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ligjore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dhe</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masat</a:t>
            </a:r>
            <a:r>
              <a:rPr lang="en-US" altLang="en-US" sz="1600" dirty="0">
                <a:latin typeface="Times New Roman" pitchFamily="18" charset="0"/>
                <a:cs typeface="Times New Roman" pitchFamily="18" charset="0"/>
              </a:rPr>
              <a:t> </a:t>
            </a:r>
            <a:r>
              <a:rPr lang="en-US" altLang="en-US" sz="1600" dirty="0" err="1">
                <a:latin typeface="Times New Roman" pitchFamily="18" charset="0"/>
                <a:cs typeface="Times New Roman" pitchFamily="18" charset="0"/>
              </a:rPr>
              <a:t>ndëshkuese</a:t>
            </a:r>
            <a:r>
              <a:rPr lang="en-US" altLang="en-US" sz="1600" dirty="0">
                <a:latin typeface="Times New Roman" pitchFamily="18" charset="0"/>
                <a:cs typeface="Times New Roman" pitchFamily="18" charset="0"/>
              </a:rPr>
              <a:t>.</a:t>
            </a:r>
          </a:p>
        </p:txBody>
      </p:sp>
    </p:spTree>
    <p:extLst>
      <p:ext uri="{BB962C8B-B14F-4D97-AF65-F5344CB8AC3E}">
        <p14:creationId xmlns:p14="http://schemas.microsoft.com/office/powerpoint/2010/main" val="40212461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81000" y="1063625"/>
            <a:ext cx="8382000" cy="708025"/>
          </a:xfrm>
        </p:spPr>
        <p:txBody>
          <a:bodyPr/>
          <a:lstStyle/>
          <a:p>
            <a:pPr algn="ctr"/>
            <a:r>
              <a:rPr lang="en-US" altLang="en-US" sz="2000" smtClean="0">
                <a:latin typeface="Times New Roman" pitchFamily="18" charset="0"/>
                <a:ea typeface="Calibri" pitchFamily="34" charset="0"/>
                <a:cs typeface="Times New Roman" pitchFamily="18" charset="0"/>
              </a:rPr>
              <a:t>KOMITETI I MENAXHIMIT TË ZONAVE TË MBROJTURA MJEDISORE</a:t>
            </a:r>
            <a:endParaRPr lang="en-US" altLang="en-US" sz="2000" smtClean="0">
              <a:ea typeface="Calibri" pitchFamily="34" charset="0"/>
              <a:cs typeface="Times New Roman" pitchFamily="18" charset="0"/>
            </a:endParaRPr>
          </a:p>
        </p:txBody>
      </p:sp>
      <p:sp>
        <p:nvSpPr>
          <p:cNvPr id="53251"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74</a:t>
            </a:r>
          </a:p>
        </p:txBody>
      </p:sp>
      <p:graphicFrame>
        <p:nvGraphicFramePr>
          <p:cNvPr id="5" name="Content Placeholder 4"/>
          <p:cNvGraphicFramePr>
            <a:graphicFrameLocks noGrp="1"/>
          </p:cNvGraphicFramePr>
          <p:nvPr>
            <p:ph idx="1"/>
          </p:nvPr>
        </p:nvGraphicFramePr>
        <p:xfrm>
          <a:off x="265113" y="2895600"/>
          <a:ext cx="5638800" cy="3522664"/>
        </p:xfrm>
        <a:graphic>
          <a:graphicData uri="http://schemas.openxmlformats.org/drawingml/2006/table">
            <a:tbl>
              <a:tblPr firstRow="1" firstCol="1">
                <a:tableStyleId>{5C22544A-7EE6-4342-B048-85BDC9FD1C3A}</a:tableStyleId>
              </a:tblPr>
              <a:tblGrid>
                <a:gridCol w="947371"/>
                <a:gridCol w="2088906"/>
                <a:gridCol w="1409700"/>
                <a:gridCol w="1192823"/>
              </a:tblGrid>
              <a:tr h="460061">
                <a:tc>
                  <a:txBody>
                    <a:bodyPr/>
                    <a:lstStyle/>
                    <a:p>
                      <a:pPr marL="0" marR="0" algn="ctr">
                        <a:lnSpc>
                          <a:spcPct val="107000"/>
                        </a:lnSpc>
                        <a:spcBef>
                          <a:spcPts val="0"/>
                        </a:spcBef>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Viti</a:t>
                      </a:r>
                      <a:endParaRPr lang="en-US" sz="1300" dirty="0">
                        <a:solidFill>
                          <a:schemeClr val="tx1"/>
                        </a:solidFill>
                        <a:effectLst/>
                        <a:latin typeface="Times New Roman" panose="02020603050405020304" pitchFamily="18" charset="0"/>
                        <a:ea typeface="Calibri"/>
                        <a:cs typeface="Times New Roman" panose="02020603050405020304" pitchFamily="18" charset="0"/>
                      </a:endParaRPr>
                    </a:p>
                  </a:txBody>
                  <a:tcPr marL="67305" marR="67305" marT="0" marB="0" anchor="ctr"/>
                </a:tc>
                <a:tc>
                  <a:txBody>
                    <a:bodyPr/>
                    <a:lstStyle/>
                    <a:p>
                      <a:pPr marL="0" marR="0" algn="ctr">
                        <a:lnSpc>
                          <a:spcPct val="107000"/>
                        </a:lnSpc>
                        <a:spcBef>
                          <a:spcPts val="0"/>
                        </a:spcBef>
                        <a:spcAft>
                          <a:spcPts val="0"/>
                        </a:spcAft>
                      </a:pPr>
                      <a:r>
                        <a:rPr lang="en-US" sz="1300" kern="100" dirty="0" err="1">
                          <a:solidFill>
                            <a:schemeClr val="tx1"/>
                          </a:solidFill>
                          <a:effectLst/>
                          <a:latin typeface="Times New Roman" panose="02020603050405020304" pitchFamily="18" charset="0"/>
                          <a:cs typeface="Times New Roman" panose="02020603050405020304" pitchFamily="18" charset="0"/>
                        </a:rPr>
                        <a:t>Fushata</a:t>
                      </a:r>
                      <a:r>
                        <a:rPr lang="en-US" sz="1300" kern="100" dirty="0">
                          <a:solidFill>
                            <a:schemeClr val="tx1"/>
                          </a:solidFill>
                          <a:effectLst/>
                          <a:latin typeface="Times New Roman" panose="02020603050405020304" pitchFamily="18" charset="0"/>
                          <a:cs typeface="Times New Roman" panose="02020603050405020304" pitchFamily="18" charset="0"/>
                        </a:rPr>
                        <a:t> </a:t>
                      </a:r>
                      <a:r>
                        <a:rPr lang="en-US" sz="1300" kern="100" dirty="0" err="1">
                          <a:solidFill>
                            <a:schemeClr val="tx1"/>
                          </a:solidFill>
                          <a:effectLst/>
                          <a:latin typeface="Times New Roman" panose="02020603050405020304" pitchFamily="18" charset="0"/>
                          <a:cs typeface="Times New Roman" panose="02020603050405020304" pitchFamily="18" charset="0"/>
                        </a:rPr>
                        <a:t>Mjedisore</a:t>
                      </a:r>
                      <a:r>
                        <a:rPr lang="en-US" sz="1300" kern="100" dirty="0">
                          <a:solidFill>
                            <a:schemeClr val="tx1"/>
                          </a:solidFill>
                          <a:effectLst/>
                          <a:latin typeface="Times New Roman" panose="02020603050405020304" pitchFamily="18" charset="0"/>
                          <a:cs typeface="Times New Roman" panose="02020603050405020304" pitchFamily="18" charset="0"/>
                        </a:rPr>
                        <a:t> (</a:t>
                      </a:r>
                      <a:r>
                        <a:rPr lang="en-US" sz="1300" kern="100" dirty="0" err="1">
                          <a:solidFill>
                            <a:schemeClr val="tx1"/>
                          </a:solidFill>
                          <a:effectLst/>
                          <a:latin typeface="Times New Roman" panose="02020603050405020304" pitchFamily="18" charset="0"/>
                          <a:cs typeface="Times New Roman" panose="02020603050405020304" pitchFamily="18" charset="0"/>
                        </a:rPr>
                        <a:t>pyllëzime</a:t>
                      </a:r>
                      <a:r>
                        <a:rPr lang="en-US" sz="1300" kern="100" dirty="0">
                          <a:solidFill>
                            <a:schemeClr val="tx1"/>
                          </a:solidFill>
                          <a:effectLst/>
                          <a:latin typeface="Times New Roman" panose="02020603050405020304" pitchFamily="18" charset="0"/>
                          <a:cs typeface="Times New Roman" panose="02020603050405020304" pitchFamily="18" charset="0"/>
                        </a:rPr>
                        <a:t>)</a:t>
                      </a:r>
                      <a:endParaRPr lang="en-US" sz="1300" dirty="0">
                        <a:solidFill>
                          <a:schemeClr val="tx1"/>
                        </a:solidFill>
                        <a:effectLst/>
                        <a:latin typeface="Times New Roman" panose="02020603050405020304" pitchFamily="18" charset="0"/>
                        <a:ea typeface="Calibri"/>
                        <a:cs typeface="Times New Roman" panose="02020603050405020304" pitchFamily="18" charset="0"/>
                      </a:endParaRPr>
                    </a:p>
                  </a:txBody>
                  <a:tcPr marL="67305" marR="67305" marT="0" marB="0" anchor="ctr"/>
                </a:tc>
                <a:tc>
                  <a:txBody>
                    <a:bodyPr/>
                    <a:lstStyle/>
                    <a:p>
                      <a:pPr marL="0" marR="0" algn="ctr">
                        <a:lnSpc>
                          <a:spcPct val="107000"/>
                        </a:lnSpc>
                        <a:spcBef>
                          <a:spcPts val="0"/>
                        </a:spcBef>
                        <a:spcAft>
                          <a:spcPts val="0"/>
                        </a:spcAft>
                      </a:pPr>
                      <a:r>
                        <a:rPr lang="en-US" sz="1300" kern="100" dirty="0" err="1">
                          <a:solidFill>
                            <a:schemeClr val="tx1"/>
                          </a:solidFill>
                          <a:effectLst/>
                          <a:latin typeface="Times New Roman" panose="02020603050405020304" pitchFamily="18" charset="0"/>
                          <a:cs typeface="Times New Roman" panose="02020603050405020304" pitchFamily="18" charset="0"/>
                        </a:rPr>
                        <a:t>Orë</a:t>
                      </a:r>
                      <a:r>
                        <a:rPr lang="en-US" sz="1300" kern="100" dirty="0">
                          <a:solidFill>
                            <a:schemeClr val="tx1"/>
                          </a:solidFill>
                          <a:effectLst/>
                          <a:latin typeface="Times New Roman" panose="02020603050405020304" pitchFamily="18" charset="0"/>
                          <a:cs typeface="Times New Roman" panose="02020603050405020304" pitchFamily="18" charset="0"/>
                        </a:rPr>
                        <a:t> </a:t>
                      </a:r>
                      <a:r>
                        <a:rPr lang="en-US" sz="1300" kern="100" dirty="0" err="1" smtClean="0">
                          <a:solidFill>
                            <a:schemeClr val="tx1"/>
                          </a:solidFill>
                          <a:effectLst/>
                          <a:latin typeface="Times New Roman" panose="02020603050405020304" pitchFamily="18" charset="0"/>
                          <a:cs typeface="Times New Roman" panose="02020603050405020304" pitchFamily="18" charset="0"/>
                        </a:rPr>
                        <a:t>mjedisore</a:t>
                      </a:r>
                      <a:endParaRPr lang="en-US" sz="1300" dirty="0">
                        <a:solidFill>
                          <a:schemeClr val="tx1"/>
                        </a:solidFill>
                        <a:effectLst/>
                        <a:latin typeface="Times New Roman" panose="02020603050405020304" pitchFamily="18" charset="0"/>
                        <a:ea typeface="Calibri"/>
                        <a:cs typeface="Times New Roman" panose="02020603050405020304" pitchFamily="18" charset="0"/>
                      </a:endParaRPr>
                    </a:p>
                  </a:txBody>
                  <a:tcPr marL="67305" marR="67305" marT="0" marB="0" anchor="ctr"/>
                </a:tc>
                <a:tc>
                  <a:txBody>
                    <a:bodyPr/>
                    <a:lstStyle/>
                    <a:p>
                      <a:pPr marL="0" marR="0" algn="ctr">
                        <a:lnSpc>
                          <a:spcPct val="107000"/>
                        </a:lnSpc>
                        <a:spcBef>
                          <a:spcPts val="0"/>
                        </a:spcBef>
                        <a:spcAft>
                          <a:spcPts val="0"/>
                        </a:spcAft>
                      </a:pPr>
                      <a:r>
                        <a:rPr lang="en-US" sz="1300" kern="100" dirty="0" err="1">
                          <a:solidFill>
                            <a:schemeClr val="tx1"/>
                          </a:solidFill>
                          <a:effectLst/>
                          <a:latin typeface="Times New Roman" panose="02020603050405020304" pitchFamily="18" charset="0"/>
                          <a:cs typeface="Times New Roman" panose="02020603050405020304" pitchFamily="18" charset="0"/>
                        </a:rPr>
                        <a:t>Aktivitete</a:t>
                      </a:r>
                      <a:r>
                        <a:rPr lang="en-US" sz="1300" kern="100" dirty="0">
                          <a:solidFill>
                            <a:schemeClr val="tx1"/>
                          </a:solidFill>
                          <a:effectLst/>
                          <a:latin typeface="Times New Roman" panose="02020603050405020304" pitchFamily="18" charset="0"/>
                          <a:cs typeface="Times New Roman" panose="02020603050405020304" pitchFamily="18" charset="0"/>
                        </a:rPr>
                        <a:t> </a:t>
                      </a:r>
                      <a:r>
                        <a:rPr lang="en-US" sz="1300" kern="100" dirty="0" err="1" smtClean="0">
                          <a:solidFill>
                            <a:schemeClr val="tx1"/>
                          </a:solidFill>
                          <a:effectLst/>
                          <a:latin typeface="Times New Roman" panose="02020603050405020304" pitchFamily="18" charset="0"/>
                          <a:cs typeface="Times New Roman" panose="02020603050405020304" pitchFamily="18" charset="0"/>
                        </a:rPr>
                        <a:t>pastrimi</a:t>
                      </a:r>
                      <a:endParaRPr lang="en-US" sz="1300" dirty="0">
                        <a:solidFill>
                          <a:schemeClr val="tx1"/>
                        </a:solidFill>
                        <a:effectLst/>
                        <a:latin typeface="Times New Roman" panose="02020603050405020304" pitchFamily="18" charset="0"/>
                        <a:ea typeface="Calibri"/>
                        <a:cs typeface="Times New Roman" panose="02020603050405020304" pitchFamily="18" charset="0"/>
                      </a:endParaRPr>
                    </a:p>
                  </a:txBody>
                  <a:tcPr marL="67305" marR="67305" marT="0" marB="0" anchor="ctr"/>
                </a:tc>
              </a:tr>
              <a:tr h="1650328">
                <a:tc>
                  <a:txBody>
                    <a:bodyPr/>
                    <a:lstStyle/>
                    <a:p>
                      <a:pPr marL="0" marR="0" algn="ctr">
                        <a:lnSpc>
                          <a:spcPct val="107000"/>
                        </a:lnSpc>
                        <a:spcBef>
                          <a:spcPts val="0"/>
                        </a:spcBef>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2024</a:t>
                      </a:r>
                      <a:endParaRPr lang="en-US" sz="1300" dirty="0">
                        <a:solidFill>
                          <a:schemeClr val="tx1"/>
                        </a:solidFill>
                        <a:effectLst/>
                        <a:latin typeface="Times New Roman" panose="02020603050405020304" pitchFamily="18" charset="0"/>
                        <a:ea typeface="Calibri"/>
                        <a:cs typeface="Times New Roman" panose="02020603050405020304" pitchFamily="18" charset="0"/>
                      </a:endParaRPr>
                    </a:p>
                  </a:txBody>
                  <a:tcPr marL="67305" marR="67305" marT="0" marB="0" anchor="ctr"/>
                </a:tc>
                <a:tc>
                  <a:txBody>
                    <a:bodyPr/>
                    <a:lstStyle/>
                    <a:p>
                      <a:pPr marL="0" marR="0" algn="ctr">
                        <a:lnSpc>
                          <a:spcPct val="107000"/>
                        </a:lnSpc>
                        <a:spcBef>
                          <a:spcPts val="0"/>
                        </a:spcBef>
                        <a:spcAft>
                          <a:spcPts val="0"/>
                        </a:spcAft>
                      </a:pPr>
                      <a:r>
                        <a:rPr lang="en-US" sz="1300" kern="100" dirty="0" err="1">
                          <a:solidFill>
                            <a:schemeClr val="tx1"/>
                          </a:solidFill>
                          <a:effectLst/>
                          <a:latin typeface="Times New Roman" panose="02020603050405020304" pitchFamily="18" charset="0"/>
                          <a:cs typeface="Times New Roman" panose="02020603050405020304" pitchFamily="18" charset="0"/>
                        </a:rPr>
                        <a:t>Në</a:t>
                      </a:r>
                      <a:r>
                        <a:rPr lang="en-US" sz="1300" kern="100" dirty="0">
                          <a:solidFill>
                            <a:schemeClr val="tx1"/>
                          </a:solidFill>
                          <a:effectLst/>
                          <a:latin typeface="Times New Roman" panose="02020603050405020304" pitchFamily="18" charset="0"/>
                          <a:cs typeface="Times New Roman" panose="02020603050405020304" pitchFamily="18" charset="0"/>
                        </a:rPr>
                        <a:t> total 9 </a:t>
                      </a:r>
                      <a:r>
                        <a:rPr lang="en-US" sz="1300" kern="100" dirty="0" err="1">
                          <a:solidFill>
                            <a:schemeClr val="tx1"/>
                          </a:solidFill>
                          <a:effectLst/>
                          <a:latin typeface="Times New Roman" panose="02020603050405020304" pitchFamily="18" charset="0"/>
                          <a:cs typeface="Times New Roman" panose="02020603050405020304" pitchFamily="18" charset="0"/>
                        </a:rPr>
                        <a:t>fushata</a:t>
                      </a:r>
                      <a:endParaRPr lang="en-US" sz="13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130 </a:t>
                      </a:r>
                      <a:r>
                        <a:rPr lang="en-US" sz="1300" kern="100" dirty="0" err="1">
                          <a:solidFill>
                            <a:schemeClr val="tx1"/>
                          </a:solidFill>
                          <a:effectLst/>
                          <a:latin typeface="Times New Roman" panose="02020603050405020304" pitchFamily="18" charset="0"/>
                          <a:cs typeface="Times New Roman" panose="02020603050405020304" pitchFamily="18" charset="0"/>
                        </a:rPr>
                        <a:t>fidanë</a:t>
                      </a:r>
                      <a:r>
                        <a:rPr lang="en-US" sz="1300" kern="100" dirty="0">
                          <a:solidFill>
                            <a:schemeClr val="tx1"/>
                          </a:solidFill>
                          <a:effectLst/>
                          <a:latin typeface="Times New Roman" panose="02020603050405020304" pitchFamily="18" charset="0"/>
                          <a:cs typeface="Times New Roman" panose="02020603050405020304" pitchFamily="18" charset="0"/>
                        </a:rPr>
                        <a:t> </a:t>
                      </a:r>
                      <a:r>
                        <a:rPr lang="en-US" sz="1300" kern="100" dirty="0" err="1">
                          <a:solidFill>
                            <a:schemeClr val="tx1"/>
                          </a:solidFill>
                          <a:effectLst/>
                          <a:latin typeface="Times New Roman" panose="02020603050405020304" pitchFamily="18" charset="0"/>
                          <a:cs typeface="Times New Roman" panose="02020603050405020304" pitchFamily="18" charset="0"/>
                        </a:rPr>
                        <a:t>në</a:t>
                      </a:r>
                      <a:r>
                        <a:rPr lang="en-US" sz="1300" kern="100" dirty="0">
                          <a:solidFill>
                            <a:schemeClr val="tx1"/>
                          </a:solidFill>
                          <a:effectLst/>
                          <a:latin typeface="Times New Roman" panose="02020603050405020304" pitchFamily="18" charset="0"/>
                          <a:cs typeface="Times New Roman" panose="02020603050405020304" pitchFamily="18" charset="0"/>
                        </a:rPr>
                        <a:t> </a:t>
                      </a:r>
                      <a:r>
                        <a:rPr lang="en-US" sz="1300" kern="100" dirty="0" err="1">
                          <a:solidFill>
                            <a:schemeClr val="tx1"/>
                          </a:solidFill>
                          <a:effectLst/>
                          <a:latin typeface="Times New Roman" panose="02020603050405020304" pitchFamily="18" charset="0"/>
                          <a:cs typeface="Times New Roman" panose="02020603050405020304" pitchFamily="18" charset="0"/>
                        </a:rPr>
                        <a:t>shkolla</a:t>
                      </a:r>
                      <a:endParaRPr lang="en-US" sz="13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1550 </a:t>
                      </a:r>
                      <a:r>
                        <a:rPr lang="en-US" sz="1300" kern="100" dirty="0" err="1">
                          <a:solidFill>
                            <a:schemeClr val="tx1"/>
                          </a:solidFill>
                          <a:effectLst/>
                          <a:latin typeface="Times New Roman" panose="02020603050405020304" pitchFamily="18" charset="0"/>
                          <a:cs typeface="Times New Roman" panose="02020603050405020304" pitchFamily="18" charset="0"/>
                        </a:rPr>
                        <a:t>në</a:t>
                      </a:r>
                      <a:r>
                        <a:rPr lang="en-US" sz="1300" kern="100" dirty="0">
                          <a:solidFill>
                            <a:schemeClr val="tx1"/>
                          </a:solidFill>
                          <a:effectLst/>
                          <a:latin typeface="Times New Roman" panose="02020603050405020304" pitchFamily="18" charset="0"/>
                          <a:cs typeface="Times New Roman" panose="02020603050405020304" pitchFamily="18" charset="0"/>
                        </a:rPr>
                        <a:t> ZM (1300 </a:t>
                      </a:r>
                      <a:r>
                        <a:rPr lang="en-US" sz="1300" kern="100" dirty="0" err="1">
                          <a:solidFill>
                            <a:schemeClr val="tx1"/>
                          </a:solidFill>
                          <a:effectLst/>
                          <a:latin typeface="Times New Roman" panose="02020603050405020304" pitchFamily="18" charset="0"/>
                          <a:cs typeface="Times New Roman" panose="02020603050405020304" pitchFamily="18" charset="0"/>
                        </a:rPr>
                        <a:t>Nuaj</a:t>
                      </a:r>
                      <a:r>
                        <a:rPr lang="en-US" sz="1300" kern="100" dirty="0">
                          <a:solidFill>
                            <a:schemeClr val="tx1"/>
                          </a:solidFill>
                          <a:effectLst/>
                          <a:latin typeface="Times New Roman" panose="02020603050405020304" pitchFamily="18" charset="0"/>
                          <a:cs typeface="Times New Roman" panose="02020603050405020304" pitchFamily="18" charset="0"/>
                        </a:rPr>
                        <a:t>, PN </a:t>
                      </a:r>
                      <a:r>
                        <a:rPr lang="en-US" sz="1300" kern="100" dirty="0" err="1">
                          <a:solidFill>
                            <a:schemeClr val="tx1"/>
                          </a:solidFill>
                          <a:effectLst/>
                          <a:latin typeface="Times New Roman" panose="02020603050405020304" pitchFamily="18" charset="0"/>
                          <a:cs typeface="Times New Roman" panose="02020603050405020304" pitchFamily="18" charset="0"/>
                        </a:rPr>
                        <a:t>Qafeshtamë</a:t>
                      </a:r>
                      <a:r>
                        <a:rPr lang="en-US" sz="1300" kern="100" dirty="0">
                          <a:solidFill>
                            <a:schemeClr val="tx1"/>
                          </a:solidFill>
                          <a:effectLst/>
                          <a:latin typeface="Times New Roman" panose="02020603050405020304" pitchFamily="18" charset="0"/>
                          <a:cs typeface="Times New Roman" panose="02020603050405020304" pitchFamily="18" charset="0"/>
                        </a:rPr>
                        <a:t>)</a:t>
                      </a:r>
                      <a:endParaRPr lang="en-US" sz="13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100 PM “</a:t>
                      </a:r>
                      <a:r>
                        <a:rPr lang="en-US" sz="1300" kern="100" dirty="0" err="1">
                          <a:solidFill>
                            <a:schemeClr val="tx1"/>
                          </a:solidFill>
                          <a:effectLst/>
                          <a:latin typeface="Times New Roman" panose="02020603050405020304" pitchFamily="18" charset="0"/>
                          <a:cs typeface="Times New Roman" panose="02020603050405020304" pitchFamily="18" charset="0"/>
                        </a:rPr>
                        <a:t>Krastë</a:t>
                      </a:r>
                      <a:r>
                        <a:rPr lang="en-US" sz="1300" kern="100" dirty="0">
                          <a:solidFill>
                            <a:schemeClr val="tx1"/>
                          </a:solidFill>
                          <a:effectLst/>
                          <a:latin typeface="Times New Roman" panose="02020603050405020304" pitchFamily="18" charset="0"/>
                          <a:cs typeface="Times New Roman" panose="02020603050405020304" pitchFamily="18" charset="0"/>
                        </a:rPr>
                        <a:t>- </a:t>
                      </a:r>
                      <a:r>
                        <a:rPr lang="en-US" sz="1300" kern="100" dirty="0" err="1">
                          <a:solidFill>
                            <a:schemeClr val="tx1"/>
                          </a:solidFill>
                          <a:effectLst/>
                          <a:latin typeface="Times New Roman" panose="02020603050405020304" pitchFamily="18" charset="0"/>
                          <a:cs typeface="Times New Roman" panose="02020603050405020304" pitchFamily="18" charset="0"/>
                        </a:rPr>
                        <a:t>Vrion</a:t>
                      </a:r>
                      <a:r>
                        <a:rPr lang="en-US" sz="1300" kern="100" dirty="0">
                          <a:solidFill>
                            <a:schemeClr val="tx1"/>
                          </a:solidFill>
                          <a:effectLst/>
                          <a:latin typeface="Times New Roman" panose="02020603050405020304" pitchFamily="18" charset="0"/>
                          <a:cs typeface="Times New Roman" panose="02020603050405020304" pitchFamily="18" charset="0"/>
                        </a:rPr>
                        <a:t>”</a:t>
                      </a:r>
                      <a:endParaRPr lang="en-US" sz="13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100 PN “</a:t>
                      </a:r>
                      <a:r>
                        <a:rPr lang="en-US" sz="1300" kern="100" dirty="0" err="1">
                          <a:solidFill>
                            <a:schemeClr val="tx1"/>
                          </a:solidFill>
                          <a:effectLst/>
                          <a:latin typeface="Times New Roman" panose="02020603050405020304" pitchFamily="18" charset="0"/>
                          <a:cs typeface="Times New Roman" panose="02020603050405020304" pitchFamily="18" charset="0"/>
                        </a:rPr>
                        <a:t>Qafështamë</a:t>
                      </a:r>
                      <a:r>
                        <a:rPr lang="en-US" sz="1300" kern="100" dirty="0">
                          <a:solidFill>
                            <a:schemeClr val="tx1"/>
                          </a:solidFill>
                          <a:effectLst/>
                          <a:latin typeface="Times New Roman" panose="02020603050405020304" pitchFamily="18" charset="0"/>
                          <a:cs typeface="Times New Roman" panose="02020603050405020304" pitchFamily="18" charset="0"/>
                        </a:rPr>
                        <a:t>”</a:t>
                      </a:r>
                      <a:endParaRPr lang="en-US" sz="13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50 </a:t>
                      </a:r>
                      <a:r>
                        <a:rPr lang="en-US" sz="1300" kern="100" dirty="0" err="1">
                          <a:solidFill>
                            <a:schemeClr val="tx1"/>
                          </a:solidFill>
                          <a:effectLst/>
                          <a:latin typeface="Times New Roman" panose="02020603050405020304" pitchFamily="18" charset="0"/>
                          <a:cs typeface="Times New Roman" panose="02020603050405020304" pitchFamily="18" charset="0"/>
                        </a:rPr>
                        <a:t>fidanë</a:t>
                      </a:r>
                      <a:r>
                        <a:rPr lang="en-US" sz="1300" kern="100" dirty="0">
                          <a:solidFill>
                            <a:schemeClr val="tx1"/>
                          </a:solidFill>
                          <a:effectLst/>
                          <a:latin typeface="Times New Roman" panose="02020603050405020304" pitchFamily="18" charset="0"/>
                          <a:cs typeface="Times New Roman" panose="02020603050405020304" pitchFamily="18" charset="0"/>
                        </a:rPr>
                        <a:t> </a:t>
                      </a:r>
                      <a:r>
                        <a:rPr lang="en-US" sz="1300" kern="100" dirty="0" err="1">
                          <a:solidFill>
                            <a:schemeClr val="tx1"/>
                          </a:solidFill>
                          <a:effectLst/>
                          <a:latin typeface="Times New Roman" panose="02020603050405020304" pitchFamily="18" charset="0"/>
                          <a:cs typeface="Times New Roman" panose="02020603050405020304" pitchFamily="18" charset="0"/>
                        </a:rPr>
                        <a:t>në</a:t>
                      </a:r>
                      <a:r>
                        <a:rPr lang="en-US" sz="1300" kern="100" dirty="0">
                          <a:solidFill>
                            <a:schemeClr val="tx1"/>
                          </a:solidFill>
                          <a:effectLst/>
                          <a:latin typeface="Times New Roman" panose="02020603050405020304" pitchFamily="18" charset="0"/>
                          <a:cs typeface="Times New Roman" panose="02020603050405020304" pitchFamily="18" charset="0"/>
                        </a:rPr>
                        <a:t> </a:t>
                      </a:r>
                      <a:r>
                        <a:rPr lang="en-US" sz="1300" kern="100" dirty="0" err="1">
                          <a:solidFill>
                            <a:schemeClr val="tx1"/>
                          </a:solidFill>
                          <a:effectLst/>
                          <a:latin typeface="Times New Roman" panose="02020603050405020304" pitchFamily="18" charset="0"/>
                          <a:cs typeface="Times New Roman" panose="02020603050405020304" pitchFamily="18" charset="0"/>
                        </a:rPr>
                        <a:t>Bovillë</a:t>
                      </a:r>
                      <a:endParaRPr lang="en-US" sz="1300" dirty="0">
                        <a:solidFill>
                          <a:schemeClr val="tx1"/>
                        </a:solidFill>
                        <a:effectLst/>
                        <a:latin typeface="Times New Roman" panose="02020603050405020304" pitchFamily="18" charset="0"/>
                        <a:ea typeface="Calibri"/>
                        <a:cs typeface="Times New Roman" panose="02020603050405020304" pitchFamily="18" charset="0"/>
                      </a:endParaRPr>
                    </a:p>
                  </a:txBody>
                  <a:tcPr marL="67305" marR="67305" marT="0" marB="0" anchor="ctr"/>
                </a:tc>
                <a:tc>
                  <a:txBody>
                    <a:bodyPr/>
                    <a:lstStyle/>
                    <a:p>
                      <a:pPr marL="0" marR="0" algn="ctr">
                        <a:lnSpc>
                          <a:spcPct val="107000"/>
                        </a:lnSpc>
                        <a:spcBef>
                          <a:spcPts val="0"/>
                        </a:spcBef>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31</a:t>
                      </a:r>
                      <a:endParaRPr lang="en-US" sz="1300" dirty="0">
                        <a:solidFill>
                          <a:schemeClr val="tx1"/>
                        </a:solidFill>
                        <a:effectLst/>
                        <a:latin typeface="Times New Roman" panose="02020603050405020304" pitchFamily="18" charset="0"/>
                        <a:ea typeface="Calibri"/>
                        <a:cs typeface="Times New Roman" panose="02020603050405020304" pitchFamily="18" charset="0"/>
                      </a:endParaRPr>
                    </a:p>
                  </a:txBody>
                  <a:tcPr marL="67305" marR="67305" marT="0" marB="0" anchor="ctr"/>
                </a:tc>
                <a:tc>
                  <a:txBody>
                    <a:bodyPr/>
                    <a:lstStyle/>
                    <a:p>
                      <a:pPr marL="0" marR="0" algn="ctr">
                        <a:lnSpc>
                          <a:spcPct val="107000"/>
                        </a:lnSpc>
                        <a:spcBef>
                          <a:spcPts val="0"/>
                        </a:spcBef>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27</a:t>
                      </a:r>
                      <a:endParaRPr lang="en-US" sz="1300" dirty="0">
                        <a:solidFill>
                          <a:schemeClr val="tx1"/>
                        </a:solidFill>
                        <a:effectLst/>
                        <a:latin typeface="Times New Roman" panose="02020603050405020304" pitchFamily="18" charset="0"/>
                        <a:ea typeface="Calibri"/>
                        <a:cs typeface="Times New Roman" panose="02020603050405020304" pitchFamily="18" charset="0"/>
                      </a:endParaRPr>
                    </a:p>
                  </a:txBody>
                  <a:tcPr marL="67305" marR="67305" marT="0" marB="0" anchor="ctr"/>
                </a:tc>
              </a:tr>
              <a:tr h="1412275">
                <a:tc>
                  <a:txBody>
                    <a:bodyPr/>
                    <a:lstStyle/>
                    <a:p>
                      <a:pPr marL="0" marR="0" algn="ctr">
                        <a:lnSpc>
                          <a:spcPct val="107000"/>
                        </a:lnSpc>
                        <a:spcBef>
                          <a:spcPts val="0"/>
                        </a:spcBef>
                        <a:spcAft>
                          <a:spcPts val="0"/>
                        </a:spcAft>
                      </a:pPr>
                      <a:r>
                        <a:rPr lang="en-US" sz="1300" kern="100">
                          <a:solidFill>
                            <a:schemeClr val="tx1"/>
                          </a:solidFill>
                          <a:effectLst/>
                          <a:latin typeface="Times New Roman" panose="02020603050405020304" pitchFamily="18" charset="0"/>
                          <a:cs typeface="Times New Roman" panose="02020603050405020304" pitchFamily="18" charset="0"/>
                        </a:rPr>
                        <a:t>2025</a:t>
                      </a:r>
                      <a:endParaRPr lang="en-US" sz="1300">
                        <a:solidFill>
                          <a:schemeClr val="tx1"/>
                        </a:solidFill>
                        <a:effectLst/>
                        <a:latin typeface="Times New Roman" panose="02020603050405020304" pitchFamily="18" charset="0"/>
                        <a:ea typeface="Calibri"/>
                        <a:cs typeface="Times New Roman" panose="02020603050405020304" pitchFamily="18" charset="0"/>
                      </a:endParaRPr>
                    </a:p>
                  </a:txBody>
                  <a:tcPr marL="67305" marR="67305" marT="0" marB="0" anchor="ctr"/>
                </a:tc>
                <a:tc>
                  <a:txBody>
                    <a:bodyPr/>
                    <a:lstStyle/>
                    <a:p>
                      <a:pPr marL="0" marR="0" algn="ctr">
                        <a:lnSpc>
                          <a:spcPct val="107000"/>
                        </a:lnSpc>
                        <a:spcBef>
                          <a:spcPts val="0"/>
                        </a:spcBef>
                        <a:spcAft>
                          <a:spcPts val="0"/>
                        </a:spcAft>
                      </a:pPr>
                      <a:r>
                        <a:rPr lang="en-US" sz="1300" kern="100" dirty="0" err="1">
                          <a:solidFill>
                            <a:schemeClr val="tx1"/>
                          </a:solidFill>
                          <a:effectLst/>
                          <a:latin typeface="Times New Roman" panose="02020603050405020304" pitchFamily="18" charset="0"/>
                          <a:cs typeface="Times New Roman" panose="02020603050405020304" pitchFamily="18" charset="0"/>
                        </a:rPr>
                        <a:t>Në</a:t>
                      </a:r>
                      <a:r>
                        <a:rPr lang="en-US" sz="1300" kern="100" dirty="0">
                          <a:solidFill>
                            <a:schemeClr val="tx1"/>
                          </a:solidFill>
                          <a:effectLst/>
                          <a:latin typeface="Times New Roman" panose="02020603050405020304" pitchFamily="18" charset="0"/>
                          <a:cs typeface="Times New Roman" panose="02020603050405020304" pitchFamily="18" charset="0"/>
                        </a:rPr>
                        <a:t> total 5 </a:t>
                      </a:r>
                      <a:r>
                        <a:rPr lang="en-US" sz="1300" kern="100" dirty="0" err="1">
                          <a:solidFill>
                            <a:schemeClr val="tx1"/>
                          </a:solidFill>
                          <a:effectLst/>
                          <a:latin typeface="Times New Roman" panose="02020603050405020304" pitchFamily="18" charset="0"/>
                          <a:cs typeface="Times New Roman" panose="02020603050405020304" pitchFamily="18" charset="0"/>
                        </a:rPr>
                        <a:t>fushata</a:t>
                      </a:r>
                      <a:endParaRPr lang="en-US" sz="13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sq-AL" sz="1300" dirty="0">
                          <a:solidFill>
                            <a:schemeClr val="tx1"/>
                          </a:solidFill>
                          <a:effectLst/>
                          <a:latin typeface="Times New Roman" panose="02020603050405020304" pitchFamily="18" charset="0"/>
                          <a:cs typeface="Times New Roman" panose="02020603050405020304" pitchFamily="18" charset="0"/>
                        </a:rPr>
                        <a:t>1300 fidanë në</a:t>
                      </a:r>
                      <a:r>
                        <a:rPr lang="en-US" sz="1300" kern="100" dirty="0">
                          <a:solidFill>
                            <a:schemeClr val="tx1"/>
                          </a:solidFill>
                          <a:effectLst/>
                          <a:latin typeface="Times New Roman" panose="02020603050405020304" pitchFamily="18" charset="0"/>
                          <a:cs typeface="Times New Roman" panose="02020603050405020304" pitchFamily="18" charset="0"/>
                        </a:rPr>
                        <a:t> PN </a:t>
                      </a:r>
                      <a:r>
                        <a:rPr lang="en-US" sz="1300" kern="100" dirty="0" err="1">
                          <a:solidFill>
                            <a:schemeClr val="tx1"/>
                          </a:solidFill>
                          <a:effectLst/>
                          <a:latin typeface="Times New Roman" panose="02020603050405020304" pitchFamily="18" charset="0"/>
                          <a:cs typeface="Times New Roman" panose="02020603050405020304" pitchFamily="18" charset="0"/>
                        </a:rPr>
                        <a:t>Qafështamë</a:t>
                      </a:r>
                      <a:endParaRPr lang="en-US" sz="13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sq-AL" sz="1300" dirty="0">
                          <a:solidFill>
                            <a:schemeClr val="tx1"/>
                          </a:solidFill>
                          <a:effectLst/>
                          <a:latin typeface="Times New Roman" panose="02020603050405020304" pitchFamily="18" charset="0"/>
                          <a:cs typeface="Times New Roman" panose="02020603050405020304" pitchFamily="18" charset="0"/>
                        </a:rPr>
                        <a:t>100 fidanë pyjor në shkolla</a:t>
                      </a:r>
                      <a:endParaRPr lang="en-US" sz="13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sq-AL" sz="1300" dirty="0">
                          <a:solidFill>
                            <a:schemeClr val="tx1"/>
                          </a:solidFill>
                          <a:effectLst/>
                          <a:latin typeface="Times New Roman" panose="02020603050405020304" pitchFamily="18" charset="0"/>
                          <a:cs typeface="Times New Roman" panose="02020603050405020304" pitchFamily="18" charset="0"/>
                        </a:rPr>
                        <a:t>100 fidanë në Malin e Krujës</a:t>
                      </a:r>
                      <a:endParaRPr lang="en-US" sz="1300" dirty="0">
                        <a:solidFill>
                          <a:schemeClr val="tx1"/>
                        </a:solidFill>
                        <a:effectLst/>
                        <a:latin typeface="Times New Roman" panose="02020603050405020304" pitchFamily="18" charset="0"/>
                        <a:ea typeface="Calibri"/>
                        <a:cs typeface="Times New Roman" panose="02020603050405020304" pitchFamily="18" charset="0"/>
                      </a:endParaRPr>
                    </a:p>
                  </a:txBody>
                  <a:tcPr marL="67305" marR="67305" marT="0" marB="0" anchor="ctr"/>
                </a:tc>
                <a:tc>
                  <a:txBody>
                    <a:bodyPr/>
                    <a:lstStyle/>
                    <a:p>
                      <a:pPr marL="0" marR="0" algn="ctr">
                        <a:lnSpc>
                          <a:spcPct val="107000"/>
                        </a:lnSpc>
                        <a:spcBef>
                          <a:spcPts val="0"/>
                        </a:spcBef>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34</a:t>
                      </a:r>
                      <a:endParaRPr lang="en-US" sz="1300" dirty="0">
                        <a:solidFill>
                          <a:schemeClr val="tx1"/>
                        </a:solidFill>
                        <a:effectLst/>
                        <a:latin typeface="Times New Roman" panose="02020603050405020304" pitchFamily="18" charset="0"/>
                        <a:ea typeface="Calibri"/>
                        <a:cs typeface="Times New Roman" panose="02020603050405020304" pitchFamily="18" charset="0"/>
                      </a:endParaRPr>
                    </a:p>
                  </a:txBody>
                  <a:tcPr marL="67305" marR="67305" marT="0" marB="0" anchor="ctr"/>
                </a:tc>
                <a:tc>
                  <a:txBody>
                    <a:bodyPr/>
                    <a:lstStyle/>
                    <a:p>
                      <a:pPr marL="0" marR="0" algn="ctr">
                        <a:lnSpc>
                          <a:spcPct val="107000"/>
                        </a:lnSpc>
                        <a:spcBef>
                          <a:spcPts val="0"/>
                        </a:spcBef>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29</a:t>
                      </a:r>
                      <a:endParaRPr lang="en-US" sz="1300" dirty="0">
                        <a:solidFill>
                          <a:schemeClr val="tx1"/>
                        </a:solidFill>
                        <a:effectLst/>
                        <a:latin typeface="Times New Roman" panose="02020603050405020304" pitchFamily="18" charset="0"/>
                        <a:ea typeface="Calibri"/>
                        <a:cs typeface="Times New Roman" panose="02020603050405020304" pitchFamily="18" charset="0"/>
                      </a:endParaRPr>
                    </a:p>
                  </a:txBody>
                  <a:tcPr marL="67305" marR="67305" marT="0" marB="0" anchor="ctr"/>
                </a:tc>
              </a:tr>
            </a:tbl>
          </a:graphicData>
        </a:graphic>
      </p:graphicFrame>
      <p:pic>
        <p:nvPicPr>
          <p:cNvPr id="53274" name="Picture 2" descr="C:\Users\User\OneDrive\Desktop\d32a0159-e360-4c97-b2d0-54557c4dae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220913"/>
            <a:ext cx="2514600"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5" name="Picture 4" descr="C:\Users\User\OneDrive\Desktop\488e03b9-f880-421c-8afa-be7c4895ac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68813"/>
            <a:ext cx="25146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76" name="TextBox 2"/>
          <p:cNvSpPr txBox="1">
            <a:spLocks noChangeArrowheads="1"/>
          </p:cNvSpPr>
          <p:nvPr/>
        </p:nvSpPr>
        <p:spPr bwMode="auto">
          <a:xfrm>
            <a:off x="228600" y="2346325"/>
            <a:ext cx="5867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eaLnBrk="0" fontAlgn="base" hangingPunct="0">
              <a:spcAft>
                <a:spcPct val="0"/>
              </a:spcAft>
              <a:buFont typeface="Wingdings 3" pitchFamily="18" charset="2"/>
              <a:defRPr sz="1200">
                <a:solidFill>
                  <a:srgbClr val="404040"/>
                </a:solidFill>
                <a:latin typeface="Century Gothic" pitchFamily="34" charset="0"/>
              </a:defRPr>
            </a:lvl6pPr>
            <a:lvl7pPr eaLnBrk="0" fontAlgn="base" hangingPunct="0">
              <a:spcAft>
                <a:spcPct val="0"/>
              </a:spcAft>
              <a:buFont typeface="Wingdings 3" pitchFamily="18" charset="2"/>
              <a:defRPr sz="1200">
                <a:solidFill>
                  <a:srgbClr val="404040"/>
                </a:solidFill>
                <a:latin typeface="Century Gothic" pitchFamily="34" charset="0"/>
              </a:defRPr>
            </a:lvl7pPr>
            <a:lvl8pPr eaLnBrk="0" fontAlgn="base" hangingPunct="0">
              <a:spcAft>
                <a:spcPct val="0"/>
              </a:spcAft>
              <a:buFont typeface="Wingdings 3" pitchFamily="18" charset="2"/>
              <a:defRPr sz="1200">
                <a:solidFill>
                  <a:srgbClr val="404040"/>
                </a:solidFill>
                <a:latin typeface="Century Gothic" pitchFamily="34" charset="0"/>
              </a:defRPr>
            </a:lvl8pPr>
            <a:lvl9pPr eaLnBrk="0" fontAlgn="base" hangingPunct="0">
              <a:spcAft>
                <a:spcPct val="0"/>
              </a:spcAft>
              <a:buFont typeface="Wingdings 3" pitchFamily="18" charset="2"/>
              <a:defRPr sz="1200">
                <a:solidFill>
                  <a:srgbClr val="404040"/>
                </a:solidFill>
                <a:latin typeface="Century Gothic" pitchFamily="34" charset="0"/>
              </a:defRPr>
            </a:lvl9pPr>
          </a:lstStyle>
          <a:p>
            <a:r>
              <a:rPr lang="en-US" altLang="en-US" sz="1600" b="1">
                <a:solidFill>
                  <a:schemeClr val="tx1"/>
                </a:solidFill>
                <a:latin typeface="Times New Roman" pitchFamily="18" charset="0"/>
                <a:cs typeface="Times New Roman" pitchFamily="18" charset="0"/>
              </a:rPr>
              <a:t>AKTIVITETET MJEDISORE NË ZONAT  E MBROJTURA</a:t>
            </a:r>
          </a:p>
        </p:txBody>
      </p:sp>
    </p:spTree>
    <p:extLst>
      <p:ext uri="{BB962C8B-B14F-4D97-AF65-F5344CB8AC3E}">
        <p14:creationId xmlns:p14="http://schemas.microsoft.com/office/powerpoint/2010/main" val="40012288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81000" y="1063625"/>
            <a:ext cx="8382000" cy="708025"/>
          </a:xfrm>
        </p:spPr>
        <p:txBody>
          <a:bodyPr/>
          <a:lstStyle/>
          <a:p>
            <a:pPr algn="ctr"/>
            <a:r>
              <a:rPr lang="en-US" altLang="en-US" sz="2000" smtClean="0">
                <a:latin typeface="Times New Roman" pitchFamily="18" charset="0"/>
                <a:ea typeface="Calibri" pitchFamily="34" charset="0"/>
                <a:cs typeface="Times New Roman" pitchFamily="18" charset="0"/>
              </a:rPr>
              <a:t>KOMITETI I MENAXHIMIT TË ZONAVE TË MBROJTURA MJEDISORE</a:t>
            </a:r>
            <a:endParaRPr lang="en-US" altLang="en-US" sz="2000" smtClean="0">
              <a:ea typeface="Calibri" pitchFamily="34" charset="0"/>
              <a:cs typeface="Times New Roman" pitchFamily="18" charset="0"/>
            </a:endParaRPr>
          </a:p>
        </p:txBody>
      </p:sp>
      <p:sp>
        <p:nvSpPr>
          <p:cNvPr id="37891" name="Content Placeholder 2">
            <a:extLst>
              <a:ext uri="{FF2B5EF4-FFF2-40B4-BE49-F238E27FC236}"/>
            </a:extLst>
          </p:cNvPr>
          <p:cNvSpPr>
            <a:spLocks noGrp="1"/>
          </p:cNvSpPr>
          <p:nvPr>
            <p:ph idx="1"/>
          </p:nvPr>
        </p:nvSpPr>
        <p:spPr>
          <a:xfrm>
            <a:off x="-33338" y="2286000"/>
            <a:ext cx="9024938" cy="4495800"/>
          </a:xfrm>
        </p:spPr>
        <p:txBody>
          <a:bodyPr/>
          <a:lstStyle/>
          <a:p>
            <a:pPr algn="just">
              <a:spcBef>
                <a:spcPct val="0"/>
              </a:spcBef>
              <a:buFont typeface="Wingdings 3" pitchFamily="18" charset="2"/>
              <a:buNone/>
              <a:defRPr/>
            </a:pPr>
            <a:endParaRPr lang="en-US" sz="1300" dirty="0">
              <a:latin typeface="Times New Roman" pitchFamily="18" charset="0"/>
              <a:cs typeface="Times New Roman" pitchFamily="18" charset="0"/>
            </a:endParaRPr>
          </a:p>
          <a:p>
            <a:pPr>
              <a:buFont typeface="Wingdings" pitchFamily="2" charset="2"/>
              <a:buChar char="§"/>
              <a:defRPr/>
            </a:pPr>
            <a:endParaRPr lang="en-US" sz="1300" dirty="0" smtClean="0"/>
          </a:p>
          <a:p>
            <a:pPr>
              <a:buFont typeface="Wingdings" pitchFamily="2" charset="2"/>
              <a:buChar char="§"/>
              <a:defRPr/>
            </a:pPr>
            <a:endParaRPr lang="en-US" sz="1300" dirty="0"/>
          </a:p>
          <a:p>
            <a:pPr>
              <a:buFont typeface="Wingdings" pitchFamily="2" charset="2"/>
              <a:buChar char="§"/>
              <a:defRPr/>
            </a:pPr>
            <a:endParaRPr lang="en-US" sz="1300" dirty="0" smtClean="0"/>
          </a:p>
          <a:p>
            <a:pPr>
              <a:buFont typeface="Wingdings" pitchFamily="2" charset="2"/>
              <a:buChar char="§"/>
              <a:defRPr/>
            </a:pPr>
            <a:endParaRPr lang="en-US" sz="1300" dirty="0"/>
          </a:p>
          <a:p>
            <a:pPr>
              <a:buFont typeface="Wingdings" pitchFamily="2" charset="2"/>
              <a:buChar char="§"/>
              <a:defRPr/>
            </a:pPr>
            <a:endParaRPr lang="en-US" sz="1300" dirty="0" smtClean="0"/>
          </a:p>
          <a:p>
            <a:pPr>
              <a:buFont typeface="Wingdings" pitchFamily="2" charset="2"/>
              <a:buChar char="§"/>
              <a:defRPr/>
            </a:pPr>
            <a:endParaRPr lang="en-US" sz="1300" dirty="0"/>
          </a:p>
          <a:p>
            <a:pPr>
              <a:buFont typeface="Wingdings" pitchFamily="2" charset="2"/>
              <a:buChar char="§"/>
              <a:defRPr/>
            </a:pPr>
            <a:endParaRPr lang="en-US" sz="1300" dirty="0" smtClean="0"/>
          </a:p>
          <a:p>
            <a:pPr>
              <a:buFont typeface="Wingdings" pitchFamily="2" charset="2"/>
              <a:buChar char="§"/>
              <a:defRPr/>
            </a:pPr>
            <a:endParaRPr lang="en-US" sz="1300" dirty="0"/>
          </a:p>
          <a:p>
            <a:pPr>
              <a:buFont typeface="Wingdings" pitchFamily="2" charset="2"/>
              <a:buChar char="§"/>
              <a:defRPr/>
            </a:pPr>
            <a:endParaRPr lang="en-US" sz="1300" dirty="0" smtClean="0"/>
          </a:p>
          <a:p>
            <a:pPr>
              <a:buFont typeface="Wingdings" pitchFamily="2" charset="2"/>
              <a:buChar char="§"/>
              <a:defRPr/>
            </a:pPr>
            <a:endParaRPr lang="en-US" sz="1300" dirty="0"/>
          </a:p>
          <a:p>
            <a:pPr>
              <a:buFont typeface="Wingdings" pitchFamily="2" charset="2"/>
              <a:buChar char="§"/>
              <a:defRPr/>
            </a:pPr>
            <a:endParaRPr lang="en-US" sz="1300" dirty="0" smtClean="0"/>
          </a:p>
          <a:p>
            <a:pPr marL="0" indent="0">
              <a:buFont typeface="Wingdings 3" pitchFamily="18" charset="2"/>
              <a:buNone/>
              <a:defRPr/>
            </a:pPr>
            <a:r>
              <a:rPr lang="en-US" sz="1300" dirty="0" smtClean="0"/>
              <a:t>                        </a:t>
            </a:r>
          </a:p>
        </p:txBody>
      </p:sp>
      <p:sp>
        <p:nvSpPr>
          <p:cNvPr id="54276"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75</a:t>
            </a:r>
          </a:p>
        </p:txBody>
      </p:sp>
      <p:sp>
        <p:nvSpPr>
          <p:cNvPr id="54277" name="Rectangle 3"/>
          <p:cNvSpPr>
            <a:spLocks noChangeArrowheads="1"/>
          </p:cNvSpPr>
          <p:nvPr/>
        </p:nvSpPr>
        <p:spPr bwMode="auto">
          <a:xfrm>
            <a:off x="457200" y="2346325"/>
            <a:ext cx="2979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400" b="1">
                <a:latin typeface="Times New Roman" pitchFamily="18" charset="0"/>
                <a:cs typeface="Times New Roman" pitchFamily="18" charset="0"/>
              </a:rPr>
              <a:t>TURIZMI/NUMRI I VIZITORËVE</a:t>
            </a:r>
          </a:p>
        </p:txBody>
      </p:sp>
      <p:sp>
        <p:nvSpPr>
          <p:cNvPr id="54278" name="Rectangle 4"/>
          <p:cNvSpPr>
            <a:spLocks noChangeArrowheads="1"/>
          </p:cNvSpPr>
          <p:nvPr/>
        </p:nvSpPr>
        <p:spPr bwMode="auto">
          <a:xfrm>
            <a:off x="1417638" y="6465888"/>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latin typeface="Times New Roman" pitchFamily="18" charset="0"/>
                <a:cs typeface="Times New Roman" pitchFamily="18" charset="0"/>
              </a:rPr>
              <a:t>Në total numri i turistëve nga viti 2024 në vitin 2025 </a:t>
            </a:r>
            <a:r>
              <a:rPr lang="en-US" altLang="en-US" sz="1400" b="1">
                <a:latin typeface="Times New Roman" pitchFamily="18" charset="0"/>
                <a:cs typeface="Times New Roman" pitchFamily="18" charset="0"/>
              </a:rPr>
              <a:t>është rritur me 22 600 vizitorë</a:t>
            </a:r>
            <a:r>
              <a:rPr lang="en-US" altLang="en-US" sz="1400">
                <a:latin typeface="Times New Roman" pitchFamily="18" charset="0"/>
                <a:cs typeface="Times New Roman" pitchFamily="18" charset="0"/>
              </a:rPr>
              <a:t>.</a:t>
            </a:r>
          </a:p>
        </p:txBody>
      </p:sp>
      <p:graphicFrame>
        <p:nvGraphicFramePr>
          <p:cNvPr id="6" name="Table 5"/>
          <p:cNvGraphicFramePr>
            <a:graphicFrameLocks noGrp="1"/>
          </p:cNvGraphicFramePr>
          <p:nvPr/>
        </p:nvGraphicFramePr>
        <p:xfrm>
          <a:off x="152400" y="2743200"/>
          <a:ext cx="8762999" cy="3517900"/>
        </p:xfrm>
        <a:graphic>
          <a:graphicData uri="http://schemas.openxmlformats.org/drawingml/2006/table">
            <a:tbl>
              <a:tblPr firstRow="1" firstCol="1" bandRow="1">
                <a:tableStyleId>{5C22544A-7EE6-4342-B048-85BDC9FD1C3A}</a:tableStyleId>
              </a:tblPr>
              <a:tblGrid>
                <a:gridCol w="2380798"/>
                <a:gridCol w="1607901"/>
                <a:gridCol w="1747643"/>
                <a:gridCol w="1747643"/>
                <a:gridCol w="1279014"/>
              </a:tblGrid>
              <a:tr h="441075">
                <a:tc>
                  <a:txBody>
                    <a:bodyPr/>
                    <a:lstStyle/>
                    <a:p>
                      <a:pPr marL="0" marR="0" algn="ctr">
                        <a:lnSpc>
                          <a:spcPct val="107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Zona e </a:t>
                      </a:r>
                      <a:r>
                        <a:rPr lang="en-US" sz="1600" dirty="0" err="1">
                          <a:solidFill>
                            <a:schemeClr val="tx1"/>
                          </a:solidFill>
                          <a:effectLst/>
                          <a:latin typeface="Times New Roman" panose="02020603050405020304" pitchFamily="18" charset="0"/>
                          <a:cs typeface="Times New Roman" panose="02020603050405020304" pitchFamily="18" charset="0"/>
                        </a:rPr>
                        <a:t>mbrojtur</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ctr"/>
                </a:tc>
                <a:tc>
                  <a:txBody>
                    <a:bodyPr/>
                    <a:lstStyle/>
                    <a:p>
                      <a:pPr marL="0" marR="0" algn="ctr">
                        <a:lnSpc>
                          <a:spcPct val="107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Viti</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ctr"/>
                </a:tc>
                <a:tc>
                  <a:txBody>
                    <a:bodyPr/>
                    <a:lstStyle/>
                    <a:p>
                      <a:pPr marL="0" marR="0" algn="ctr">
                        <a:lnSpc>
                          <a:spcPct val="107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Vizitorë Vendas</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ctr"/>
                </a:tc>
                <a:tc>
                  <a:txBody>
                    <a:bodyPr/>
                    <a:lstStyle/>
                    <a:p>
                      <a:pPr marL="0" marR="0" algn="ctr">
                        <a:lnSpc>
                          <a:spcPct val="107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Vizitorë të Huaj</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ctr"/>
                </a:tc>
                <a:tc>
                  <a:txBody>
                    <a:bodyPr/>
                    <a:lstStyle/>
                    <a:p>
                      <a:pPr marL="0" marR="0" algn="ctr">
                        <a:lnSpc>
                          <a:spcPct val="107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Totali</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274587">
                <a:tc rowSpan="3">
                  <a:txBody>
                    <a:bodyPr/>
                    <a:lstStyle/>
                    <a:p>
                      <a:pPr marL="0" marR="0" algn="ctr">
                        <a:lnSpc>
                          <a:spcPct val="107000"/>
                        </a:lnSpc>
                        <a:spcBef>
                          <a:spcPts val="0"/>
                        </a:spcBef>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PK “Mali </a:t>
                      </a:r>
                      <a:r>
                        <a:rPr lang="en-US" sz="1600" dirty="0" err="1">
                          <a:solidFill>
                            <a:schemeClr val="tx1"/>
                          </a:solidFill>
                          <a:effectLst/>
                          <a:latin typeface="Times New Roman" panose="02020603050405020304" pitchFamily="18" charset="0"/>
                          <a:cs typeface="Times New Roman" panose="02020603050405020304" pitchFamily="18" charset="0"/>
                        </a:rPr>
                        <a:t>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Dajtit</a:t>
                      </a:r>
                      <a:r>
                        <a:rPr lang="en-US" sz="1600" dirty="0">
                          <a:solidFill>
                            <a:schemeClr val="tx1"/>
                          </a:solidFill>
                          <a:effectLst/>
                          <a:latin typeface="Times New Roman" panose="02020603050405020304" pitchFamily="18" charset="0"/>
                          <a:cs typeface="Times New Roman" panose="02020603050405020304" pitchFamily="18" charset="0"/>
                        </a:rPr>
                        <a:t>”</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2023</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ctr"/>
                </a:tc>
                <a:tc>
                  <a:txBody>
                    <a:bodyPr/>
                    <a:lstStyle/>
                    <a:p>
                      <a:pPr marL="0" marR="0" algn="ctr">
                        <a:lnSpc>
                          <a:spcPct val="107000"/>
                        </a:lnSpc>
                        <a:spcBef>
                          <a:spcPts val="0"/>
                        </a:spcBef>
                        <a:spcAft>
                          <a:spcPts val="800"/>
                        </a:spcAft>
                      </a:pPr>
                      <a:r>
                        <a:rPr lang="en-US" sz="1600">
                          <a:solidFill>
                            <a:schemeClr val="tx1"/>
                          </a:solidFill>
                          <a:effectLst/>
                          <a:latin typeface="Times New Roman" panose="02020603050405020304" pitchFamily="18" charset="0"/>
                          <a:cs typeface="Times New Roman" panose="02020603050405020304" pitchFamily="18" charset="0"/>
                        </a:rPr>
                        <a:t>52850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7150</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a:solidFill>
                            <a:schemeClr val="tx1"/>
                          </a:solidFill>
                          <a:effectLst/>
                          <a:latin typeface="Times New Roman" panose="02020603050405020304" pitchFamily="18" charset="0"/>
                          <a:cs typeface="Times New Roman" panose="02020603050405020304" pitchFamily="18" charset="0"/>
                        </a:rPr>
                        <a:t>60000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274587">
                <a:tc vMerge="1">
                  <a:txBody>
                    <a:bodyPr/>
                    <a:lstStyle/>
                    <a:p>
                      <a:endParaRPr lang="en-US"/>
                    </a:p>
                  </a:txBody>
                  <a:tcPr/>
                </a:tc>
                <a:tc>
                  <a:txBody>
                    <a:bodyPr/>
                    <a:lstStyle/>
                    <a:p>
                      <a:pPr marL="0" marR="0" algn="ctr">
                        <a:lnSpc>
                          <a:spcPct val="107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2024</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ctr"/>
                </a:tc>
                <a:tc>
                  <a:txBody>
                    <a:bodyPr/>
                    <a:lstStyle/>
                    <a:p>
                      <a:pPr marL="0" marR="0" algn="ctr">
                        <a:lnSpc>
                          <a:spcPct val="107000"/>
                        </a:lnSpc>
                        <a:spcBef>
                          <a:spcPts val="0"/>
                        </a:spcBef>
                        <a:spcAft>
                          <a:spcPts val="800"/>
                        </a:spcAft>
                      </a:pPr>
                      <a:r>
                        <a:rPr lang="en-US" sz="1600">
                          <a:solidFill>
                            <a:schemeClr val="tx1"/>
                          </a:solidFill>
                          <a:effectLst/>
                          <a:latin typeface="Times New Roman" panose="02020603050405020304" pitchFamily="18" charset="0"/>
                          <a:cs typeface="Times New Roman" panose="02020603050405020304" pitchFamily="18" charset="0"/>
                        </a:rPr>
                        <a:t>69600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a:solidFill>
                            <a:schemeClr val="tx1"/>
                          </a:solidFill>
                          <a:effectLst/>
                          <a:latin typeface="Times New Roman" panose="02020603050405020304" pitchFamily="18" charset="0"/>
                          <a:cs typeface="Times New Roman" panose="02020603050405020304" pitchFamily="18" charset="0"/>
                        </a:rPr>
                        <a:t>19000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88600</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307178">
                <a:tc vMerge="1">
                  <a:txBody>
                    <a:bodyPr/>
                    <a:lstStyle/>
                    <a:p>
                      <a:endParaRPr lang="en-US"/>
                    </a:p>
                  </a:txBody>
                  <a:tcPr/>
                </a:tc>
                <a:tc>
                  <a:txBody>
                    <a:bodyPr/>
                    <a:lstStyle/>
                    <a:p>
                      <a:pPr marL="0" marR="0" algn="ctr">
                        <a:lnSpc>
                          <a:spcPct val="107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2025</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ctr"/>
                </a:tc>
                <a:tc>
                  <a:txBody>
                    <a:bodyPr/>
                    <a:lstStyle/>
                    <a:p>
                      <a:pPr marL="0" marR="0" algn="ctr">
                        <a:lnSpc>
                          <a:spcPct val="107000"/>
                        </a:lnSpc>
                        <a:spcBef>
                          <a:spcPts val="0"/>
                        </a:spcBef>
                        <a:spcAft>
                          <a:spcPts val="800"/>
                        </a:spcAft>
                      </a:pPr>
                      <a:r>
                        <a:rPr lang="en-US" sz="1600">
                          <a:solidFill>
                            <a:schemeClr val="tx1"/>
                          </a:solidFill>
                          <a:effectLst/>
                          <a:latin typeface="Times New Roman" panose="02020603050405020304" pitchFamily="18" charset="0"/>
                          <a:cs typeface="Times New Roman" panose="02020603050405020304" pitchFamily="18" charset="0"/>
                        </a:rPr>
                        <a:t>63650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a:solidFill>
                            <a:schemeClr val="tx1"/>
                          </a:solidFill>
                          <a:effectLst/>
                          <a:latin typeface="Times New Roman" panose="02020603050405020304" pitchFamily="18" charset="0"/>
                          <a:cs typeface="Times New Roman" panose="02020603050405020304" pitchFamily="18" charset="0"/>
                        </a:rPr>
                        <a:t>25200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88850</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430597">
                <a:tc rowSpan="3">
                  <a:txBody>
                    <a:bodyPr/>
                    <a:lstStyle/>
                    <a:p>
                      <a:pPr marL="0" marR="0" algn="ctr">
                        <a:lnSpc>
                          <a:spcPct val="107000"/>
                        </a:lnSpc>
                        <a:spcBef>
                          <a:spcPts val="0"/>
                        </a:spcBef>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PN “</a:t>
                      </a:r>
                      <a:r>
                        <a:rPr lang="en-US" sz="1600" dirty="0" err="1">
                          <a:solidFill>
                            <a:schemeClr val="tx1"/>
                          </a:solidFill>
                          <a:effectLst/>
                          <a:latin typeface="Times New Roman" panose="02020603050405020304" pitchFamily="18" charset="0"/>
                          <a:cs typeface="Times New Roman" panose="02020603050405020304" pitchFamily="18" charset="0"/>
                        </a:rPr>
                        <a:t>Qafështamë</a:t>
                      </a:r>
                      <a:r>
                        <a:rPr lang="en-US" sz="1600" dirty="0">
                          <a:solidFill>
                            <a:schemeClr val="tx1"/>
                          </a:solidFill>
                          <a:effectLst/>
                          <a:latin typeface="Times New Roman" panose="02020603050405020304" pitchFamily="18" charset="0"/>
                          <a:cs typeface="Times New Roman" panose="02020603050405020304" pitchFamily="18" charset="0"/>
                        </a:rPr>
                        <a:t>”</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2023</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ctr"/>
                </a:tc>
                <a:tc>
                  <a:txBody>
                    <a:bodyPr/>
                    <a:lstStyle/>
                    <a:p>
                      <a:pPr marL="0" marR="0" algn="ctr">
                        <a:lnSpc>
                          <a:spcPct val="107000"/>
                        </a:lnSpc>
                        <a:spcBef>
                          <a:spcPts val="0"/>
                        </a:spcBef>
                        <a:spcAft>
                          <a:spcPts val="800"/>
                        </a:spcAft>
                      </a:pPr>
                      <a:r>
                        <a:rPr lang="en-US" sz="1600">
                          <a:solidFill>
                            <a:schemeClr val="tx1"/>
                          </a:solidFill>
                          <a:effectLst/>
                          <a:latin typeface="Times New Roman" panose="02020603050405020304" pitchFamily="18" charset="0"/>
                          <a:cs typeface="Times New Roman" panose="02020603050405020304" pitchFamily="18" charset="0"/>
                        </a:rPr>
                        <a:t>123050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12850</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135900</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430597">
                <a:tc v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2024</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ctr"/>
                </a:tc>
                <a:tc>
                  <a:txBody>
                    <a:bodyPr/>
                    <a:lstStyle/>
                    <a:p>
                      <a:pPr marL="0" marR="0" algn="ctr">
                        <a:lnSpc>
                          <a:spcPct val="107000"/>
                        </a:lnSpc>
                        <a:spcBef>
                          <a:spcPts val="0"/>
                        </a:spcBef>
                        <a:spcAft>
                          <a:spcPts val="800"/>
                        </a:spcAft>
                      </a:pPr>
                      <a:r>
                        <a:rPr lang="en-US" sz="1600">
                          <a:solidFill>
                            <a:schemeClr val="tx1"/>
                          </a:solidFill>
                          <a:effectLst/>
                          <a:latin typeface="Times New Roman" panose="02020603050405020304" pitchFamily="18" charset="0"/>
                          <a:cs typeface="Times New Roman" panose="02020603050405020304" pitchFamily="18" charset="0"/>
                        </a:rPr>
                        <a:t>166800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a:solidFill>
                            <a:schemeClr val="tx1"/>
                          </a:solidFill>
                          <a:effectLst/>
                          <a:latin typeface="Times New Roman" panose="02020603050405020304" pitchFamily="18" charset="0"/>
                          <a:cs typeface="Times New Roman" panose="02020603050405020304" pitchFamily="18" charset="0"/>
                        </a:rPr>
                        <a:t>31700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198500</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430597">
                <a:tc v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2025</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ctr"/>
                </a:tc>
                <a:tc>
                  <a:txBody>
                    <a:bodyPr/>
                    <a:lstStyle/>
                    <a:p>
                      <a:pPr marL="0" marR="0" algn="ctr">
                        <a:lnSpc>
                          <a:spcPct val="107000"/>
                        </a:lnSpc>
                        <a:spcBef>
                          <a:spcPts val="0"/>
                        </a:spcBef>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159700</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a:solidFill>
                            <a:schemeClr val="tx1"/>
                          </a:solidFill>
                          <a:effectLst/>
                          <a:latin typeface="Times New Roman" panose="02020603050405020304" pitchFamily="18" charset="0"/>
                          <a:cs typeface="Times New Roman" panose="02020603050405020304" pitchFamily="18" charset="0"/>
                        </a:rPr>
                        <a:t>43700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a:solidFill>
                            <a:schemeClr val="tx1"/>
                          </a:solidFill>
                          <a:effectLst/>
                          <a:latin typeface="Times New Roman" panose="02020603050405020304" pitchFamily="18" charset="0"/>
                          <a:cs typeface="Times New Roman" panose="02020603050405020304" pitchFamily="18" charset="0"/>
                        </a:rPr>
                        <a:t>203400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274587">
                <a:tc rowSpan="3">
                  <a:txBody>
                    <a:bodyPr/>
                    <a:lstStyle/>
                    <a:p>
                      <a:pPr marL="0" marR="0" algn="ctr">
                        <a:lnSpc>
                          <a:spcPct val="107000"/>
                        </a:lnSpc>
                        <a:spcBef>
                          <a:spcPts val="0"/>
                        </a:spcBef>
                        <a:spcAft>
                          <a:spcPts val="800"/>
                        </a:spcAft>
                      </a:pPr>
                      <a:r>
                        <a:rPr lang="en-US" sz="1600">
                          <a:solidFill>
                            <a:schemeClr val="tx1"/>
                          </a:solidFill>
                          <a:effectLst/>
                          <a:latin typeface="Times New Roman" panose="02020603050405020304" pitchFamily="18" charset="0"/>
                          <a:cs typeface="Times New Roman" panose="02020603050405020304" pitchFamily="18" charset="0"/>
                        </a:rPr>
                        <a:t>PTUM “Rrushkull” + MN “Kepi i Rodonit”</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2023</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ctr"/>
                </a:tc>
                <a:tc>
                  <a:txBody>
                    <a:bodyPr/>
                    <a:lstStyle/>
                    <a:p>
                      <a:pPr marL="0" marR="0" algn="ctr">
                        <a:lnSpc>
                          <a:spcPct val="107000"/>
                        </a:lnSpc>
                        <a:spcBef>
                          <a:spcPts val="0"/>
                        </a:spcBef>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67100</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10100</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a:solidFill>
                            <a:schemeClr val="tx1"/>
                          </a:solidFill>
                          <a:effectLst/>
                          <a:latin typeface="Times New Roman" panose="02020603050405020304" pitchFamily="18" charset="0"/>
                          <a:cs typeface="Times New Roman" panose="02020603050405020304" pitchFamily="18" charset="0"/>
                        </a:rPr>
                        <a:t>77200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274587">
                <a:tc vMerge="1">
                  <a:txBody>
                    <a:bodyPr/>
                    <a:lstStyle/>
                    <a:p>
                      <a:endParaRPr lang="en-US"/>
                    </a:p>
                  </a:txBody>
                  <a:tcPr/>
                </a:tc>
                <a:tc>
                  <a:txBody>
                    <a:bodyPr/>
                    <a:lstStyle/>
                    <a:p>
                      <a:pPr marL="0" marR="0" algn="ctr">
                        <a:lnSpc>
                          <a:spcPct val="107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2024</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ctr"/>
                </a:tc>
                <a:tc>
                  <a:txBody>
                    <a:bodyPr/>
                    <a:lstStyle/>
                    <a:p>
                      <a:pPr marL="0" marR="0" algn="ctr">
                        <a:lnSpc>
                          <a:spcPct val="107000"/>
                        </a:lnSpc>
                        <a:spcBef>
                          <a:spcPts val="0"/>
                        </a:spcBef>
                        <a:spcAft>
                          <a:spcPts val="800"/>
                        </a:spcAft>
                      </a:pPr>
                      <a:r>
                        <a:rPr lang="en-US" sz="1600">
                          <a:solidFill>
                            <a:schemeClr val="tx1"/>
                          </a:solidFill>
                          <a:effectLst/>
                          <a:latin typeface="Times New Roman" panose="02020603050405020304" pitchFamily="18" charset="0"/>
                          <a:cs typeface="Times New Roman" panose="02020603050405020304" pitchFamily="18" charset="0"/>
                        </a:rPr>
                        <a:t>52900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14150</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67050</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379508">
                <a:tc vMerge="1">
                  <a:txBody>
                    <a:bodyPr/>
                    <a:lstStyle/>
                    <a:p>
                      <a:endParaRPr lang="en-US"/>
                    </a:p>
                  </a:txBody>
                  <a:tcPr/>
                </a:tc>
                <a:tc>
                  <a:txBody>
                    <a:bodyPr/>
                    <a:lstStyle/>
                    <a:p>
                      <a:pPr marL="0" marR="0" algn="ctr">
                        <a:lnSpc>
                          <a:spcPct val="107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2025</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ctr"/>
                </a:tc>
                <a:tc>
                  <a:txBody>
                    <a:bodyPr/>
                    <a:lstStyle/>
                    <a:p>
                      <a:pPr marL="0" marR="0" algn="ctr">
                        <a:lnSpc>
                          <a:spcPct val="107000"/>
                        </a:lnSpc>
                        <a:spcBef>
                          <a:spcPts val="0"/>
                        </a:spcBef>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64800</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a:solidFill>
                            <a:schemeClr val="tx1"/>
                          </a:solidFill>
                          <a:effectLst/>
                          <a:latin typeface="Times New Roman" panose="02020603050405020304" pitchFamily="18" charset="0"/>
                          <a:cs typeface="Times New Roman" panose="02020603050405020304" pitchFamily="18" charset="0"/>
                        </a:rPr>
                        <a:t>19700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9525" marR="9525" marT="9526" marB="0" anchor="b"/>
                </a:tc>
                <a:tc>
                  <a:txBody>
                    <a:bodyPr/>
                    <a:lstStyle/>
                    <a:p>
                      <a:pPr marL="0" marR="0" algn="ctr">
                        <a:lnSpc>
                          <a:spcPct val="107000"/>
                        </a:lnSpc>
                        <a:spcBef>
                          <a:spcPts val="0"/>
                        </a:spcBef>
                        <a:spcAft>
                          <a:spcPts val="800"/>
                        </a:spcAft>
                      </a:pPr>
                      <a:r>
                        <a:rPr lang="en-US" sz="1600" dirty="0">
                          <a:solidFill>
                            <a:schemeClr val="tx1"/>
                          </a:solidFill>
                          <a:effectLst/>
                          <a:latin typeface="Times New Roman" panose="02020603050405020304" pitchFamily="18" charset="0"/>
                          <a:cs typeface="Times New Roman" panose="02020603050405020304" pitchFamily="18" charset="0"/>
                        </a:rPr>
                        <a:t>84500</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6829504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81000" y="1063625"/>
            <a:ext cx="8382000" cy="708025"/>
          </a:xfrm>
        </p:spPr>
        <p:txBody>
          <a:bodyPr/>
          <a:lstStyle/>
          <a:p>
            <a:pPr algn="ctr"/>
            <a:r>
              <a:rPr lang="en-US" altLang="en-US" sz="2000" smtClean="0">
                <a:latin typeface="Times New Roman" pitchFamily="18" charset="0"/>
                <a:ea typeface="Calibri" pitchFamily="34" charset="0"/>
                <a:cs typeface="Times New Roman" pitchFamily="18" charset="0"/>
              </a:rPr>
              <a:t>KOMITETI I MENAXHIMIT TË ZONAVE TË MBROJTURA MJEDISORE</a:t>
            </a:r>
            <a:endParaRPr lang="en-US" altLang="en-US" sz="2000" smtClean="0">
              <a:ea typeface="Calibri" pitchFamily="34" charset="0"/>
              <a:cs typeface="Times New Roman" pitchFamily="18" charset="0"/>
            </a:endParaRPr>
          </a:p>
        </p:txBody>
      </p:sp>
      <p:sp>
        <p:nvSpPr>
          <p:cNvPr id="37891" name="Content Placeholder 2">
            <a:extLst>
              <a:ext uri="{FF2B5EF4-FFF2-40B4-BE49-F238E27FC236}"/>
            </a:extLst>
          </p:cNvPr>
          <p:cNvSpPr>
            <a:spLocks noGrp="1"/>
          </p:cNvSpPr>
          <p:nvPr>
            <p:ph idx="1"/>
          </p:nvPr>
        </p:nvSpPr>
        <p:spPr>
          <a:xfrm>
            <a:off x="-33338" y="2286000"/>
            <a:ext cx="9024938" cy="4495800"/>
          </a:xfrm>
        </p:spPr>
        <p:txBody>
          <a:bodyPr/>
          <a:lstStyle/>
          <a:p>
            <a:pPr algn="just">
              <a:spcBef>
                <a:spcPct val="0"/>
              </a:spcBef>
              <a:buFont typeface="Wingdings 3" pitchFamily="18" charset="2"/>
              <a:buNone/>
              <a:defRPr/>
            </a:pPr>
            <a:endParaRPr lang="en-US" sz="1300" dirty="0">
              <a:latin typeface="Times New Roman" pitchFamily="18" charset="0"/>
              <a:cs typeface="Times New Roman" pitchFamily="18" charset="0"/>
            </a:endParaRPr>
          </a:p>
          <a:p>
            <a:pPr>
              <a:buFont typeface="Wingdings" pitchFamily="2" charset="2"/>
              <a:buChar char="§"/>
              <a:defRPr/>
            </a:pPr>
            <a:endParaRPr lang="en-US" sz="1300" dirty="0" smtClean="0"/>
          </a:p>
          <a:p>
            <a:pPr>
              <a:buFont typeface="Wingdings" pitchFamily="2" charset="2"/>
              <a:buChar char="§"/>
              <a:defRPr/>
            </a:pPr>
            <a:endParaRPr lang="en-US" sz="1300" dirty="0"/>
          </a:p>
          <a:p>
            <a:pPr>
              <a:buFont typeface="Wingdings" pitchFamily="2" charset="2"/>
              <a:buChar char="§"/>
              <a:defRPr/>
            </a:pPr>
            <a:endParaRPr lang="en-US" sz="1300" dirty="0" smtClean="0"/>
          </a:p>
          <a:p>
            <a:pPr>
              <a:buFont typeface="Wingdings" pitchFamily="2" charset="2"/>
              <a:buChar char="§"/>
              <a:defRPr/>
            </a:pPr>
            <a:endParaRPr lang="en-US" sz="1300" dirty="0"/>
          </a:p>
          <a:p>
            <a:pPr>
              <a:buFont typeface="Wingdings" pitchFamily="2" charset="2"/>
              <a:buChar char="§"/>
              <a:defRPr/>
            </a:pPr>
            <a:endParaRPr lang="en-US" sz="1300" dirty="0" smtClean="0"/>
          </a:p>
          <a:p>
            <a:pPr>
              <a:buFont typeface="Wingdings" pitchFamily="2" charset="2"/>
              <a:buChar char="§"/>
              <a:defRPr/>
            </a:pPr>
            <a:endParaRPr lang="en-US" sz="1300" dirty="0"/>
          </a:p>
          <a:p>
            <a:pPr>
              <a:buFont typeface="Wingdings" pitchFamily="2" charset="2"/>
              <a:buChar char="§"/>
              <a:defRPr/>
            </a:pPr>
            <a:endParaRPr lang="en-US" sz="1300" dirty="0" smtClean="0"/>
          </a:p>
          <a:p>
            <a:pPr>
              <a:buFont typeface="Wingdings" pitchFamily="2" charset="2"/>
              <a:buChar char="§"/>
              <a:defRPr/>
            </a:pPr>
            <a:endParaRPr lang="en-US" sz="1300" dirty="0"/>
          </a:p>
          <a:p>
            <a:pPr>
              <a:buFont typeface="Wingdings" pitchFamily="2" charset="2"/>
              <a:buChar char="§"/>
              <a:defRPr/>
            </a:pPr>
            <a:endParaRPr lang="en-US" sz="1300" dirty="0" smtClean="0"/>
          </a:p>
          <a:p>
            <a:pPr>
              <a:buFont typeface="Wingdings" pitchFamily="2" charset="2"/>
              <a:buChar char="§"/>
              <a:defRPr/>
            </a:pPr>
            <a:endParaRPr lang="en-US" sz="1300" dirty="0"/>
          </a:p>
          <a:p>
            <a:pPr>
              <a:buFont typeface="Wingdings" pitchFamily="2" charset="2"/>
              <a:buChar char="§"/>
              <a:defRPr/>
            </a:pPr>
            <a:endParaRPr lang="en-US" sz="1300" dirty="0" smtClean="0"/>
          </a:p>
          <a:p>
            <a:pPr marL="0" indent="0">
              <a:buFont typeface="Wingdings 3" pitchFamily="18" charset="2"/>
              <a:buNone/>
              <a:defRPr/>
            </a:pPr>
            <a:r>
              <a:rPr lang="en-US" sz="1300" dirty="0" smtClean="0"/>
              <a:t>                        </a:t>
            </a:r>
          </a:p>
        </p:txBody>
      </p:sp>
      <p:sp>
        <p:nvSpPr>
          <p:cNvPr id="55300"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76</a:t>
            </a:r>
          </a:p>
        </p:txBody>
      </p:sp>
      <p:sp>
        <p:nvSpPr>
          <p:cNvPr id="55301" name="Rectangle 3"/>
          <p:cNvSpPr>
            <a:spLocks noChangeArrowheads="1"/>
          </p:cNvSpPr>
          <p:nvPr/>
        </p:nvSpPr>
        <p:spPr bwMode="auto">
          <a:xfrm>
            <a:off x="457200" y="2346325"/>
            <a:ext cx="2979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400" b="1">
                <a:latin typeface="Times New Roman" pitchFamily="18" charset="0"/>
                <a:cs typeface="Times New Roman" pitchFamily="18" charset="0"/>
              </a:rPr>
              <a:t>TURIZMI/NUMRI I VIZITORËVE</a:t>
            </a:r>
          </a:p>
        </p:txBody>
      </p:sp>
      <p:pic>
        <p:nvPicPr>
          <p:cNvPr id="55302" name="Chart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25" y="2819400"/>
            <a:ext cx="77724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266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81000" y="1063625"/>
            <a:ext cx="8382000" cy="708025"/>
          </a:xfrm>
        </p:spPr>
        <p:txBody>
          <a:bodyPr/>
          <a:lstStyle/>
          <a:p>
            <a:pPr algn="ctr"/>
            <a:r>
              <a:rPr lang="en-US" altLang="en-US" sz="2000" smtClean="0">
                <a:latin typeface="Times New Roman" pitchFamily="18" charset="0"/>
                <a:ea typeface="Calibri" pitchFamily="34" charset="0"/>
                <a:cs typeface="Times New Roman" pitchFamily="18" charset="0"/>
              </a:rPr>
              <a:t>KOMITETI I MENAXHIMIT TË ZONAVE TË MBROJTURA MJEDISORE</a:t>
            </a:r>
            <a:endParaRPr lang="en-US" altLang="en-US" sz="2000" smtClean="0">
              <a:ea typeface="Calibri" pitchFamily="34" charset="0"/>
              <a:cs typeface="Times New Roman" pitchFamily="18" charset="0"/>
            </a:endParaRPr>
          </a:p>
        </p:txBody>
      </p:sp>
      <p:sp>
        <p:nvSpPr>
          <p:cNvPr id="56323"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77</a:t>
            </a:r>
          </a:p>
        </p:txBody>
      </p:sp>
      <p:graphicFrame>
        <p:nvGraphicFramePr>
          <p:cNvPr id="5" name="Table 4"/>
          <p:cNvGraphicFramePr>
            <a:graphicFrameLocks noGrp="1"/>
          </p:cNvGraphicFramePr>
          <p:nvPr/>
        </p:nvGraphicFramePr>
        <p:xfrm>
          <a:off x="152400" y="2286000"/>
          <a:ext cx="8839200" cy="4532721"/>
        </p:xfrm>
        <a:graphic>
          <a:graphicData uri="http://schemas.openxmlformats.org/drawingml/2006/table">
            <a:tbl>
              <a:tblPr firstRow="1" firstCol="1" bandRow="1">
                <a:tableStyleId>{5C22544A-7EE6-4342-B048-85BDC9FD1C3A}</a:tableStyleId>
              </a:tblPr>
              <a:tblGrid>
                <a:gridCol w="2884004"/>
                <a:gridCol w="2884004"/>
                <a:gridCol w="3071192"/>
              </a:tblGrid>
              <a:tr h="291429">
                <a:tc>
                  <a:txBody>
                    <a:bodyPr/>
                    <a:lstStyle/>
                    <a:p>
                      <a:pPr marL="0" marR="0" algn="ctr">
                        <a:lnSpc>
                          <a:spcPct val="115000"/>
                        </a:lnSpc>
                        <a:spcBef>
                          <a:spcPts val="0"/>
                        </a:spcBef>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Problematika</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c>
                  <a:txBody>
                    <a:bodyPr/>
                    <a:lstStyle/>
                    <a:p>
                      <a:pPr marL="0" marR="0" algn="ctr">
                        <a:lnSpc>
                          <a:spcPct val="115000"/>
                        </a:lnSpc>
                        <a:spcBef>
                          <a:spcPts val="0"/>
                        </a:spcBef>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Përshkrimi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problematikës</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c>
                  <a:txBody>
                    <a:bodyPr/>
                    <a:lstStyle/>
                    <a:p>
                      <a:pPr marL="0" marR="0" algn="ctr">
                        <a:lnSpc>
                          <a:spcPct val="115000"/>
                        </a:lnSpc>
                        <a:spcBef>
                          <a:spcPts val="0"/>
                        </a:spcBef>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Masat</a:t>
                      </a:r>
                      <a:r>
                        <a:rPr lang="en-US" sz="1100" dirty="0">
                          <a:solidFill>
                            <a:schemeClr val="tx1"/>
                          </a:solidFill>
                          <a:effectLst/>
                          <a:latin typeface="Times New Roman" panose="02020603050405020304" pitchFamily="18" charset="0"/>
                          <a:cs typeface="Times New Roman" panose="02020603050405020304" pitchFamily="18" charset="0"/>
                        </a:rPr>
                        <a:t> e </a:t>
                      </a:r>
                      <a:r>
                        <a:rPr lang="en-US" sz="1100" dirty="0" err="1">
                          <a:solidFill>
                            <a:schemeClr val="tx1"/>
                          </a:solidFill>
                          <a:effectLst/>
                          <a:latin typeface="Times New Roman" panose="02020603050405020304" pitchFamily="18" charset="0"/>
                          <a:cs typeface="Times New Roman" panose="02020603050405020304" pitchFamily="18" charset="0"/>
                        </a:rPr>
                        <a:t>marra</a:t>
                      </a:r>
                      <a:r>
                        <a:rPr lang="en-US" sz="1100" dirty="0">
                          <a:solidFill>
                            <a:schemeClr val="tx1"/>
                          </a:solidFill>
                          <a:effectLst/>
                          <a:latin typeface="Times New Roman" panose="02020603050405020304" pitchFamily="18" charset="0"/>
                          <a:cs typeface="Times New Roman" panose="02020603050405020304" pitchFamily="18" charset="0"/>
                        </a:rPr>
                        <a:t> /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propozuara</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r>
              <a:tr h="1156605">
                <a:tc>
                  <a:txBody>
                    <a:bodyPr/>
                    <a:lstStyle/>
                    <a:p>
                      <a:pPr marL="0" marR="0" algn="ctr">
                        <a:lnSpc>
                          <a:spcPct val="115000"/>
                        </a:lnSpc>
                        <a:spcBef>
                          <a:spcPts val="0"/>
                        </a:spcBef>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Mungesa</a:t>
                      </a:r>
                      <a:r>
                        <a:rPr lang="en-US" sz="1100" dirty="0">
                          <a:solidFill>
                            <a:schemeClr val="tx1"/>
                          </a:solidFill>
                          <a:effectLst/>
                          <a:latin typeface="Times New Roman" panose="02020603050405020304" pitchFamily="18" charset="0"/>
                          <a:cs typeface="Times New Roman" panose="02020603050405020304" pitchFamily="18" charset="0"/>
                        </a:rPr>
                        <a:t> e </a:t>
                      </a:r>
                      <a:r>
                        <a:rPr lang="en-US" sz="1100" dirty="0" err="1">
                          <a:solidFill>
                            <a:schemeClr val="tx1"/>
                          </a:solidFill>
                          <a:effectLst/>
                          <a:latin typeface="Times New Roman" panose="02020603050405020304" pitchFamily="18" charset="0"/>
                          <a:cs typeface="Times New Roman" panose="02020603050405020304" pitchFamily="18" charset="0"/>
                        </a:rPr>
                        <a:t>hartimit</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dhe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miratimit</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planeve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smtClean="0">
                          <a:solidFill>
                            <a:schemeClr val="tx1"/>
                          </a:solidFill>
                          <a:effectLst/>
                          <a:latin typeface="Times New Roman" panose="02020603050405020304" pitchFamily="18" charset="0"/>
                          <a:cs typeface="Times New Roman" panose="02020603050405020304" pitchFamily="18" charset="0"/>
                        </a:rPr>
                        <a:t>menaxhimit</a:t>
                      </a:r>
                      <a:r>
                        <a:rPr lang="en-US" sz="1100" dirty="0" smtClean="0">
                          <a:solidFill>
                            <a:schemeClr val="tx1"/>
                          </a:solidFill>
                          <a:effectLst/>
                          <a:latin typeface="Times New Roman" panose="02020603050405020304" pitchFamily="18" charset="0"/>
                          <a:cs typeface="Times New Roman" panose="02020603050405020304" pitchFamily="18" charset="0"/>
                        </a:rPr>
                        <a:t> </a:t>
                      </a:r>
                      <a:r>
                        <a:rPr lang="en-US" sz="1100" dirty="0" err="1" smtClean="0">
                          <a:solidFill>
                            <a:schemeClr val="tx1"/>
                          </a:solidFill>
                          <a:effectLst/>
                          <a:latin typeface="Times New Roman" panose="02020603050405020304" pitchFamily="18" charset="0"/>
                          <a:cs typeface="Times New Roman" panose="02020603050405020304" pitchFamily="18" charset="0"/>
                        </a:rPr>
                        <a:t>në</a:t>
                      </a:r>
                      <a:r>
                        <a:rPr lang="en-US" sz="1100" dirty="0" smtClean="0">
                          <a:solidFill>
                            <a:schemeClr val="tx1"/>
                          </a:solidFill>
                          <a:effectLst/>
                          <a:latin typeface="Times New Roman" panose="02020603050405020304" pitchFamily="18" charset="0"/>
                          <a:cs typeface="Times New Roman" panose="02020603050405020304" pitchFamily="18" charset="0"/>
                        </a:rPr>
                        <a:t> </a:t>
                      </a:r>
                      <a:r>
                        <a:rPr lang="en-US" sz="1100" dirty="0" err="1" smtClean="0">
                          <a:solidFill>
                            <a:schemeClr val="tx1"/>
                          </a:solidFill>
                          <a:effectLst/>
                          <a:latin typeface="Times New Roman" panose="02020603050405020304" pitchFamily="18" charset="0"/>
                          <a:cs typeface="Times New Roman" panose="02020603050405020304" pitchFamily="18" charset="0"/>
                        </a:rPr>
                        <a:t>disa</a:t>
                      </a:r>
                      <a:r>
                        <a:rPr lang="en-US" sz="1100" dirty="0" smtClean="0">
                          <a:solidFill>
                            <a:schemeClr val="tx1"/>
                          </a:solidFill>
                          <a:effectLst/>
                          <a:latin typeface="Times New Roman" panose="02020603050405020304" pitchFamily="18" charset="0"/>
                          <a:cs typeface="Times New Roman" panose="02020603050405020304" pitchFamily="18" charset="0"/>
                        </a:rPr>
                        <a:t> zona </a:t>
                      </a:r>
                      <a:r>
                        <a:rPr lang="en-US" sz="1100" dirty="0" err="1" smtClean="0">
                          <a:solidFill>
                            <a:schemeClr val="tx1"/>
                          </a:solidFill>
                          <a:effectLst/>
                          <a:latin typeface="Times New Roman" panose="02020603050405020304" pitchFamily="18" charset="0"/>
                          <a:cs typeface="Times New Roman" panose="02020603050405020304" pitchFamily="18" charset="0"/>
                        </a:rPr>
                        <a:t>të</a:t>
                      </a:r>
                      <a:r>
                        <a:rPr lang="en-US" sz="1100" dirty="0" smtClean="0">
                          <a:solidFill>
                            <a:schemeClr val="tx1"/>
                          </a:solidFill>
                          <a:effectLst/>
                          <a:latin typeface="Times New Roman" panose="02020603050405020304" pitchFamily="18" charset="0"/>
                          <a:cs typeface="Times New Roman" panose="02020603050405020304" pitchFamily="18" charset="0"/>
                        </a:rPr>
                        <a:t> </a:t>
                      </a:r>
                      <a:r>
                        <a:rPr lang="en-US" sz="1100" dirty="0" err="1" smtClean="0">
                          <a:solidFill>
                            <a:schemeClr val="tx1"/>
                          </a:solidFill>
                          <a:effectLst/>
                          <a:latin typeface="Times New Roman" panose="02020603050405020304" pitchFamily="18" charset="0"/>
                          <a:cs typeface="Times New Roman" panose="02020603050405020304" pitchFamily="18" charset="0"/>
                        </a:rPr>
                        <a:t>mbrojtura</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c>
                  <a:txBody>
                    <a:bodyPr/>
                    <a:lstStyle/>
                    <a:p>
                      <a:pPr marL="0" marR="0" algn="ctr">
                        <a:lnSpc>
                          <a:spcPct val="115000"/>
                        </a:lnSpc>
                        <a:spcBef>
                          <a:spcPts val="0"/>
                        </a:spcBef>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Mungesa</a:t>
                      </a:r>
                      <a:r>
                        <a:rPr lang="en-US" sz="1100" dirty="0">
                          <a:solidFill>
                            <a:schemeClr val="tx1"/>
                          </a:solidFill>
                          <a:effectLst/>
                          <a:latin typeface="Times New Roman" panose="02020603050405020304" pitchFamily="18" charset="0"/>
                          <a:cs typeface="Times New Roman" panose="02020603050405020304" pitchFamily="18" charset="0"/>
                        </a:rPr>
                        <a:t> e </a:t>
                      </a:r>
                      <a:r>
                        <a:rPr lang="en-US" sz="1100" dirty="0" err="1">
                          <a:solidFill>
                            <a:schemeClr val="tx1"/>
                          </a:solidFill>
                          <a:effectLst/>
                          <a:latin typeface="Times New Roman" panose="02020603050405020304" pitchFamily="18" charset="0"/>
                          <a:cs typeface="Times New Roman" panose="02020603050405020304" pitchFamily="18" charset="0"/>
                        </a:rPr>
                        <a:t>planeve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miratuara</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menaxhimit</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smtClean="0">
                          <a:solidFill>
                            <a:schemeClr val="tx1"/>
                          </a:solidFill>
                          <a:effectLst/>
                          <a:latin typeface="Times New Roman" panose="02020603050405020304" pitchFamily="18" charset="0"/>
                          <a:cs typeface="Times New Roman" panose="02020603050405020304" pitchFamily="18" charset="0"/>
                        </a:rPr>
                        <a:t>ndikon</a:t>
                      </a:r>
                      <a:r>
                        <a:rPr lang="en-US" sz="1100" baseline="0" dirty="0" smtClean="0">
                          <a:solidFill>
                            <a:schemeClr val="tx1"/>
                          </a:solidFill>
                          <a:effectLst/>
                          <a:latin typeface="Times New Roman" panose="02020603050405020304" pitchFamily="18" charset="0"/>
                          <a:cs typeface="Times New Roman" panose="02020603050405020304" pitchFamily="18" charset="0"/>
                        </a:rPr>
                        <a:t> </a:t>
                      </a:r>
                      <a:r>
                        <a:rPr lang="en-US" sz="1100" baseline="0" dirty="0" err="1" smtClean="0">
                          <a:solidFill>
                            <a:schemeClr val="tx1"/>
                          </a:solidFill>
                          <a:effectLst/>
                          <a:latin typeface="Times New Roman" panose="02020603050405020304" pitchFamily="18" charset="0"/>
                          <a:cs typeface="Times New Roman" panose="02020603050405020304" pitchFamily="18" charset="0"/>
                        </a:rPr>
                        <a:t>në</a:t>
                      </a:r>
                      <a:r>
                        <a:rPr lang="en-US" sz="1100" dirty="0" smtClean="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administrimin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efektiv</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zonave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smtClean="0">
                          <a:solidFill>
                            <a:schemeClr val="tx1"/>
                          </a:solidFill>
                          <a:effectLst/>
                          <a:latin typeface="Times New Roman" panose="02020603050405020304" pitchFamily="18" charset="0"/>
                          <a:cs typeface="Times New Roman" panose="02020603050405020304" pitchFamily="18" charset="0"/>
                        </a:rPr>
                        <a:t>mbrojtura</a:t>
                      </a:r>
                      <a:r>
                        <a:rPr lang="en-US" sz="1100" dirty="0" smtClean="0">
                          <a:solidFill>
                            <a:schemeClr val="tx1"/>
                          </a:solidFill>
                          <a:effectLst/>
                          <a:latin typeface="Times New Roman" panose="02020603050405020304" pitchFamily="18" charset="0"/>
                          <a:cs typeface="Times New Roman" panose="02020603050405020304" pitchFamily="18" charset="0"/>
                        </a:rPr>
                        <a:t>, </a:t>
                      </a:r>
                      <a:r>
                        <a:rPr lang="en-US" sz="1100" dirty="0" err="1" smtClean="0">
                          <a:solidFill>
                            <a:schemeClr val="tx1"/>
                          </a:solidFill>
                          <a:effectLst/>
                          <a:latin typeface="Times New Roman" panose="02020603050405020304" pitchFamily="18" charset="0"/>
                          <a:cs typeface="Times New Roman" panose="02020603050405020304" pitchFamily="18" charset="0"/>
                        </a:rPr>
                        <a:t>kufizon</a:t>
                      </a:r>
                      <a:r>
                        <a:rPr lang="en-US" sz="1100" dirty="0" smtClean="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zbatimin</a:t>
                      </a:r>
                      <a:r>
                        <a:rPr lang="en-US" sz="1100" dirty="0">
                          <a:solidFill>
                            <a:schemeClr val="tx1"/>
                          </a:solidFill>
                          <a:effectLst/>
                          <a:latin typeface="Times New Roman" panose="02020603050405020304" pitchFamily="18" charset="0"/>
                          <a:cs typeface="Times New Roman" panose="02020603050405020304" pitchFamily="18" charset="0"/>
                        </a:rPr>
                        <a:t> e </a:t>
                      </a:r>
                      <a:r>
                        <a:rPr lang="en-US" sz="1100" dirty="0" err="1">
                          <a:solidFill>
                            <a:schemeClr val="tx1"/>
                          </a:solidFill>
                          <a:effectLst/>
                          <a:latin typeface="Times New Roman" panose="02020603050405020304" pitchFamily="18" charset="0"/>
                          <a:cs typeface="Times New Roman" panose="02020603050405020304" pitchFamily="18" charset="0"/>
                        </a:rPr>
                        <a:t>masave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qëndrueshme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për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ruajtjen</a:t>
                      </a:r>
                      <a:r>
                        <a:rPr lang="en-US" sz="1100" dirty="0">
                          <a:solidFill>
                            <a:schemeClr val="tx1"/>
                          </a:solidFill>
                          <a:effectLst/>
                          <a:latin typeface="Times New Roman" panose="02020603050405020304" pitchFamily="18" charset="0"/>
                          <a:cs typeface="Times New Roman" panose="02020603050405020304" pitchFamily="18" charset="0"/>
                        </a:rPr>
                        <a:t> e </a:t>
                      </a:r>
                      <a:r>
                        <a:rPr lang="en-US" sz="1100" dirty="0" err="1">
                          <a:solidFill>
                            <a:schemeClr val="tx1"/>
                          </a:solidFill>
                          <a:effectLst/>
                          <a:latin typeface="Times New Roman" panose="02020603050405020304" pitchFamily="18" charset="0"/>
                          <a:cs typeface="Times New Roman" panose="02020603050405020304" pitchFamily="18" charset="0"/>
                        </a:rPr>
                        <a:t>biodiversitetit</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dhe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përdorimin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racional</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burimeve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natyrore</a:t>
                      </a:r>
                      <a:r>
                        <a:rPr lang="en-US" sz="1100" dirty="0">
                          <a:solidFill>
                            <a:schemeClr val="tx1"/>
                          </a:solidFill>
                          <a:effectLst/>
                          <a:latin typeface="Times New Roman" panose="02020603050405020304" pitchFamily="18" charset="0"/>
                          <a:cs typeface="Times New Roman" panose="02020603050405020304" pitchFamily="18" charset="0"/>
                        </a:rPr>
                        <a:t>.</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c>
                  <a:txBody>
                    <a:bodyPr/>
                    <a:lstStyle/>
                    <a:p>
                      <a:pPr marL="0" marR="0" algn="ctr">
                        <a:lnSpc>
                          <a:spcPct val="115000"/>
                        </a:lnSpc>
                        <a:spcBef>
                          <a:spcPts val="0"/>
                        </a:spcBef>
                        <a:spcAft>
                          <a:spcPts val="0"/>
                        </a:spcAft>
                      </a:pPr>
                      <a:r>
                        <a:rPr lang="en-US" sz="1100">
                          <a:solidFill>
                            <a:schemeClr val="tx1"/>
                          </a:solidFill>
                          <a:effectLst/>
                          <a:latin typeface="Times New Roman" panose="02020603050405020304" pitchFamily="18" charset="0"/>
                          <a:cs typeface="Times New Roman" panose="02020603050405020304" pitchFamily="18" charset="0"/>
                        </a:rPr>
                        <a:t>Hartimi dhe miratimi i planeve të menaxhimit në përputhje me legjislacionin në fuqi; përfshirja e ekspertëve, institucioneve përgjegjëse dhe palëve të interesit; integrimi i masave për ruajtjen e biodiversitetit dhe përdorimin e qëndrueshëm të burimeve natyrore.</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r>
              <a:tr h="771070">
                <a:tc>
                  <a:txBody>
                    <a:bodyPr/>
                    <a:lstStyle/>
                    <a:p>
                      <a:pPr marL="0" marR="0" algn="ctr">
                        <a:lnSpc>
                          <a:spcPct val="115000"/>
                        </a:lnSpc>
                        <a:spcBef>
                          <a:spcPts val="0"/>
                        </a:spcBef>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Nevoja</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për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saktësimin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dhe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vlerësimin</a:t>
                      </a:r>
                      <a:r>
                        <a:rPr lang="en-US" sz="1100" dirty="0">
                          <a:solidFill>
                            <a:schemeClr val="tx1"/>
                          </a:solidFill>
                          <a:effectLst/>
                          <a:latin typeface="Times New Roman" panose="02020603050405020304" pitchFamily="18" charset="0"/>
                          <a:cs typeface="Times New Roman" panose="02020603050405020304" pitchFamily="18" charset="0"/>
                        </a:rPr>
                        <a:t> e </a:t>
                      </a:r>
                      <a:r>
                        <a:rPr lang="en-US" sz="1100" dirty="0" err="1">
                          <a:solidFill>
                            <a:schemeClr val="tx1"/>
                          </a:solidFill>
                          <a:effectLst/>
                          <a:latin typeface="Times New Roman" panose="02020603050405020304" pitchFamily="18" charset="0"/>
                          <a:cs typeface="Times New Roman" panose="02020603050405020304" pitchFamily="18" charset="0"/>
                        </a:rPr>
                        <a:t>erozionit</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detar</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c>
                  <a:txBody>
                    <a:bodyPr/>
                    <a:lstStyle/>
                    <a:p>
                      <a:pPr marL="0" marR="0" algn="ctr">
                        <a:lnSpc>
                          <a:spcPct val="115000"/>
                        </a:lnSpc>
                        <a:spcBef>
                          <a:spcPts val="0"/>
                        </a:spcBef>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Mungesa</a:t>
                      </a:r>
                      <a:r>
                        <a:rPr lang="en-US" sz="1100" dirty="0">
                          <a:solidFill>
                            <a:schemeClr val="tx1"/>
                          </a:solidFill>
                          <a:effectLst/>
                          <a:latin typeface="Times New Roman" panose="02020603050405020304" pitchFamily="18" charset="0"/>
                          <a:cs typeface="Times New Roman" panose="02020603050405020304" pitchFamily="18" charset="0"/>
                        </a:rPr>
                        <a:t> e </a:t>
                      </a:r>
                      <a:r>
                        <a:rPr lang="en-US" sz="1100" dirty="0" err="1">
                          <a:solidFill>
                            <a:schemeClr val="tx1"/>
                          </a:solidFill>
                          <a:effectLst/>
                          <a:latin typeface="Times New Roman" panose="02020603050405020304" pitchFamily="18" charset="0"/>
                          <a:cs typeface="Times New Roman" panose="02020603050405020304" pitchFamily="18" charset="0"/>
                        </a:rPr>
                        <a:t>studimeve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detajuara</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për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erozionin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detar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paraqet</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rrezik</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për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vijën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bregdetare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habitatet</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natyrore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dhe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infrastrukturën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ekzistuese</a:t>
                      </a:r>
                      <a:r>
                        <a:rPr lang="en-US" sz="1100" dirty="0">
                          <a:solidFill>
                            <a:schemeClr val="tx1"/>
                          </a:solidFill>
                          <a:effectLst/>
                          <a:latin typeface="Times New Roman" panose="02020603050405020304" pitchFamily="18" charset="0"/>
                          <a:cs typeface="Times New Roman" panose="02020603050405020304" pitchFamily="18" charset="0"/>
                        </a:rPr>
                        <a:t>.</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c>
                  <a:txBody>
                    <a:bodyPr/>
                    <a:lstStyle/>
                    <a:p>
                      <a:pPr marL="0" marR="0" algn="ctr">
                        <a:lnSpc>
                          <a:spcPct val="115000"/>
                        </a:lnSpc>
                        <a:spcBef>
                          <a:spcPts val="0"/>
                        </a:spcBef>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Angazhimi</a:t>
                      </a:r>
                      <a:r>
                        <a:rPr lang="en-US" sz="1100" dirty="0">
                          <a:solidFill>
                            <a:schemeClr val="tx1"/>
                          </a:solidFill>
                          <a:effectLst/>
                          <a:latin typeface="Times New Roman" panose="02020603050405020304" pitchFamily="18" charset="0"/>
                          <a:cs typeface="Times New Roman" panose="02020603050405020304" pitchFamily="18" charset="0"/>
                        </a:rPr>
                        <a:t> i </a:t>
                      </a:r>
                      <a:r>
                        <a:rPr lang="en-US" sz="1100" dirty="0" err="1">
                          <a:solidFill>
                            <a:schemeClr val="tx1"/>
                          </a:solidFill>
                          <a:effectLst/>
                          <a:latin typeface="Times New Roman" panose="02020603050405020304" pitchFamily="18" charset="0"/>
                          <a:cs typeface="Times New Roman" panose="02020603050405020304" pitchFamily="18" charset="0"/>
                        </a:rPr>
                        <a:t>ekspertëve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për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kryerjen</a:t>
                      </a:r>
                      <a:r>
                        <a:rPr lang="en-US" sz="1100" dirty="0">
                          <a:solidFill>
                            <a:schemeClr val="tx1"/>
                          </a:solidFill>
                          <a:effectLst/>
                          <a:latin typeface="Times New Roman" panose="02020603050405020304" pitchFamily="18" charset="0"/>
                          <a:cs typeface="Times New Roman" panose="02020603050405020304" pitchFamily="18" charset="0"/>
                        </a:rPr>
                        <a:t> e </a:t>
                      </a:r>
                      <a:r>
                        <a:rPr lang="en-US" sz="1100" dirty="0" err="1">
                          <a:solidFill>
                            <a:schemeClr val="tx1"/>
                          </a:solidFill>
                          <a:effectLst/>
                          <a:latin typeface="Times New Roman" panose="02020603050405020304" pitchFamily="18" charset="0"/>
                          <a:cs typeface="Times New Roman" panose="02020603050405020304" pitchFamily="18" charset="0"/>
                        </a:rPr>
                        <a:t>studimeve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thelluara</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hartimi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dhe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zbatimi</a:t>
                      </a:r>
                      <a:r>
                        <a:rPr lang="en-US" sz="1100" dirty="0">
                          <a:solidFill>
                            <a:schemeClr val="tx1"/>
                          </a:solidFill>
                          <a:effectLst/>
                          <a:latin typeface="Times New Roman" panose="02020603050405020304" pitchFamily="18" charset="0"/>
                          <a:cs typeface="Times New Roman" panose="02020603050405020304" pitchFamily="18" charset="0"/>
                        </a:rPr>
                        <a:t> i </a:t>
                      </a:r>
                      <a:r>
                        <a:rPr lang="en-US" sz="1100" dirty="0" err="1">
                          <a:solidFill>
                            <a:schemeClr val="tx1"/>
                          </a:solidFill>
                          <a:effectLst/>
                          <a:latin typeface="Times New Roman" panose="02020603050405020304" pitchFamily="18" charset="0"/>
                          <a:cs typeface="Times New Roman" panose="02020603050405020304" pitchFamily="18" charset="0"/>
                        </a:rPr>
                        <a:t>masave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parandaluese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dhe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mbrojtëse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vendosja</a:t>
                      </a:r>
                      <a:r>
                        <a:rPr lang="en-US" sz="1100" dirty="0">
                          <a:solidFill>
                            <a:schemeClr val="tx1"/>
                          </a:solidFill>
                          <a:effectLst/>
                          <a:latin typeface="Times New Roman" panose="02020603050405020304" pitchFamily="18" charset="0"/>
                          <a:cs typeface="Times New Roman" panose="02020603050405020304" pitchFamily="18" charset="0"/>
                        </a:rPr>
                        <a:t> e </a:t>
                      </a:r>
                      <a:r>
                        <a:rPr lang="en-US" sz="1100" dirty="0" err="1">
                          <a:solidFill>
                            <a:schemeClr val="tx1"/>
                          </a:solidFill>
                          <a:effectLst/>
                          <a:latin typeface="Times New Roman" panose="02020603050405020304" pitchFamily="18" charset="0"/>
                          <a:cs typeface="Times New Roman" panose="02020603050405020304" pitchFamily="18" charset="0"/>
                        </a:rPr>
                        <a:t>një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sistemi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monitorimi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periodik</a:t>
                      </a:r>
                      <a:r>
                        <a:rPr lang="en-US" sz="1100" dirty="0">
                          <a:solidFill>
                            <a:schemeClr val="tx1"/>
                          </a:solidFill>
                          <a:effectLst/>
                          <a:latin typeface="Times New Roman" panose="02020603050405020304" pitchFamily="18" charset="0"/>
                          <a:cs typeface="Times New Roman" panose="02020603050405020304" pitchFamily="18" charset="0"/>
                        </a:rPr>
                        <a:t>.</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r>
              <a:tr h="771070">
                <a:tc>
                  <a:txBody>
                    <a:bodyPr/>
                    <a:lstStyle/>
                    <a:p>
                      <a:pPr marL="0" marR="0" algn="ctr">
                        <a:lnSpc>
                          <a:spcPct val="115000"/>
                        </a:lnSpc>
                        <a:spcBef>
                          <a:spcPts val="0"/>
                        </a:spcBef>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Ndotja</a:t>
                      </a:r>
                      <a:r>
                        <a:rPr lang="en-US" sz="1100" dirty="0">
                          <a:solidFill>
                            <a:schemeClr val="tx1"/>
                          </a:solidFill>
                          <a:effectLst/>
                          <a:latin typeface="Times New Roman" panose="02020603050405020304" pitchFamily="18" charset="0"/>
                          <a:cs typeface="Times New Roman" panose="02020603050405020304" pitchFamily="18" charset="0"/>
                        </a:rPr>
                        <a:t> e </a:t>
                      </a:r>
                      <a:r>
                        <a:rPr lang="en-US" sz="1100" dirty="0" err="1">
                          <a:solidFill>
                            <a:schemeClr val="tx1"/>
                          </a:solidFill>
                          <a:effectLst/>
                          <a:latin typeface="Times New Roman" panose="02020603050405020304" pitchFamily="18" charset="0"/>
                          <a:cs typeface="Times New Roman" panose="02020603050405020304" pitchFamily="18" charset="0"/>
                        </a:rPr>
                        <a:t>bregdetit</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nga</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prurjet</a:t>
                      </a:r>
                      <a:r>
                        <a:rPr lang="en-US" sz="1100" dirty="0">
                          <a:solidFill>
                            <a:schemeClr val="tx1"/>
                          </a:solidFill>
                          <a:effectLst/>
                          <a:latin typeface="Times New Roman" panose="02020603050405020304" pitchFamily="18" charset="0"/>
                          <a:cs typeface="Times New Roman" panose="02020603050405020304" pitchFamily="18" charset="0"/>
                        </a:rPr>
                        <a:t> e </a:t>
                      </a:r>
                      <a:r>
                        <a:rPr lang="en-US" sz="1100" dirty="0" err="1">
                          <a:solidFill>
                            <a:schemeClr val="tx1"/>
                          </a:solidFill>
                          <a:effectLst/>
                          <a:latin typeface="Times New Roman" panose="02020603050405020304" pitchFamily="18" charset="0"/>
                          <a:cs typeface="Times New Roman" panose="02020603050405020304" pitchFamily="18" charset="0"/>
                        </a:rPr>
                        <a:t>lumenjve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Ishëm</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dhe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Erzen</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c>
                  <a:txBody>
                    <a:bodyPr/>
                    <a:lstStyle/>
                    <a:p>
                      <a:pPr marL="0" marR="0" algn="ctr">
                        <a:lnSpc>
                          <a:spcPct val="115000"/>
                        </a:lnSpc>
                        <a:spcBef>
                          <a:spcPts val="0"/>
                        </a:spcBef>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Prurjet</a:t>
                      </a:r>
                      <a:r>
                        <a:rPr lang="en-US" sz="1100" dirty="0">
                          <a:solidFill>
                            <a:schemeClr val="tx1"/>
                          </a:solidFill>
                          <a:effectLst/>
                          <a:latin typeface="Times New Roman" panose="02020603050405020304" pitchFamily="18" charset="0"/>
                          <a:cs typeface="Times New Roman" panose="02020603050405020304" pitchFamily="18" charset="0"/>
                        </a:rPr>
                        <a:t> e </a:t>
                      </a:r>
                      <a:r>
                        <a:rPr lang="en-US" sz="1100" dirty="0" err="1">
                          <a:solidFill>
                            <a:schemeClr val="tx1"/>
                          </a:solidFill>
                          <a:effectLst/>
                          <a:latin typeface="Times New Roman" panose="02020603050405020304" pitchFamily="18" charset="0"/>
                          <a:cs typeface="Times New Roman" panose="02020603050405020304" pitchFamily="18" charset="0"/>
                        </a:rPr>
                        <a:t>lumenjve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transportojnë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mbetje</a:t>
                      </a:r>
                      <a:r>
                        <a:rPr lang="en-US" sz="1100" dirty="0">
                          <a:solidFill>
                            <a:schemeClr val="tx1"/>
                          </a:solidFill>
                          <a:effectLst/>
                          <a:latin typeface="Times New Roman" panose="02020603050405020304" pitchFamily="18" charset="0"/>
                          <a:cs typeface="Times New Roman" panose="02020603050405020304" pitchFamily="18" charset="0"/>
                        </a:rPr>
                        <a:t> urbane </a:t>
                      </a:r>
                      <a:r>
                        <a:rPr lang="en-US" sz="1100" dirty="0" err="1">
                          <a:solidFill>
                            <a:schemeClr val="tx1"/>
                          </a:solidFill>
                          <a:effectLst/>
                          <a:latin typeface="Times New Roman" panose="02020603050405020304" pitchFamily="18" charset="0"/>
                          <a:cs typeface="Times New Roman" panose="02020603050405020304" pitchFamily="18" charset="0"/>
                        </a:rPr>
                        <a:t>dhe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ndotje</a:t>
                      </a:r>
                      <a:r>
                        <a:rPr lang="en-US" sz="1100" dirty="0">
                          <a:solidFill>
                            <a:schemeClr val="tx1"/>
                          </a:solidFill>
                          <a:effectLst/>
                          <a:latin typeface="Times New Roman" panose="02020603050405020304" pitchFamily="18" charset="0"/>
                          <a:cs typeface="Times New Roman" panose="02020603050405020304" pitchFamily="18" charset="0"/>
                        </a:rPr>
                        <a:t>, duke </a:t>
                      </a:r>
                      <a:r>
                        <a:rPr lang="en-US" sz="1100" dirty="0" err="1">
                          <a:solidFill>
                            <a:schemeClr val="tx1"/>
                          </a:solidFill>
                          <a:effectLst/>
                          <a:latin typeface="Times New Roman" panose="02020603050405020304" pitchFamily="18" charset="0"/>
                          <a:cs typeface="Times New Roman" panose="02020603050405020304" pitchFamily="18" charset="0"/>
                        </a:rPr>
                        <a:t>ndikuar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negativisht</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në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cilësinë</a:t>
                      </a:r>
                      <a:r>
                        <a:rPr lang="en-US" sz="1100" dirty="0">
                          <a:solidFill>
                            <a:schemeClr val="tx1"/>
                          </a:solidFill>
                          <a:effectLst/>
                          <a:latin typeface="Times New Roman" panose="02020603050405020304" pitchFamily="18" charset="0"/>
                          <a:cs typeface="Times New Roman" panose="02020603050405020304" pitchFamily="18" charset="0"/>
                        </a:rPr>
                        <a:t> e </a:t>
                      </a:r>
                      <a:r>
                        <a:rPr lang="en-US" sz="1100" dirty="0" err="1">
                          <a:solidFill>
                            <a:schemeClr val="tx1"/>
                          </a:solidFill>
                          <a:effectLst/>
                          <a:latin typeface="Times New Roman" panose="02020603050405020304" pitchFamily="18" charset="0"/>
                          <a:cs typeface="Times New Roman" panose="02020603050405020304" pitchFamily="18" charset="0"/>
                        </a:rPr>
                        <a:t>ujërave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biodiversitetin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dhe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potencialin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turistik</a:t>
                      </a:r>
                      <a:r>
                        <a:rPr lang="en-US" sz="1100" dirty="0">
                          <a:solidFill>
                            <a:schemeClr val="tx1"/>
                          </a:solidFill>
                          <a:effectLst/>
                          <a:latin typeface="Times New Roman" panose="02020603050405020304" pitchFamily="18" charset="0"/>
                          <a:cs typeface="Times New Roman" panose="02020603050405020304" pitchFamily="18" charset="0"/>
                        </a:rPr>
                        <a:t>.</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c>
                  <a:txBody>
                    <a:bodyPr/>
                    <a:lstStyle/>
                    <a:p>
                      <a:pPr marL="0" marR="0" algn="ctr">
                        <a:lnSpc>
                          <a:spcPct val="115000"/>
                        </a:lnSpc>
                        <a:spcBef>
                          <a:spcPts val="0"/>
                        </a:spcBef>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Rritja</a:t>
                      </a:r>
                      <a:r>
                        <a:rPr lang="en-US" sz="1100" dirty="0">
                          <a:solidFill>
                            <a:schemeClr val="tx1"/>
                          </a:solidFill>
                          <a:effectLst/>
                          <a:latin typeface="Times New Roman" panose="02020603050405020304" pitchFamily="18" charset="0"/>
                          <a:cs typeface="Times New Roman" panose="02020603050405020304" pitchFamily="18" charset="0"/>
                        </a:rPr>
                        <a:t> e </a:t>
                      </a:r>
                      <a:r>
                        <a:rPr lang="en-US" sz="1100" dirty="0" err="1">
                          <a:solidFill>
                            <a:schemeClr val="tx1"/>
                          </a:solidFill>
                          <a:effectLst/>
                          <a:latin typeface="Times New Roman" panose="02020603050405020304" pitchFamily="18" charset="0"/>
                          <a:cs typeface="Times New Roman" panose="02020603050405020304" pitchFamily="18" charset="0"/>
                        </a:rPr>
                        <a:t>investimeve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për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pastrimin</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periodik</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lumenjve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dhe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bregdetit</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ndërtimi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dhe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përmirësimi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sistemeve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filtrimit</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dhe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trajtimit</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ujërave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forcimi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bashkëpunimit</a:t>
                      </a:r>
                      <a:r>
                        <a:rPr lang="en-US" sz="1100" dirty="0">
                          <a:solidFill>
                            <a:schemeClr val="tx1"/>
                          </a:solidFill>
                          <a:effectLst/>
                          <a:latin typeface="Times New Roman" panose="02020603050405020304" pitchFamily="18" charset="0"/>
                          <a:cs typeface="Times New Roman" panose="02020603050405020304" pitchFamily="18" charset="0"/>
                        </a:rPr>
                        <a:t> me </a:t>
                      </a:r>
                      <a:r>
                        <a:rPr lang="en-US" sz="1100" dirty="0" err="1">
                          <a:solidFill>
                            <a:schemeClr val="tx1"/>
                          </a:solidFill>
                          <a:effectLst/>
                          <a:latin typeface="Times New Roman" panose="02020603050405020304" pitchFamily="18" charset="0"/>
                          <a:cs typeface="Times New Roman" panose="02020603050405020304" pitchFamily="18" charset="0"/>
                        </a:rPr>
                        <a:t>njësitë</a:t>
                      </a:r>
                      <a:r>
                        <a:rPr lang="en-US" sz="1100" dirty="0">
                          <a:solidFill>
                            <a:schemeClr val="tx1"/>
                          </a:solidFill>
                          <a:effectLst/>
                          <a:latin typeface="Times New Roman" panose="02020603050405020304" pitchFamily="18" charset="0"/>
                          <a:cs typeface="Times New Roman" panose="02020603050405020304" pitchFamily="18" charset="0"/>
                        </a:rPr>
                        <a:t> e </a:t>
                      </a:r>
                      <a:r>
                        <a:rPr lang="en-US" sz="1100" dirty="0" err="1">
                          <a:solidFill>
                            <a:schemeClr val="tx1"/>
                          </a:solidFill>
                          <a:effectLst/>
                          <a:latin typeface="Times New Roman" panose="02020603050405020304" pitchFamily="18" charset="0"/>
                          <a:cs typeface="Times New Roman" panose="02020603050405020304" pitchFamily="18" charset="0"/>
                        </a:rPr>
                        <a:t>qeverisjes</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vendore</a:t>
                      </a:r>
                      <a:r>
                        <a:rPr lang="en-US" sz="1100" dirty="0">
                          <a:solidFill>
                            <a:schemeClr val="tx1"/>
                          </a:solidFill>
                          <a:effectLst/>
                          <a:latin typeface="Times New Roman" panose="02020603050405020304" pitchFamily="18" charset="0"/>
                          <a:cs typeface="Times New Roman" panose="02020603050405020304" pitchFamily="18" charset="0"/>
                        </a:rPr>
                        <a:t>.</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r>
              <a:tr h="771070">
                <a:tc>
                  <a:txBody>
                    <a:bodyPr/>
                    <a:lstStyle/>
                    <a:p>
                      <a:pPr marL="0" marR="0" algn="ctr">
                        <a:lnSpc>
                          <a:spcPct val="115000"/>
                        </a:lnSpc>
                        <a:spcBef>
                          <a:spcPts val="0"/>
                        </a:spcBef>
                        <a:spcAft>
                          <a:spcPts val="0"/>
                        </a:spcAft>
                      </a:pPr>
                      <a:r>
                        <a:rPr lang="en-US" sz="1100">
                          <a:solidFill>
                            <a:schemeClr val="tx1"/>
                          </a:solidFill>
                          <a:effectLst/>
                          <a:latin typeface="Times New Roman" panose="02020603050405020304" pitchFamily="18" charset="0"/>
                          <a:cs typeface="Times New Roman" panose="02020603050405020304" pitchFamily="18" charset="0"/>
                        </a:rPr>
                        <a:t>Mosimplementimi i projekteve për pyllëzime dhe prita malore</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c>
                  <a:txBody>
                    <a:bodyPr/>
                    <a:lstStyle/>
                    <a:p>
                      <a:pPr marL="0" marR="0" algn="ctr">
                        <a:lnSpc>
                          <a:spcPct val="115000"/>
                        </a:lnSpc>
                        <a:spcBef>
                          <a:spcPts val="0"/>
                        </a:spcBef>
                        <a:spcAft>
                          <a:spcPts val="0"/>
                        </a:spcAft>
                      </a:pPr>
                      <a:r>
                        <a:rPr lang="en-US" sz="1100">
                          <a:solidFill>
                            <a:schemeClr val="tx1"/>
                          </a:solidFill>
                          <a:effectLst/>
                          <a:latin typeface="Times New Roman" panose="02020603050405020304" pitchFamily="18" charset="0"/>
                          <a:cs typeface="Times New Roman" panose="02020603050405020304" pitchFamily="18" charset="0"/>
                        </a:rPr>
                        <a:t>Moszbatimi ose vonesat në implementimin e projekteve kanë ndikuar në degradimin e habitateve dhe rritjen e rrezikut nga erozioni dhe rrëshqitjet e tokës.</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c>
                  <a:txBody>
                    <a:bodyPr/>
                    <a:lstStyle/>
                    <a:p>
                      <a:pPr marL="0" marR="0" algn="ctr">
                        <a:lnSpc>
                          <a:spcPct val="115000"/>
                        </a:lnSpc>
                        <a:spcBef>
                          <a:spcPts val="0"/>
                        </a:spcBef>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Rivlerësimi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projekteve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ekzistuese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përshpejtimi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zbatimit</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tyre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sigurimi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fondeve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nevojshme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forcimi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koordinimit</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ndërinstitucional</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r>
              <a:tr h="771070">
                <a:tc>
                  <a:txBody>
                    <a:bodyPr/>
                    <a:lstStyle/>
                    <a:p>
                      <a:pPr marL="0" marR="0" algn="ctr">
                        <a:lnSpc>
                          <a:spcPct val="115000"/>
                        </a:lnSpc>
                        <a:spcBef>
                          <a:spcPts val="0"/>
                        </a:spcBef>
                        <a:spcAft>
                          <a:spcPts val="0"/>
                        </a:spcAft>
                      </a:pPr>
                      <a:r>
                        <a:rPr lang="en-US" sz="1100">
                          <a:solidFill>
                            <a:schemeClr val="tx1"/>
                          </a:solidFill>
                          <a:effectLst/>
                          <a:latin typeface="Times New Roman" panose="02020603050405020304" pitchFamily="18" charset="0"/>
                          <a:cs typeface="Times New Roman" panose="02020603050405020304" pitchFamily="18" charset="0"/>
                        </a:rPr>
                        <a:t>Problematikat e lidhura me zhvillimin e turizmit</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c>
                  <a:txBody>
                    <a:bodyPr/>
                    <a:lstStyle/>
                    <a:p>
                      <a:pPr marL="0" marR="0" algn="ctr">
                        <a:lnSpc>
                          <a:spcPct val="115000"/>
                        </a:lnSpc>
                        <a:spcBef>
                          <a:spcPts val="0"/>
                        </a:spcBef>
                        <a:spcAft>
                          <a:spcPts val="0"/>
                        </a:spcAft>
                      </a:pPr>
                      <a:r>
                        <a:rPr lang="en-US" sz="1100">
                          <a:solidFill>
                            <a:schemeClr val="tx1"/>
                          </a:solidFill>
                          <a:effectLst/>
                          <a:latin typeface="Times New Roman" panose="02020603050405020304" pitchFamily="18" charset="0"/>
                          <a:cs typeface="Times New Roman" panose="02020603050405020304" pitchFamily="18" charset="0"/>
                        </a:rPr>
                        <a:t>Zhvillimi i pakontrolluar i turizmit ka sjellë dëmtime habitatesh, ndotje, mbipopullim dhe presion mbi ekosistemet.</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c>
                  <a:txBody>
                    <a:bodyPr/>
                    <a:lstStyle/>
                    <a:p>
                      <a:pPr marL="0" marR="0" algn="ctr">
                        <a:lnSpc>
                          <a:spcPct val="115000"/>
                        </a:lnSpc>
                        <a:spcBef>
                          <a:spcPts val="0"/>
                        </a:spcBef>
                        <a:spcAft>
                          <a:spcPts val="0"/>
                        </a:spcAft>
                      </a:pPr>
                      <a:r>
                        <a:rPr lang="en-US" sz="1100" dirty="0" err="1">
                          <a:solidFill>
                            <a:schemeClr val="tx1"/>
                          </a:solidFill>
                          <a:effectLst/>
                          <a:latin typeface="Times New Roman" panose="02020603050405020304" pitchFamily="18" charset="0"/>
                          <a:cs typeface="Times New Roman" panose="02020603050405020304" pitchFamily="18" charset="0"/>
                        </a:rPr>
                        <a:t>Hartimi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dhe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zbatimi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standardeve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për</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turizëm</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të</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qëndrueshëm</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edukimi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turistëve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dhe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operatorëve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monitorim</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vazhdueshëm</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kontroll</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i</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flukseve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turistike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dhe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përfshirje</a:t>
                      </a:r>
                      <a:r>
                        <a:rPr lang="en-US" sz="1100" dirty="0">
                          <a:solidFill>
                            <a:schemeClr val="tx1"/>
                          </a:solidFill>
                          <a:effectLst/>
                          <a:latin typeface="Times New Roman" panose="02020603050405020304" pitchFamily="18" charset="0"/>
                          <a:cs typeface="Times New Roman" panose="02020603050405020304" pitchFamily="18" charset="0"/>
                        </a:rPr>
                        <a:t> e </a:t>
                      </a:r>
                      <a:r>
                        <a:rPr lang="en-US" sz="1100" dirty="0" err="1">
                          <a:solidFill>
                            <a:schemeClr val="tx1"/>
                          </a:solidFill>
                          <a:effectLst/>
                          <a:latin typeface="Times New Roman" panose="02020603050405020304" pitchFamily="18" charset="0"/>
                          <a:cs typeface="Times New Roman" panose="02020603050405020304" pitchFamily="18" charset="0"/>
                        </a:rPr>
                        <a:t>komuniteteve</a:t>
                      </a:r>
                      <a:r>
                        <a:rPr lang="en-US" sz="1100" dirty="0">
                          <a:solidFill>
                            <a:schemeClr val="tx1"/>
                          </a:solidFill>
                          <a:effectLst/>
                          <a:latin typeface="Times New Roman" panose="02020603050405020304" pitchFamily="18" charset="0"/>
                          <a:cs typeface="Times New Roman" panose="02020603050405020304" pitchFamily="18" charset="0"/>
                        </a:rPr>
                        <a:t> </a:t>
                      </a:r>
                      <a:r>
                        <a:rPr lang="en-US" sz="1100" dirty="0" err="1">
                          <a:solidFill>
                            <a:schemeClr val="tx1"/>
                          </a:solidFill>
                          <a:effectLst/>
                          <a:latin typeface="Times New Roman" panose="02020603050405020304" pitchFamily="18" charset="0"/>
                          <a:cs typeface="Times New Roman" panose="02020603050405020304" pitchFamily="18" charset="0"/>
                        </a:rPr>
                        <a:t>lokale</a:t>
                      </a:r>
                      <a:r>
                        <a:rPr lang="en-US" sz="1100" dirty="0">
                          <a:solidFill>
                            <a:schemeClr val="tx1"/>
                          </a:solidFill>
                          <a:effectLst/>
                          <a:latin typeface="Times New Roman" panose="02020603050405020304" pitchFamily="18" charset="0"/>
                          <a:cs typeface="Times New Roman" panose="02020603050405020304" pitchFamily="18" charset="0"/>
                        </a:rPr>
                        <a:t>.</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34462" marR="34462" marT="0" marB="0" anchor="ctr"/>
                </a:tc>
              </a:tr>
            </a:tbl>
          </a:graphicData>
        </a:graphic>
      </p:graphicFrame>
    </p:spTree>
    <p:extLst>
      <p:ext uri="{BB962C8B-B14F-4D97-AF65-F5344CB8AC3E}">
        <p14:creationId xmlns:p14="http://schemas.microsoft.com/office/powerpoint/2010/main" val="38632828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81000" y="1063625"/>
            <a:ext cx="8382000" cy="708025"/>
          </a:xfrm>
        </p:spPr>
        <p:txBody>
          <a:bodyPr/>
          <a:lstStyle/>
          <a:p>
            <a:pPr algn="ctr"/>
            <a:r>
              <a:rPr lang="en-US" altLang="en-US" sz="2000" smtClean="0">
                <a:latin typeface="Times New Roman" pitchFamily="18" charset="0"/>
                <a:ea typeface="Calibri" pitchFamily="34" charset="0"/>
                <a:cs typeface="Times New Roman" pitchFamily="18" charset="0"/>
              </a:rPr>
              <a:t>KOMITETI I MENAXHIMIT TË ZONAVE TË MBROJTURA MJEDISORE</a:t>
            </a:r>
            <a:endParaRPr lang="en-US" altLang="en-US" sz="2000" smtClean="0">
              <a:ea typeface="Calibri" pitchFamily="34" charset="0"/>
              <a:cs typeface="Times New Roman" pitchFamily="18" charset="0"/>
            </a:endParaRPr>
          </a:p>
        </p:txBody>
      </p:sp>
      <p:sp>
        <p:nvSpPr>
          <p:cNvPr id="57347"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altLang="en-US" b="1" dirty="0" smtClean="0"/>
              <a:t>78</a:t>
            </a:r>
          </a:p>
        </p:txBody>
      </p:sp>
      <p:sp>
        <p:nvSpPr>
          <p:cNvPr id="57348" name="TextBox 2"/>
          <p:cNvSpPr txBox="1">
            <a:spLocks noChangeArrowheads="1"/>
          </p:cNvSpPr>
          <p:nvPr/>
        </p:nvSpPr>
        <p:spPr bwMode="auto">
          <a:xfrm>
            <a:off x="438150" y="2498725"/>
            <a:ext cx="8305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eaLnBrk="0" fontAlgn="base" hangingPunct="0">
              <a:spcAft>
                <a:spcPct val="0"/>
              </a:spcAft>
              <a:buFont typeface="Wingdings 3" pitchFamily="18" charset="2"/>
              <a:defRPr sz="1200">
                <a:solidFill>
                  <a:srgbClr val="404040"/>
                </a:solidFill>
                <a:latin typeface="Century Gothic" pitchFamily="34" charset="0"/>
              </a:defRPr>
            </a:lvl6pPr>
            <a:lvl7pPr eaLnBrk="0" fontAlgn="base" hangingPunct="0">
              <a:spcAft>
                <a:spcPct val="0"/>
              </a:spcAft>
              <a:buFont typeface="Wingdings 3" pitchFamily="18" charset="2"/>
              <a:defRPr sz="1200">
                <a:solidFill>
                  <a:srgbClr val="404040"/>
                </a:solidFill>
                <a:latin typeface="Century Gothic" pitchFamily="34" charset="0"/>
              </a:defRPr>
            </a:lvl7pPr>
            <a:lvl8pPr eaLnBrk="0" fontAlgn="base" hangingPunct="0">
              <a:spcAft>
                <a:spcPct val="0"/>
              </a:spcAft>
              <a:buFont typeface="Wingdings 3" pitchFamily="18" charset="2"/>
              <a:defRPr sz="1200">
                <a:solidFill>
                  <a:srgbClr val="404040"/>
                </a:solidFill>
                <a:latin typeface="Century Gothic" pitchFamily="34" charset="0"/>
              </a:defRPr>
            </a:lvl8pPr>
            <a:lvl9pPr eaLnBrk="0" fontAlgn="base" hangingPunct="0">
              <a:spcAft>
                <a:spcPct val="0"/>
              </a:spcAft>
              <a:buFont typeface="Wingdings 3" pitchFamily="18" charset="2"/>
              <a:defRPr sz="1200">
                <a:solidFill>
                  <a:srgbClr val="404040"/>
                </a:solidFill>
                <a:latin typeface="Century Gothic" pitchFamily="34" charset="0"/>
              </a:defRPr>
            </a:lvl9pPr>
          </a:lstStyle>
          <a:p>
            <a:pPr algn="just"/>
            <a:r>
              <a:rPr lang="en-US" altLang="en-US" sz="1400" dirty="0" err="1">
                <a:solidFill>
                  <a:schemeClr val="tx1"/>
                </a:solidFill>
                <a:latin typeface="Times New Roman" pitchFamily="18" charset="0"/>
                <a:cs typeface="Times New Roman" pitchFamily="18" charset="0"/>
              </a:rPr>
              <a:t>Agjencia</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Kombëtare</a:t>
            </a:r>
            <a:r>
              <a:rPr lang="en-US" altLang="en-US" sz="1400" dirty="0">
                <a:solidFill>
                  <a:schemeClr val="tx1"/>
                </a:solidFill>
                <a:latin typeface="Times New Roman" pitchFamily="18" charset="0"/>
                <a:cs typeface="Times New Roman" pitchFamily="18" charset="0"/>
              </a:rPr>
              <a:t> e </a:t>
            </a:r>
            <a:r>
              <a:rPr lang="en-US" altLang="en-US" sz="1400" dirty="0" err="1">
                <a:solidFill>
                  <a:schemeClr val="tx1"/>
                </a:solidFill>
                <a:latin typeface="Times New Roman" pitchFamily="18" charset="0"/>
                <a:cs typeface="Times New Roman" pitchFamily="18" charset="0"/>
              </a:rPr>
              <a:t>Zonave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Mbrojtura</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bashkëpunim</a:t>
            </a:r>
            <a:r>
              <a:rPr lang="en-US" altLang="en-US" sz="1400" dirty="0">
                <a:solidFill>
                  <a:schemeClr val="tx1"/>
                </a:solidFill>
                <a:latin typeface="Times New Roman" pitchFamily="18" charset="0"/>
                <a:cs typeface="Times New Roman" pitchFamily="18" charset="0"/>
              </a:rPr>
              <a:t> me </a:t>
            </a:r>
            <a:r>
              <a:rPr lang="en-US" altLang="en-US" sz="1400" dirty="0" err="1">
                <a:solidFill>
                  <a:schemeClr val="tx1"/>
                </a:solidFill>
                <a:latin typeface="Times New Roman" pitchFamily="18" charset="0"/>
                <a:cs typeface="Times New Roman" pitchFamily="18" charset="0"/>
              </a:rPr>
              <a:t>Ministrinë</a:t>
            </a:r>
            <a:r>
              <a:rPr lang="en-US" altLang="en-US" sz="1400" dirty="0">
                <a:solidFill>
                  <a:schemeClr val="tx1"/>
                </a:solidFill>
                <a:latin typeface="Times New Roman" pitchFamily="18" charset="0"/>
                <a:cs typeface="Times New Roman" pitchFamily="18" charset="0"/>
              </a:rPr>
              <a:t> e </a:t>
            </a:r>
            <a:r>
              <a:rPr lang="en-US" altLang="en-US" sz="1400" dirty="0" err="1">
                <a:solidFill>
                  <a:schemeClr val="tx1"/>
                </a:solidFill>
                <a:latin typeface="Times New Roman" pitchFamily="18" charset="0"/>
                <a:cs typeface="Times New Roman" pitchFamily="18" charset="0"/>
              </a:rPr>
              <a:t>Mjedisit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dhe</a:t>
            </a:r>
            <a:r>
              <a:rPr lang="en-US" altLang="en-US" sz="1400" dirty="0">
                <a:solidFill>
                  <a:schemeClr val="tx1"/>
                </a:solidFill>
                <a:latin typeface="Times New Roman" pitchFamily="18" charset="0"/>
                <a:cs typeface="Times New Roman" pitchFamily="18" charset="0"/>
              </a:rPr>
              <a:t> UNDP Albania, </a:t>
            </a:r>
            <a:r>
              <a:rPr lang="en-US" altLang="en-US" sz="1400" dirty="0" err="1">
                <a:solidFill>
                  <a:schemeClr val="tx1"/>
                </a:solidFill>
                <a:latin typeface="Times New Roman" pitchFamily="18" charset="0"/>
                <a:cs typeface="Times New Roman" pitchFamily="18" charset="0"/>
              </a:rPr>
              <a:t>organizoi</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më</a:t>
            </a:r>
            <a:r>
              <a:rPr lang="en-US" altLang="en-US" sz="1400" dirty="0">
                <a:solidFill>
                  <a:schemeClr val="tx1"/>
                </a:solidFill>
                <a:latin typeface="Times New Roman" pitchFamily="18" charset="0"/>
                <a:cs typeface="Times New Roman" pitchFamily="18" charset="0"/>
              </a:rPr>
              <a:t> 10 </a:t>
            </a:r>
            <a:r>
              <a:rPr lang="en-US" altLang="en-US" sz="1400" dirty="0" err="1">
                <a:solidFill>
                  <a:schemeClr val="tx1"/>
                </a:solidFill>
                <a:latin typeface="Times New Roman" pitchFamily="18" charset="0"/>
                <a:cs typeface="Times New Roman" pitchFamily="18" charset="0"/>
              </a:rPr>
              <a:t>dhjetor</a:t>
            </a:r>
            <a:r>
              <a:rPr lang="en-US" altLang="en-US" sz="1400" dirty="0">
                <a:solidFill>
                  <a:schemeClr val="tx1"/>
                </a:solidFill>
                <a:latin typeface="Times New Roman" pitchFamily="18" charset="0"/>
                <a:cs typeface="Times New Roman" pitchFamily="18" charset="0"/>
              </a:rPr>
              <a:t> 2025 </a:t>
            </a:r>
            <a:r>
              <a:rPr lang="en-US" altLang="en-US" sz="1400" dirty="0" err="1">
                <a:solidFill>
                  <a:schemeClr val="tx1"/>
                </a:solidFill>
                <a:latin typeface="Times New Roman" pitchFamily="18" charset="0"/>
                <a:cs typeface="Times New Roman" pitchFamily="18" charset="0"/>
              </a:rPr>
              <a:t>një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takim</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përbashkët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kushtuar</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vlerësimit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dhe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ngritjes</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së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kapaciteteve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Komiteteve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Menaxhuese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Zonat</a:t>
            </a:r>
            <a:r>
              <a:rPr lang="en-US" altLang="en-US" sz="1400" dirty="0">
                <a:solidFill>
                  <a:schemeClr val="tx1"/>
                </a:solidFill>
                <a:latin typeface="Times New Roman" pitchFamily="18" charset="0"/>
                <a:cs typeface="Times New Roman" pitchFamily="18" charset="0"/>
              </a:rPr>
              <a:t> e </a:t>
            </a:r>
            <a:r>
              <a:rPr lang="en-US" altLang="en-US" sz="1400" dirty="0" err="1">
                <a:solidFill>
                  <a:schemeClr val="tx1"/>
                </a:solidFill>
                <a:latin typeface="Times New Roman" pitchFamily="18" charset="0"/>
                <a:cs typeface="Times New Roman" pitchFamily="18" charset="0"/>
              </a:rPr>
              <a:t>Mbrojtura</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gjatë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cilit</a:t>
            </a:r>
            <a:r>
              <a:rPr lang="en-US" altLang="en-US" sz="1400" dirty="0">
                <a:solidFill>
                  <a:schemeClr val="tx1"/>
                </a:solidFill>
                <a:latin typeface="Times New Roman" pitchFamily="18" charset="0"/>
                <a:cs typeface="Times New Roman" pitchFamily="18" charset="0"/>
              </a:rPr>
              <a:t> u </a:t>
            </a:r>
            <a:r>
              <a:rPr lang="en-US" altLang="en-US" sz="1400" dirty="0" err="1">
                <a:solidFill>
                  <a:schemeClr val="tx1"/>
                </a:solidFill>
                <a:latin typeface="Times New Roman" pitchFamily="18" charset="0"/>
                <a:cs typeface="Times New Roman" pitchFamily="18" charset="0"/>
              </a:rPr>
              <a:t>prezantua</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studimi</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përkatës</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prani</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Ministrit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Mjedisit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dhe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Përfaqësueses</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së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Përhershme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UNDP </a:t>
            </a:r>
            <a:r>
              <a:rPr lang="en-US" altLang="en-US" sz="1400" dirty="0" err="1">
                <a:solidFill>
                  <a:schemeClr val="tx1"/>
                </a:solidFill>
                <a:latin typeface="Times New Roman" pitchFamily="18" charset="0"/>
                <a:cs typeface="Times New Roman" pitchFamily="18" charset="0"/>
              </a:rPr>
              <a:t>në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Shqipëri</a:t>
            </a:r>
            <a:r>
              <a:rPr lang="en-US" altLang="en-US" sz="1400" dirty="0">
                <a:solidFill>
                  <a:schemeClr val="tx1"/>
                </a:solidFill>
                <a:latin typeface="Times New Roman" pitchFamily="18" charset="0"/>
                <a:cs typeface="Times New Roman" pitchFamily="18" charset="0"/>
              </a:rPr>
              <a:t>.</a:t>
            </a:r>
          </a:p>
          <a:p>
            <a:pPr algn="just"/>
            <a:r>
              <a:rPr lang="en-US" altLang="en-US" sz="1400" dirty="0">
                <a:solidFill>
                  <a:schemeClr val="tx1"/>
                </a:solidFill>
                <a:latin typeface="Times New Roman" pitchFamily="18" charset="0"/>
                <a:cs typeface="Times New Roman" pitchFamily="18" charset="0"/>
              </a:rPr>
              <a:t> </a:t>
            </a:r>
          </a:p>
          <a:p>
            <a:pPr algn="just"/>
            <a:r>
              <a:rPr lang="en-US" altLang="en-US" sz="1400" dirty="0" err="1">
                <a:solidFill>
                  <a:schemeClr val="tx1"/>
                </a:solidFill>
                <a:latin typeface="Times New Roman" pitchFamily="18" charset="0"/>
                <a:cs typeface="Times New Roman" pitchFamily="18" charset="0"/>
              </a:rPr>
              <a:t>Në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vijim</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këtij</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takimi</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dhe</a:t>
            </a:r>
            <a:r>
              <a:rPr lang="en-US" altLang="en-US" sz="1400" dirty="0">
                <a:solidFill>
                  <a:schemeClr val="tx1"/>
                </a:solidFill>
                <a:latin typeface="Times New Roman" pitchFamily="18" charset="0"/>
                <a:cs typeface="Times New Roman" pitchFamily="18" charset="0"/>
              </a:rPr>
              <a:t> pas </a:t>
            </a:r>
            <a:r>
              <a:rPr lang="en-US" altLang="en-US" sz="1400" dirty="0" err="1">
                <a:solidFill>
                  <a:schemeClr val="tx1"/>
                </a:solidFill>
                <a:latin typeface="Times New Roman" pitchFamily="18" charset="0"/>
                <a:cs typeface="Times New Roman" pitchFamily="18" charset="0"/>
              </a:rPr>
              <a:t>përfundimit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afatit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përcaktuar</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për</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komente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nga</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palët</a:t>
            </a:r>
            <a:r>
              <a:rPr lang="en-US" altLang="en-US" sz="1400" dirty="0">
                <a:solidFill>
                  <a:schemeClr val="tx1"/>
                </a:solidFill>
                <a:latin typeface="Times New Roman" pitchFamily="18" charset="0"/>
                <a:cs typeface="Times New Roman" pitchFamily="18" charset="0"/>
              </a:rPr>
              <a:t> e </a:t>
            </a:r>
            <a:r>
              <a:rPr lang="en-US" altLang="en-US" sz="1400" dirty="0" err="1">
                <a:solidFill>
                  <a:schemeClr val="tx1"/>
                </a:solidFill>
                <a:latin typeface="Times New Roman" pitchFamily="18" charset="0"/>
                <a:cs typeface="Times New Roman" pitchFamily="18" charset="0"/>
              </a:rPr>
              <a:t>interesuara</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është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shpërndarë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për</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ndjekje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dhe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zbatim</a:t>
            </a:r>
            <a:r>
              <a:rPr lang="en-US" altLang="en-US" sz="1400" dirty="0">
                <a:solidFill>
                  <a:schemeClr val="tx1"/>
                </a:solidFill>
                <a:latin typeface="Times New Roman" pitchFamily="18" charset="0"/>
                <a:cs typeface="Times New Roman" pitchFamily="18" charset="0"/>
              </a:rPr>
              <a:t> </a:t>
            </a:r>
            <a:r>
              <a:rPr lang="en-US" altLang="en-US" sz="1400" b="1" dirty="0" err="1">
                <a:solidFill>
                  <a:schemeClr val="tx1"/>
                </a:solidFill>
                <a:latin typeface="Times New Roman" pitchFamily="18" charset="0"/>
                <a:cs typeface="Times New Roman" pitchFamily="18" charset="0"/>
              </a:rPr>
              <a:t>praktika</a:t>
            </a:r>
            <a:r>
              <a:rPr lang="en-US" altLang="en-US" sz="1400" b="1" dirty="0">
                <a:solidFill>
                  <a:schemeClr val="tx1"/>
                </a:solidFill>
                <a:latin typeface="Times New Roman" pitchFamily="18" charset="0"/>
                <a:cs typeface="Times New Roman" pitchFamily="18" charset="0"/>
              </a:rPr>
              <a:t> e re </a:t>
            </a:r>
            <a:r>
              <a:rPr lang="en-US" altLang="en-US" sz="1400" b="1" dirty="0" err="1">
                <a:solidFill>
                  <a:schemeClr val="tx1"/>
                </a:solidFill>
                <a:latin typeface="Times New Roman" pitchFamily="18" charset="0"/>
                <a:cs typeface="Times New Roman" pitchFamily="18" charset="0"/>
              </a:rPr>
              <a:t>për</a:t>
            </a:r>
            <a:r>
              <a:rPr lang="en-US" altLang="en-US" sz="1400" b="1" dirty="0">
                <a:solidFill>
                  <a:schemeClr val="tx1"/>
                </a:solidFill>
                <a:latin typeface="Times New Roman" pitchFamily="18" charset="0"/>
                <a:cs typeface="Times New Roman" pitchFamily="18" charset="0"/>
              </a:rPr>
              <a:t> </a:t>
            </a:r>
            <a:r>
              <a:rPr lang="en-US" altLang="en-US" sz="1400" b="1" dirty="0" err="1">
                <a:solidFill>
                  <a:schemeClr val="tx1"/>
                </a:solidFill>
                <a:latin typeface="Times New Roman" pitchFamily="18" charset="0"/>
                <a:cs typeface="Times New Roman" pitchFamily="18" charset="0"/>
              </a:rPr>
              <a:t>menaxhimin</a:t>
            </a:r>
            <a:r>
              <a:rPr lang="en-US" altLang="en-US" sz="1400" b="1" dirty="0">
                <a:solidFill>
                  <a:schemeClr val="tx1"/>
                </a:solidFill>
                <a:latin typeface="Times New Roman" pitchFamily="18" charset="0"/>
                <a:cs typeface="Times New Roman" pitchFamily="18" charset="0"/>
              </a:rPr>
              <a:t> e </a:t>
            </a:r>
            <a:r>
              <a:rPr lang="en-US" altLang="en-US" sz="1400" b="1" dirty="0" err="1">
                <a:solidFill>
                  <a:schemeClr val="tx1"/>
                </a:solidFill>
                <a:latin typeface="Times New Roman" pitchFamily="18" charset="0"/>
                <a:cs typeface="Times New Roman" pitchFamily="18" charset="0"/>
              </a:rPr>
              <a:t>Komiteteve</a:t>
            </a:r>
            <a:r>
              <a:rPr lang="en-US" altLang="en-US" sz="1400" dirty="0">
                <a:solidFill>
                  <a:schemeClr val="tx1"/>
                </a:solidFill>
                <a:latin typeface="Times New Roman" pitchFamily="18" charset="0"/>
                <a:cs typeface="Times New Roman" pitchFamily="18" charset="0"/>
              </a:rPr>
              <a:t>.</a:t>
            </a:r>
          </a:p>
          <a:p>
            <a:pPr algn="just"/>
            <a:endParaRPr lang="en-US" altLang="en-US" sz="1400" dirty="0">
              <a:solidFill>
                <a:schemeClr val="tx1"/>
              </a:solidFill>
              <a:latin typeface="Times New Roman" pitchFamily="18" charset="0"/>
              <a:cs typeface="Times New Roman" pitchFamily="18" charset="0"/>
            </a:endParaRPr>
          </a:p>
          <a:p>
            <a:pPr algn="just"/>
            <a:r>
              <a:rPr lang="en-US" altLang="en-US" sz="1400" dirty="0" err="1">
                <a:solidFill>
                  <a:schemeClr val="tx1"/>
                </a:solidFill>
                <a:latin typeface="Times New Roman" pitchFamily="18" charset="0"/>
                <a:cs typeface="Times New Roman" pitchFamily="18" charset="0"/>
              </a:rPr>
              <a:t>Komiteti</a:t>
            </a:r>
            <a:r>
              <a:rPr lang="en-US" altLang="en-US" sz="1400" dirty="0">
                <a:solidFill>
                  <a:schemeClr val="tx1"/>
                </a:solidFill>
                <a:latin typeface="Times New Roman" pitchFamily="18" charset="0"/>
                <a:cs typeface="Times New Roman" pitchFamily="18" charset="0"/>
              </a:rPr>
              <a:t> i </a:t>
            </a:r>
            <a:r>
              <a:rPr lang="en-US" altLang="en-US" sz="1400" dirty="0" err="1">
                <a:solidFill>
                  <a:schemeClr val="tx1"/>
                </a:solidFill>
                <a:latin typeface="Times New Roman" pitchFamily="18" charset="0"/>
                <a:cs typeface="Times New Roman" pitchFamily="18" charset="0"/>
              </a:rPr>
              <a:t>Menaxhimit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Zonave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Mbrojtura</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Mjedisore</a:t>
            </a:r>
            <a:r>
              <a:rPr lang="en-US" altLang="en-US" sz="1400" dirty="0">
                <a:solidFill>
                  <a:schemeClr val="tx1"/>
                </a:solidFill>
                <a:latin typeface="Times New Roman" pitchFamily="18" charset="0"/>
                <a:cs typeface="Times New Roman" pitchFamily="18" charset="0"/>
              </a:rPr>
              <a:t> do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ketë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tashmë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anëtarë</a:t>
            </a:r>
            <a:r>
              <a:rPr lang="en-US" altLang="en-US" sz="1400" dirty="0">
                <a:solidFill>
                  <a:schemeClr val="tx1"/>
                </a:solidFill>
                <a:latin typeface="Times New Roman" pitchFamily="18" charset="0"/>
                <a:cs typeface="Times New Roman" pitchFamily="18" charset="0"/>
              </a:rPr>
              <a:t> me </a:t>
            </a:r>
            <a:r>
              <a:rPr lang="en-US" altLang="en-US" sz="1400" dirty="0" err="1">
                <a:solidFill>
                  <a:schemeClr val="tx1"/>
                </a:solidFill>
                <a:latin typeface="Times New Roman" pitchFamily="18" charset="0"/>
                <a:cs typeface="Times New Roman" pitchFamily="18" charset="0"/>
              </a:rPr>
              <a:t>emra</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konkretë</a:t>
            </a:r>
            <a:r>
              <a:rPr lang="en-US" altLang="en-US" sz="1400" dirty="0">
                <a:solidFill>
                  <a:schemeClr val="tx1"/>
                </a:solidFill>
                <a:latin typeface="Times New Roman" pitchFamily="18" charset="0"/>
                <a:cs typeface="Times New Roman" pitchFamily="18" charset="0"/>
              </a:rPr>
              <a:t> me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drejtë</a:t>
            </a:r>
            <a:r>
              <a:rPr lang="en-US" altLang="en-US" sz="1400" dirty="0">
                <a:solidFill>
                  <a:schemeClr val="tx1"/>
                </a:solidFill>
                <a:latin typeface="Times New Roman" pitchFamily="18" charset="0"/>
                <a:cs typeface="Times New Roman" pitchFamily="18" charset="0"/>
              </a:rPr>
              <a:t> vote,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përhershëm</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ose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caktuar</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rast</a:t>
            </a:r>
            <a:r>
              <a:rPr lang="en-US" altLang="en-US" sz="1400" dirty="0">
                <a:solidFill>
                  <a:schemeClr val="tx1"/>
                </a:solidFill>
                <a:latin typeface="Times New Roman" pitchFamily="18" charset="0"/>
                <a:cs typeface="Times New Roman" pitchFamily="18" charset="0"/>
              </a:rPr>
              <a:t> pas </a:t>
            </a:r>
            <a:r>
              <a:rPr lang="en-US" altLang="en-US" sz="1400" dirty="0" err="1">
                <a:solidFill>
                  <a:schemeClr val="tx1"/>
                </a:solidFill>
                <a:latin typeface="Times New Roman" pitchFamily="18" charset="0"/>
                <a:cs typeface="Times New Roman" pitchFamily="18" charset="0"/>
              </a:rPr>
              <a:t>rasti</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varësi</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problematikës</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që</a:t>
            </a:r>
            <a:r>
              <a:rPr lang="en-US" altLang="en-US" sz="1400" dirty="0">
                <a:solidFill>
                  <a:schemeClr val="tx1"/>
                </a:solidFill>
                <a:latin typeface="Times New Roman" pitchFamily="18" charset="0"/>
                <a:cs typeface="Times New Roman" pitchFamily="18" charset="0"/>
              </a:rPr>
              <a:t> do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trajtohet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dhe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përputhje</a:t>
            </a:r>
            <a:r>
              <a:rPr lang="en-US" altLang="en-US" sz="1400" dirty="0">
                <a:solidFill>
                  <a:schemeClr val="tx1"/>
                </a:solidFill>
                <a:latin typeface="Times New Roman" pitchFamily="18" charset="0"/>
                <a:cs typeface="Times New Roman" pitchFamily="18" charset="0"/>
              </a:rPr>
              <a:t> me </a:t>
            </a:r>
            <a:r>
              <a:rPr lang="en-US" altLang="en-US" sz="1400" dirty="0" err="1">
                <a:solidFill>
                  <a:schemeClr val="tx1"/>
                </a:solidFill>
                <a:latin typeface="Times New Roman" pitchFamily="18" charset="0"/>
                <a:cs typeface="Times New Roman" pitchFamily="18" charset="0"/>
              </a:rPr>
              <a:t>planin</a:t>
            </a:r>
            <a:r>
              <a:rPr lang="en-US" altLang="en-US" sz="1400" dirty="0">
                <a:solidFill>
                  <a:schemeClr val="tx1"/>
                </a:solidFill>
                <a:latin typeface="Times New Roman" pitchFamily="18" charset="0"/>
                <a:cs typeface="Times New Roman" pitchFamily="18" charset="0"/>
              </a:rPr>
              <a:t> e </a:t>
            </a:r>
            <a:r>
              <a:rPr lang="en-US" altLang="en-US" sz="1400" dirty="0" err="1">
                <a:solidFill>
                  <a:schemeClr val="tx1"/>
                </a:solidFill>
                <a:latin typeface="Times New Roman" pitchFamily="18" charset="0"/>
                <a:cs typeface="Times New Roman" pitchFamily="18" charset="0"/>
              </a:rPr>
              <a:t>menaxhimit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zonës</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përkatëse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Kjo</a:t>
            </a:r>
            <a:r>
              <a:rPr lang="en-US" altLang="en-US" sz="1400" dirty="0">
                <a:solidFill>
                  <a:schemeClr val="tx1"/>
                </a:solidFill>
                <a:latin typeface="Times New Roman" pitchFamily="18" charset="0"/>
                <a:cs typeface="Times New Roman" pitchFamily="18" charset="0"/>
              </a:rPr>
              <a:t> do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mundësojë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që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problematikat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adresohen</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dhe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ndiqen</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mirë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dhe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mënyrë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efektive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këtë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konteks</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vlerësojmë</a:t>
            </a:r>
            <a:r>
              <a:rPr lang="en-US" altLang="en-US" sz="1400" dirty="0">
                <a:solidFill>
                  <a:schemeClr val="tx1"/>
                </a:solidFill>
                <a:latin typeface="Times New Roman" pitchFamily="18" charset="0"/>
                <a:cs typeface="Times New Roman" pitchFamily="18" charset="0"/>
              </a:rPr>
              <a:t> se do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jenë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nevojshme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trajnime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për</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anëtarët</a:t>
            </a:r>
            <a:r>
              <a:rPr lang="en-US" altLang="en-US" sz="1400" dirty="0">
                <a:solidFill>
                  <a:schemeClr val="tx1"/>
                </a:solidFill>
                <a:latin typeface="Times New Roman" pitchFamily="18" charset="0"/>
                <a:cs typeface="Times New Roman" pitchFamily="18" charset="0"/>
              </a:rPr>
              <a:t> e </a:t>
            </a:r>
            <a:r>
              <a:rPr lang="en-US" altLang="en-US" sz="1400" dirty="0" err="1">
                <a:solidFill>
                  <a:schemeClr val="tx1"/>
                </a:solidFill>
                <a:latin typeface="Times New Roman" pitchFamily="18" charset="0"/>
                <a:cs typeface="Times New Roman" pitchFamily="18" charset="0"/>
              </a:rPr>
              <a:t>Komiteteve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Menaxhimit</a:t>
            </a:r>
            <a:r>
              <a:rPr lang="en-US" altLang="en-US" sz="1400" dirty="0">
                <a:solidFill>
                  <a:schemeClr val="tx1"/>
                </a:solidFill>
                <a:latin typeface="Times New Roman" pitchFamily="18" charset="0"/>
                <a:cs typeface="Times New Roman" pitchFamily="18" charset="0"/>
              </a:rPr>
              <a:t>, me </a:t>
            </a:r>
            <a:r>
              <a:rPr lang="en-US" altLang="en-US" sz="1400" dirty="0" err="1">
                <a:solidFill>
                  <a:schemeClr val="tx1"/>
                </a:solidFill>
                <a:latin typeface="Times New Roman" pitchFamily="18" charset="0"/>
                <a:cs typeface="Times New Roman" pitchFamily="18" charset="0"/>
              </a:rPr>
              <a:t>qëllim</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zbatimin</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sa</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efektiv</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praktikës</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së</a:t>
            </a:r>
            <a:r>
              <a:rPr lang="en-US" altLang="en-US" sz="1400" dirty="0">
                <a:solidFill>
                  <a:schemeClr val="tx1"/>
                </a:solidFill>
                <a:latin typeface="Times New Roman" pitchFamily="18" charset="0"/>
                <a:cs typeface="Times New Roman" pitchFamily="18" charset="0"/>
              </a:rPr>
              <a:t> re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menaxhimit</a:t>
            </a:r>
            <a:r>
              <a:rPr lang="en-US" altLang="en-US" sz="1400" dirty="0">
                <a:solidFill>
                  <a:schemeClr val="tx1"/>
                </a:solidFill>
                <a:latin typeface="Times New Roman" pitchFamily="18" charset="0"/>
                <a:cs typeface="Times New Roman" pitchFamily="18" charset="0"/>
              </a:rPr>
              <a:t>. </a:t>
            </a:r>
          </a:p>
          <a:p>
            <a:pPr algn="just"/>
            <a:endParaRPr lang="en-US" altLang="en-US" sz="1400" dirty="0">
              <a:solidFill>
                <a:schemeClr val="tx1"/>
              </a:solidFill>
              <a:latin typeface="Times New Roman" pitchFamily="18" charset="0"/>
              <a:cs typeface="Times New Roman" pitchFamily="18" charset="0"/>
            </a:endParaRPr>
          </a:p>
          <a:p>
            <a:pPr algn="just"/>
            <a:r>
              <a:rPr lang="en-US" altLang="en-US" sz="1400" dirty="0" err="1">
                <a:solidFill>
                  <a:schemeClr val="tx1"/>
                </a:solidFill>
                <a:latin typeface="Times New Roman" pitchFamily="18" charset="0"/>
                <a:cs typeface="Times New Roman" pitchFamily="18" charset="0"/>
              </a:rPr>
              <a:t>Prefekti</a:t>
            </a:r>
            <a:r>
              <a:rPr lang="en-US" altLang="en-US" sz="1400" dirty="0">
                <a:solidFill>
                  <a:schemeClr val="tx1"/>
                </a:solidFill>
                <a:latin typeface="Times New Roman" pitchFamily="18" charset="0"/>
                <a:cs typeface="Times New Roman" pitchFamily="18" charset="0"/>
              </a:rPr>
              <a:t> i </a:t>
            </a:r>
            <a:r>
              <a:rPr lang="en-US" altLang="en-US" sz="1400" dirty="0" err="1">
                <a:solidFill>
                  <a:schemeClr val="tx1"/>
                </a:solidFill>
                <a:latin typeface="Times New Roman" pitchFamily="18" charset="0"/>
                <a:cs typeface="Times New Roman" pitchFamily="18" charset="0"/>
              </a:rPr>
              <a:t>Qarkut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rolin</a:t>
            </a:r>
            <a:r>
              <a:rPr lang="en-US" altLang="en-US" sz="1400" dirty="0">
                <a:solidFill>
                  <a:schemeClr val="tx1"/>
                </a:solidFill>
                <a:latin typeface="Times New Roman" pitchFamily="18" charset="0"/>
                <a:cs typeface="Times New Roman" pitchFamily="18" charset="0"/>
              </a:rPr>
              <a:t> e </a:t>
            </a:r>
            <a:r>
              <a:rPr lang="en-US" altLang="en-US" sz="1400" dirty="0" err="1">
                <a:solidFill>
                  <a:schemeClr val="tx1"/>
                </a:solidFill>
                <a:latin typeface="Times New Roman" pitchFamily="18" charset="0"/>
                <a:cs typeface="Times New Roman" pitchFamily="18" charset="0"/>
              </a:rPr>
              <a:t>Kryetarit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Komitetit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Menaxhimit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Zonave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Mbrojtura</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Mjedisore</a:t>
            </a:r>
            <a:r>
              <a:rPr lang="en-US" altLang="en-US" sz="1400" dirty="0">
                <a:solidFill>
                  <a:schemeClr val="tx1"/>
                </a:solidFill>
                <a:latin typeface="Times New Roman" pitchFamily="18" charset="0"/>
                <a:cs typeface="Times New Roman" pitchFamily="18" charset="0"/>
              </a:rPr>
              <a:t> do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jetë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bashkëpunim</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vazhdueshëm</a:t>
            </a:r>
            <a:r>
              <a:rPr lang="en-US" altLang="en-US" sz="1400" dirty="0">
                <a:solidFill>
                  <a:schemeClr val="tx1"/>
                </a:solidFill>
                <a:latin typeface="Times New Roman" pitchFamily="18" charset="0"/>
                <a:cs typeface="Times New Roman" pitchFamily="18" charset="0"/>
              </a:rPr>
              <a:t> me AKZM-</a:t>
            </a:r>
            <a:r>
              <a:rPr lang="en-US" altLang="en-US" sz="1400" dirty="0" err="1">
                <a:solidFill>
                  <a:schemeClr val="tx1"/>
                </a:solidFill>
                <a:latin typeface="Times New Roman" pitchFamily="18" charset="0"/>
                <a:cs typeface="Times New Roman" pitchFamily="18" charset="0"/>
              </a:rPr>
              <a:t>në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për</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implementimin</a:t>
            </a:r>
            <a:r>
              <a:rPr lang="en-US" altLang="en-US" sz="1400" dirty="0">
                <a:solidFill>
                  <a:schemeClr val="tx1"/>
                </a:solidFill>
                <a:latin typeface="Times New Roman" pitchFamily="18" charset="0"/>
                <a:cs typeface="Times New Roman" pitchFamily="18" charset="0"/>
              </a:rPr>
              <a:t> e </a:t>
            </a:r>
            <a:r>
              <a:rPr lang="en-US" altLang="en-US" sz="1400" dirty="0" err="1">
                <a:solidFill>
                  <a:schemeClr val="tx1"/>
                </a:solidFill>
                <a:latin typeface="Times New Roman" pitchFamily="18" charset="0"/>
                <a:cs typeface="Times New Roman" pitchFamily="18" charset="0"/>
              </a:rPr>
              <a:t>kësaj</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praktike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re </a:t>
            </a:r>
            <a:r>
              <a:rPr lang="en-US" altLang="en-US" sz="1400" dirty="0" err="1">
                <a:solidFill>
                  <a:schemeClr val="tx1"/>
                </a:solidFill>
                <a:latin typeface="Times New Roman" pitchFamily="18" charset="0"/>
                <a:cs typeface="Times New Roman" pitchFamily="18" charset="0"/>
              </a:rPr>
              <a:t>menaxhimi</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Komitetit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por</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edhe</a:t>
            </a:r>
            <a:r>
              <a:rPr lang="en-US" altLang="en-US" sz="1400" dirty="0">
                <a:solidFill>
                  <a:schemeClr val="tx1"/>
                </a:solidFill>
                <a:latin typeface="Times New Roman" pitchFamily="18" charset="0"/>
                <a:cs typeface="Times New Roman" pitchFamily="18" charset="0"/>
              </a:rPr>
              <a:t> me </a:t>
            </a:r>
            <a:r>
              <a:rPr lang="en-US" altLang="en-US" sz="1400" dirty="0" err="1">
                <a:solidFill>
                  <a:schemeClr val="tx1"/>
                </a:solidFill>
                <a:latin typeface="Times New Roman" pitchFamily="18" charset="0"/>
                <a:cs typeface="Times New Roman" pitchFamily="18" charset="0"/>
              </a:rPr>
              <a:t>qëllim</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që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çdo</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vendimmarrje</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apo</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rekomandim</a:t>
            </a:r>
            <a:r>
              <a:rPr lang="en-US" altLang="en-US" sz="1400" dirty="0">
                <a:solidFill>
                  <a:schemeClr val="tx1"/>
                </a:solidFill>
                <a:latin typeface="Times New Roman" pitchFamily="18" charset="0"/>
                <a:cs typeface="Times New Roman" pitchFamily="18" charset="0"/>
              </a:rPr>
              <a:t> i </a:t>
            </a:r>
            <a:r>
              <a:rPr lang="en-US" altLang="en-US" sz="1400" dirty="0" err="1">
                <a:solidFill>
                  <a:schemeClr val="tx1"/>
                </a:solidFill>
                <a:latin typeface="Times New Roman" pitchFamily="18" charset="0"/>
                <a:cs typeface="Times New Roman" pitchFamily="18" charset="0"/>
              </a:rPr>
              <a:t>dalë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nga</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Komiteti</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të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zbatohet</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në</a:t>
            </a:r>
            <a:r>
              <a:rPr lang="en-US" altLang="en-US" sz="1400" dirty="0">
                <a:solidFill>
                  <a:schemeClr val="tx1"/>
                </a:solidFill>
                <a:latin typeface="Times New Roman" pitchFamily="18" charset="0"/>
                <a:cs typeface="Times New Roman" pitchFamily="18" charset="0"/>
              </a:rPr>
              <a:t> </a:t>
            </a:r>
            <a:r>
              <a:rPr lang="en-US" altLang="en-US" sz="1400" dirty="0" err="1">
                <a:solidFill>
                  <a:schemeClr val="tx1"/>
                </a:solidFill>
                <a:latin typeface="Times New Roman" pitchFamily="18" charset="0"/>
                <a:cs typeface="Times New Roman" pitchFamily="18" charset="0"/>
              </a:rPr>
              <a:t>nivel</a:t>
            </a:r>
            <a:r>
              <a:rPr lang="en-US" altLang="en-US" sz="1400" dirty="0">
                <a:solidFill>
                  <a:schemeClr val="tx1"/>
                </a:solidFill>
                <a:latin typeface="Times New Roman" pitchFamily="18" charset="0"/>
                <a:cs typeface="Times New Roman" pitchFamily="18" charset="0"/>
              </a:rPr>
              <a:t> vendor.</a:t>
            </a:r>
          </a:p>
          <a:p>
            <a:pPr algn="just"/>
            <a:endParaRPr lang="en-US" altLang="en-US" sz="1800" dirty="0">
              <a:solidFill>
                <a:schemeClr val="tx1"/>
              </a:solidFill>
            </a:endParaRPr>
          </a:p>
        </p:txBody>
      </p:sp>
      <p:sp>
        <p:nvSpPr>
          <p:cNvPr id="57349" name="TextBox 3"/>
          <p:cNvSpPr txBox="1">
            <a:spLocks noChangeArrowheads="1"/>
          </p:cNvSpPr>
          <p:nvPr/>
        </p:nvSpPr>
        <p:spPr bwMode="auto">
          <a:xfrm>
            <a:off x="457200" y="2168525"/>
            <a:ext cx="4724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eaLnBrk="0" fontAlgn="base" hangingPunct="0">
              <a:spcAft>
                <a:spcPct val="0"/>
              </a:spcAft>
              <a:buFont typeface="Wingdings 3" pitchFamily="18" charset="2"/>
              <a:defRPr sz="1200">
                <a:solidFill>
                  <a:srgbClr val="404040"/>
                </a:solidFill>
                <a:latin typeface="Century Gothic" pitchFamily="34" charset="0"/>
              </a:defRPr>
            </a:lvl6pPr>
            <a:lvl7pPr eaLnBrk="0" fontAlgn="base" hangingPunct="0">
              <a:spcAft>
                <a:spcPct val="0"/>
              </a:spcAft>
              <a:buFont typeface="Wingdings 3" pitchFamily="18" charset="2"/>
              <a:defRPr sz="1200">
                <a:solidFill>
                  <a:srgbClr val="404040"/>
                </a:solidFill>
                <a:latin typeface="Century Gothic" pitchFamily="34" charset="0"/>
              </a:defRPr>
            </a:lvl7pPr>
            <a:lvl8pPr eaLnBrk="0" fontAlgn="base" hangingPunct="0">
              <a:spcAft>
                <a:spcPct val="0"/>
              </a:spcAft>
              <a:buFont typeface="Wingdings 3" pitchFamily="18" charset="2"/>
              <a:defRPr sz="1200">
                <a:solidFill>
                  <a:srgbClr val="404040"/>
                </a:solidFill>
                <a:latin typeface="Century Gothic" pitchFamily="34" charset="0"/>
              </a:defRPr>
            </a:lvl8pPr>
            <a:lvl9pPr eaLnBrk="0" fontAlgn="base" hangingPunct="0">
              <a:spcAft>
                <a:spcPct val="0"/>
              </a:spcAft>
              <a:buFont typeface="Wingdings 3" pitchFamily="18" charset="2"/>
              <a:defRPr sz="1200">
                <a:solidFill>
                  <a:srgbClr val="404040"/>
                </a:solidFill>
                <a:latin typeface="Century Gothic" pitchFamily="34" charset="0"/>
              </a:defRPr>
            </a:lvl9pPr>
          </a:lstStyle>
          <a:p>
            <a:r>
              <a:rPr lang="en-US" altLang="en-US" sz="1600" b="1">
                <a:solidFill>
                  <a:schemeClr val="tx1"/>
                </a:solidFill>
                <a:latin typeface="Times New Roman" pitchFamily="18" charset="0"/>
                <a:cs typeface="Times New Roman" pitchFamily="18" charset="0"/>
              </a:rPr>
              <a:t>RISITË PËR KMZMM</a:t>
            </a:r>
          </a:p>
        </p:txBody>
      </p:sp>
    </p:spTree>
    <p:extLst>
      <p:ext uri="{BB962C8B-B14F-4D97-AF65-F5344CB8AC3E}">
        <p14:creationId xmlns:p14="http://schemas.microsoft.com/office/powerpoint/2010/main" val="35240433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86668" y="990600"/>
            <a:ext cx="6570663" cy="708025"/>
          </a:xfrm>
        </p:spPr>
        <p:txBody>
          <a:bodyPr/>
          <a:lstStyle/>
          <a:p>
            <a:pPr algn="ctr"/>
            <a:r>
              <a:rPr lang="en-US" sz="2400" dirty="0">
                <a:latin typeface="Times New Roman" panose="02020603050405020304" pitchFamily="18" charset="0"/>
                <a:cs typeface="Times New Roman" panose="02020603050405020304" pitchFamily="18" charset="0"/>
              </a:rPr>
              <a:t>ARSIMI</a:t>
            </a:r>
          </a:p>
        </p:txBody>
      </p:sp>
      <p:sp>
        <p:nvSpPr>
          <p:cNvPr id="2" name="Rectangle 1"/>
          <p:cNvSpPr/>
          <p:nvPr/>
        </p:nvSpPr>
        <p:spPr>
          <a:xfrm>
            <a:off x="228599" y="2393950"/>
            <a:ext cx="8686799" cy="4278094"/>
          </a:xfrm>
          <a:prstGeom prst="rect">
            <a:avLst/>
          </a:prstGeom>
        </p:spPr>
        <p:txBody>
          <a:bodyPr wrap="square">
            <a:spAutoFit/>
          </a:bodyPr>
          <a:lstStyle/>
          <a:p>
            <a:pPr algn="just"/>
            <a:r>
              <a:rPr lang="nl-NL" sz="1600" dirty="0">
                <a:latin typeface="Times New Roman" panose="02020603050405020304" pitchFamily="18" charset="0"/>
                <a:cs typeface="Times New Roman" panose="02020603050405020304" pitchFamily="18" charset="0"/>
              </a:rPr>
              <a:t>Gjatë gjithë vitit shkollor 2024-2025 janë monitoruar çështje të ndryshme si: </a:t>
            </a:r>
          </a:p>
          <a:p>
            <a:pPr algn="just"/>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nl-NL" sz="1600" dirty="0">
                <a:latin typeface="Times New Roman" panose="02020603050405020304" pitchFamily="18" charset="0"/>
                <a:cs typeface="Times New Roman" panose="02020603050405020304" pitchFamily="18" charset="0"/>
              </a:rPr>
              <a:t>Për t’u theksuar është vijimi i punës së Task-Forcës për Sigurinë në Shkolla, e cila ka qenë një risi për sistemin arsimor parauniversitar shqiptar. Në këtë drejtim Institucioni i Prefektit ka ndjekur dhe monitoruar me përpikmëri udhëzimet e Ministrit të Brendshëm, duke raportuar çdo të premte në Ministrinë e Brendshme;</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nl-NL" sz="1600" dirty="0">
                <a:latin typeface="Times New Roman" panose="02020603050405020304" pitchFamily="18" charset="0"/>
                <a:cs typeface="Times New Roman" panose="02020603050405020304" pitchFamily="18" charset="0"/>
              </a:rPr>
              <a:t>Rekrutimi i mësuesve të rinj në portalin qeveritar Mësues për Shqipërinë për vitin shkollor 2024-2025, ka vijuar sipas DRAP Durrës, ashtu si në vitin shkollor 2023-2024 të jetë në lartësinë e duhur për sa i përket mirë organizimit të procesit përzgjedhës të mësuesve sipas meritokracisë;</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nl-NL" sz="1600" dirty="0">
                <a:latin typeface="Times New Roman" panose="02020603050405020304" pitchFamily="18" charset="0"/>
                <a:cs typeface="Times New Roman" panose="02020603050405020304" pitchFamily="18" charset="0"/>
              </a:rPr>
              <a:t>Cilësia dhe arritjet e mësuesve të rinj për marrjen e lishencës pas praktikës 1-vjeçare në institucionet e arsimit parauniversitar në Qarkun Durrës për vitin shkollor 2024-2025, në krahasim me vitin shkollor 2023-2024 ka qenë me notën mesatare 8 dhe me një kalueshmëri prej 60%;</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nl-NL" sz="1600" dirty="0">
                <a:latin typeface="Times New Roman" panose="02020603050405020304" pitchFamily="18" charset="0"/>
                <a:cs typeface="Times New Roman" panose="02020603050405020304" pitchFamily="18" charset="0"/>
              </a:rPr>
              <a:t>Sistemi i ngrohjes në të gjitha institucionet e arsimit parauniversitar të porsa ndërtuara dhe përmirësimi i këtij sistemi në shkollat e tjera ekzistuese në Qarkun Durrës për vitin shkollor 2024-2025 ka patur një përmirësim të prekshëm në krahasim me vitin shkollor 2023-2024, duke bërë që mjediset e këtyre shkollave të jenë më të ngrohta dhe më konformë kushteve për zhvillimin e procesit mësimor;</a:t>
            </a: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51ACAA0A-A54D-4EAE-9F78-393AB960BCBF}" type="slidenum">
              <a:rPr lang="en-US" b="1" smtClean="0">
                <a:solidFill>
                  <a:schemeClr val="tx1"/>
                </a:solidFill>
              </a:rPr>
              <a:pPr>
                <a:defRPr/>
              </a:pPr>
              <a:t>79</a:t>
            </a:fld>
            <a:endParaRPr lang="en-US" b="1" dirty="0">
              <a:solidFill>
                <a:schemeClr val="tx1"/>
              </a:solidFill>
            </a:endParaRPr>
          </a:p>
        </p:txBody>
      </p:sp>
    </p:spTree>
    <p:extLst>
      <p:ext uri="{BB962C8B-B14F-4D97-AF65-F5344CB8AC3E}">
        <p14:creationId xmlns:p14="http://schemas.microsoft.com/office/powerpoint/2010/main" val="259340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1143000"/>
            <a:ext cx="7924800" cy="7080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graphicFrame>
        <p:nvGraphicFramePr>
          <p:cNvPr id="8" name="Chart 7"/>
          <p:cNvGraphicFramePr>
            <a:graphicFrameLocks/>
          </p:cNvGraphicFramePr>
          <p:nvPr/>
        </p:nvGraphicFramePr>
        <p:xfrm>
          <a:off x="4267200" y="2895600"/>
          <a:ext cx="46482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Rectangle 9"/>
          <p:cNvSpPr>
            <a:spLocks noChangeArrowheads="1"/>
          </p:cNvSpPr>
          <p:nvPr/>
        </p:nvSpPr>
        <p:spPr bwMode="auto">
          <a:xfrm>
            <a:off x="228600" y="2228850"/>
            <a:ext cx="8686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latin typeface="Times New Roman" pitchFamily="18" charset="0"/>
                <a:cs typeface="Times New Roman" pitchFamily="18" charset="0"/>
              </a:rPr>
              <a:t>Në tabelën më poshtë po paraqesim buxhetet e Bashkive të alokuara në drejtim të infrastrukturës rrugore për vitin 2024 dhe 2025.</a:t>
            </a:r>
          </a:p>
        </p:txBody>
      </p:sp>
      <p:graphicFrame>
        <p:nvGraphicFramePr>
          <p:cNvPr id="9" name="Content Placeholder 8"/>
          <p:cNvGraphicFramePr>
            <a:graphicFrameLocks noGrp="1"/>
          </p:cNvGraphicFramePr>
          <p:nvPr>
            <p:ph sz="half" idx="2"/>
          </p:nvPr>
        </p:nvGraphicFramePr>
        <p:xfrm>
          <a:off x="76200" y="2895600"/>
          <a:ext cx="3886200" cy="3581400"/>
        </p:xfrm>
        <a:graphic>
          <a:graphicData uri="http://schemas.openxmlformats.org/drawingml/2006/table">
            <a:tbl>
              <a:tblPr firstRow="1" firstCol="1" bandRow="1"/>
              <a:tblGrid>
                <a:gridCol w="900446"/>
                <a:gridCol w="1139270"/>
                <a:gridCol w="1160684"/>
                <a:gridCol w="685800"/>
              </a:tblGrid>
              <a:tr h="1203696">
                <a:tc>
                  <a:txBody>
                    <a:bodyPr/>
                    <a:lstStyle/>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BASHKITË E QARKUT</a:t>
                      </a:r>
                      <a:endParaRPr lang="en-US" sz="1200" dirty="0">
                        <a:effectLst/>
                        <a:latin typeface="Times New Roman" pitchFamily="18" charset="0"/>
                        <a:ea typeface="Calibri"/>
                        <a:cs typeface="Times New Roman" pitchFamily="18" charset="0"/>
                      </a:endParaRPr>
                    </a:p>
                  </a:txBody>
                  <a:tcPr marL="22906" marR="22906" marT="53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BUXHETI PËR VITIN 2024</a:t>
                      </a:r>
                      <a:endParaRPr lang="en-US" sz="1200" dirty="0">
                        <a:effectLst/>
                        <a:latin typeface="Times New Roman" pitchFamily="18" charset="0"/>
                        <a:ea typeface="Calibri"/>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BUXHETI PËR VITIN 2025</a:t>
                      </a:r>
                      <a:endParaRPr lang="en-US" sz="1200" dirty="0">
                        <a:effectLst/>
                        <a:latin typeface="Times New Roman" pitchFamily="18" charset="0"/>
                        <a:ea typeface="Calibri"/>
                        <a:cs typeface="Times New Roman" pitchFamily="18" charset="0"/>
                      </a:endParaRPr>
                    </a:p>
                  </a:txBody>
                  <a:tcPr marL="22906" marR="22906" marT="53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a:t>
                      </a:r>
                      <a:endParaRPr lang="en-US" sz="1200" dirty="0">
                        <a:effectLst/>
                        <a:latin typeface="Times New Roman" pitchFamily="18" charset="0"/>
                        <a:ea typeface="Calibri"/>
                        <a:cs typeface="Times New Roman" pitchFamily="18" charset="0"/>
                      </a:endParaRPr>
                    </a:p>
                  </a:txBody>
                  <a:tcPr marL="22906" marR="22906" marT="53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r>
              <a:tr h="777720">
                <a:tc>
                  <a:txBody>
                    <a:bodyPr/>
                    <a:lstStyle/>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BASHKIA DURRËS</a:t>
                      </a:r>
                      <a:endParaRPr lang="en-US" sz="1200" dirty="0">
                        <a:effectLst/>
                        <a:latin typeface="Times New Roman" pitchFamily="18" charset="0"/>
                        <a:ea typeface="Calibri"/>
                        <a:cs typeface="Times New Roman" pitchFamily="18" charset="0"/>
                      </a:endParaRPr>
                    </a:p>
                  </a:txBody>
                  <a:tcPr marL="22906" marR="22906" marT="53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307.6 </a:t>
                      </a:r>
                      <a:r>
                        <a:rPr lang="en-US" sz="1200" b="1" dirty="0" err="1">
                          <a:effectLst/>
                          <a:latin typeface="Times New Roman" pitchFamily="18" charset="0"/>
                          <a:ea typeface="Calibri"/>
                          <a:cs typeface="Times New Roman" pitchFamily="18" charset="0"/>
                        </a:rPr>
                        <a:t>milionë</a:t>
                      </a:r>
                      <a:r>
                        <a:rPr lang="en-US" sz="1200" b="1" dirty="0">
                          <a:effectLst/>
                          <a:latin typeface="Times New Roman" pitchFamily="18" charset="0"/>
                          <a:ea typeface="Calibri"/>
                          <a:cs typeface="Times New Roman" pitchFamily="18" charset="0"/>
                        </a:rPr>
                        <a:t> </a:t>
                      </a:r>
                      <a:r>
                        <a:rPr lang="en-US" sz="1200" b="1" dirty="0" err="1">
                          <a:effectLst/>
                          <a:latin typeface="Times New Roman" pitchFamily="18" charset="0"/>
                          <a:ea typeface="Calibri"/>
                          <a:cs typeface="Times New Roman" pitchFamily="18" charset="0"/>
                        </a:rPr>
                        <a:t>lekë</a:t>
                      </a:r>
                      <a:endParaRPr lang="en-US" sz="1200" dirty="0">
                        <a:effectLst/>
                        <a:latin typeface="Times New Roman" pitchFamily="18" charset="0"/>
                        <a:ea typeface="Calibri"/>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243.3  </a:t>
                      </a:r>
                      <a:r>
                        <a:rPr kumimoji="0" lang="en-US" sz="1200" b="1"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milionë</a:t>
                      </a:r>
                      <a:r>
                        <a:rPr kumimoji="0" lang="en-US" sz="12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r>
                        <a:rPr kumimoji="0" lang="en-US" sz="1200" b="1" i="0" u="none" strike="noStrike" kern="1200" cap="none" spc="0" normalizeH="0" baseline="0" noProof="0" dirty="0" err="1" smtClean="0">
                          <a:ln>
                            <a:noFill/>
                          </a:ln>
                          <a:solidFill>
                            <a:prstClr val="black"/>
                          </a:solidFill>
                          <a:effectLst/>
                          <a:uLnTx/>
                          <a:uFillTx/>
                          <a:latin typeface="Times New Roman" pitchFamily="18" charset="0"/>
                          <a:ea typeface="Calibri"/>
                          <a:cs typeface="Times New Roman" pitchFamily="18" charset="0"/>
                        </a:rPr>
                        <a:t>lekë</a:t>
                      </a:r>
                      <a:endParaRPr kumimoji="0" lang="en-US" sz="12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txBody>
                  <a:tcPr marL="22906" marR="22906" marT="53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457200" marR="0" algn="ctr">
                        <a:lnSpc>
                          <a:spcPct val="107000"/>
                        </a:lnSpc>
                        <a:spcBef>
                          <a:spcPts val="0"/>
                        </a:spcBef>
                        <a:spcAft>
                          <a:spcPts val="0"/>
                        </a:spcAft>
                      </a:pPr>
                      <a:r>
                        <a:rPr lang="en-US" sz="1200" kern="100">
                          <a:effectLst/>
                          <a:latin typeface="Times New Roman" pitchFamily="18" charset="0"/>
                          <a:ea typeface="Calibri"/>
                          <a:cs typeface="Times New Roman" pitchFamily="18" charset="0"/>
                        </a:rPr>
                        <a:t> </a:t>
                      </a:r>
                    </a:p>
                    <a:p>
                      <a:pPr marL="0" marR="0" algn="ctr">
                        <a:lnSpc>
                          <a:spcPct val="107000"/>
                        </a:lnSpc>
                        <a:spcBef>
                          <a:spcPts val="0"/>
                        </a:spcBef>
                        <a:spcAft>
                          <a:spcPts val="0"/>
                        </a:spcAft>
                      </a:pPr>
                      <a:r>
                        <a:rPr lang="en-US" sz="1200" b="1">
                          <a:effectLst/>
                          <a:latin typeface="Times New Roman" pitchFamily="18" charset="0"/>
                          <a:ea typeface="Calibri"/>
                          <a:cs typeface="Times New Roman" pitchFamily="18" charset="0"/>
                        </a:rPr>
                        <a:t>-21 %</a:t>
                      </a:r>
                      <a:endParaRPr lang="en-US" sz="1200">
                        <a:effectLst/>
                        <a:latin typeface="Times New Roman" pitchFamily="18" charset="0"/>
                        <a:ea typeface="Calibri"/>
                        <a:cs typeface="Times New Roman" pitchFamily="18" charset="0"/>
                      </a:endParaRPr>
                    </a:p>
                  </a:txBody>
                  <a:tcPr marL="22906" marR="22906" marT="536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r>
              <a:tr h="854233">
                <a:tc>
                  <a:txBody>
                    <a:bodyPr/>
                    <a:lstStyle/>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BASHKIA SHIJAK</a:t>
                      </a:r>
                      <a:endParaRPr lang="en-US" sz="1200" dirty="0">
                        <a:effectLst/>
                        <a:latin typeface="Times New Roman" pitchFamily="18" charset="0"/>
                        <a:ea typeface="Calibri"/>
                        <a:cs typeface="Times New Roman" pitchFamily="18" charset="0"/>
                      </a:endParaRPr>
                    </a:p>
                  </a:txBody>
                  <a:tcPr marL="22906" marR="22906" marT="53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148.6 </a:t>
                      </a:r>
                      <a:r>
                        <a:rPr lang="en-US" sz="1200" b="1" dirty="0" err="1">
                          <a:effectLst/>
                          <a:latin typeface="Times New Roman" pitchFamily="18" charset="0"/>
                          <a:ea typeface="Calibri"/>
                          <a:cs typeface="Times New Roman" pitchFamily="18" charset="0"/>
                        </a:rPr>
                        <a:t>milionë</a:t>
                      </a:r>
                      <a:r>
                        <a:rPr lang="en-US" sz="1200" b="1" dirty="0">
                          <a:effectLst/>
                          <a:latin typeface="Times New Roman" pitchFamily="18" charset="0"/>
                          <a:ea typeface="Calibri"/>
                          <a:cs typeface="Times New Roman" pitchFamily="18" charset="0"/>
                        </a:rPr>
                        <a:t> </a:t>
                      </a:r>
                      <a:r>
                        <a:rPr lang="en-US" sz="1200" b="1" dirty="0" err="1">
                          <a:effectLst/>
                          <a:latin typeface="Times New Roman" pitchFamily="18" charset="0"/>
                          <a:ea typeface="Calibri"/>
                          <a:cs typeface="Times New Roman" pitchFamily="18" charset="0"/>
                        </a:rPr>
                        <a:t>lekë</a:t>
                      </a:r>
                      <a:endParaRPr lang="en-US" sz="1200" dirty="0">
                        <a:effectLst/>
                        <a:latin typeface="Times New Roman" pitchFamily="18" charset="0"/>
                        <a:ea typeface="Calibri"/>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139.2 </a:t>
                      </a:r>
                      <a:r>
                        <a:rPr lang="en-US" sz="1200" b="1" dirty="0" err="1">
                          <a:effectLst/>
                          <a:latin typeface="Times New Roman" pitchFamily="18" charset="0"/>
                          <a:ea typeface="Calibri"/>
                          <a:cs typeface="Times New Roman" pitchFamily="18" charset="0"/>
                        </a:rPr>
                        <a:t>milionë</a:t>
                      </a:r>
                      <a:r>
                        <a:rPr lang="en-US" sz="1200" b="1" dirty="0">
                          <a:effectLst/>
                          <a:latin typeface="Times New Roman" pitchFamily="18" charset="0"/>
                          <a:ea typeface="Calibri"/>
                          <a:cs typeface="Times New Roman" pitchFamily="18" charset="0"/>
                        </a:rPr>
                        <a:t> </a:t>
                      </a:r>
                      <a:r>
                        <a:rPr lang="en-US" sz="1200" b="1" dirty="0" err="1">
                          <a:effectLst/>
                          <a:latin typeface="Times New Roman" pitchFamily="18" charset="0"/>
                          <a:ea typeface="Calibri"/>
                          <a:cs typeface="Times New Roman" pitchFamily="18" charset="0"/>
                        </a:rPr>
                        <a:t>lekë</a:t>
                      </a:r>
                      <a:endParaRPr lang="en-US" sz="1200" dirty="0">
                        <a:effectLst/>
                        <a:latin typeface="Times New Roman" pitchFamily="18" charset="0"/>
                        <a:ea typeface="Calibri"/>
                        <a:cs typeface="Times New Roman" pitchFamily="18" charset="0"/>
                      </a:endParaRPr>
                    </a:p>
                  </a:txBody>
                  <a:tcPr marL="22906" marR="22906" marT="53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457200" marR="0" algn="ctr">
                        <a:lnSpc>
                          <a:spcPct val="107000"/>
                        </a:lnSpc>
                        <a:spcBef>
                          <a:spcPts val="0"/>
                        </a:spcBef>
                        <a:spcAft>
                          <a:spcPts val="0"/>
                        </a:spcAft>
                      </a:pPr>
                      <a:r>
                        <a:rPr lang="en-US" sz="1200" kern="100">
                          <a:effectLst/>
                          <a:latin typeface="Times New Roman" pitchFamily="18" charset="0"/>
                          <a:ea typeface="Calibri"/>
                          <a:cs typeface="Times New Roman" pitchFamily="18" charset="0"/>
                        </a:rPr>
                        <a:t> </a:t>
                      </a:r>
                    </a:p>
                    <a:p>
                      <a:pPr marL="0" marR="0" algn="ctr">
                        <a:lnSpc>
                          <a:spcPct val="107000"/>
                        </a:lnSpc>
                        <a:spcBef>
                          <a:spcPts val="0"/>
                        </a:spcBef>
                        <a:spcAft>
                          <a:spcPts val="0"/>
                        </a:spcAft>
                      </a:pPr>
                      <a:r>
                        <a:rPr lang="en-US" sz="1200" b="1">
                          <a:effectLst/>
                          <a:latin typeface="Times New Roman" pitchFamily="18" charset="0"/>
                          <a:ea typeface="Calibri"/>
                          <a:cs typeface="Times New Roman" pitchFamily="18" charset="0"/>
                        </a:rPr>
                        <a:t>-6 %</a:t>
                      </a:r>
                      <a:endParaRPr lang="en-US" sz="1200">
                        <a:effectLst/>
                        <a:latin typeface="Times New Roman" pitchFamily="18" charset="0"/>
                        <a:ea typeface="Calibri"/>
                        <a:cs typeface="Times New Roman" pitchFamily="18" charset="0"/>
                      </a:endParaRPr>
                    </a:p>
                  </a:txBody>
                  <a:tcPr marL="22906" marR="22906" marT="536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r>
              <a:tr h="745751">
                <a:tc>
                  <a:txBody>
                    <a:bodyPr/>
                    <a:lstStyle/>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BASHKIA</a:t>
                      </a:r>
                      <a:endParaRPr lang="en-US" sz="1200" dirty="0">
                        <a:effectLst/>
                        <a:latin typeface="Times New Roman" pitchFamily="18" charset="0"/>
                        <a:ea typeface="Calibri"/>
                        <a:cs typeface="Times New Roman" pitchFamily="18" charset="0"/>
                      </a:endParaRPr>
                    </a:p>
                    <a:p>
                      <a:pPr marL="0" marR="0" algn="ctr">
                        <a:lnSpc>
                          <a:spcPct val="107000"/>
                        </a:lnSpc>
                        <a:spcBef>
                          <a:spcPts val="0"/>
                        </a:spcBef>
                        <a:spcAft>
                          <a:spcPts val="0"/>
                        </a:spcAft>
                      </a:pPr>
                      <a:r>
                        <a:rPr lang="en-US" sz="1200" b="1" dirty="0" smtClean="0">
                          <a:effectLst/>
                          <a:latin typeface="Times New Roman" pitchFamily="18" charset="0"/>
                          <a:ea typeface="Calibri"/>
                          <a:cs typeface="Times New Roman" pitchFamily="18" charset="0"/>
                        </a:rPr>
                        <a:t>KRUJË</a:t>
                      </a:r>
                      <a:endParaRPr lang="en-US" sz="1200" dirty="0">
                        <a:effectLst/>
                        <a:latin typeface="Times New Roman" pitchFamily="18" charset="0"/>
                        <a:ea typeface="Calibri"/>
                        <a:cs typeface="Times New Roman" pitchFamily="18" charset="0"/>
                      </a:endParaRPr>
                    </a:p>
                  </a:txBody>
                  <a:tcPr marL="22906" marR="22906" marT="53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242.7 </a:t>
                      </a:r>
                      <a:r>
                        <a:rPr lang="en-US" sz="1200" b="1" dirty="0" err="1">
                          <a:effectLst/>
                          <a:latin typeface="Times New Roman" pitchFamily="18" charset="0"/>
                          <a:ea typeface="Calibri"/>
                          <a:cs typeface="Times New Roman" pitchFamily="18" charset="0"/>
                        </a:rPr>
                        <a:t>milionë</a:t>
                      </a:r>
                      <a:r>
                        <a:rPr lang="en-US" sz="1200" b="1" dirty="0">
                          <a:effectLst/>
                          <a:latin typeface="Times New Roman" pitchFamily="18" charset="0"/>
                          <a:ea typeface="Calibri"/>
                          <a:cs typeface="Times New Roman" pitchFamily="18" charset="0"/>
                        </a:rPr>
                        <a:t> </a:t>
                      </a:r>
                      <a:r>
                        <a:rPr lang="en-US" sz="1200" b="1" dirty="0" err="1">
                          <a:effectLst/>
                          <a:latin typeface="Times New Roman" pitchFamily="18" charset="0"/>
                          <a:ea typeface="Calibri"/>
                          <a:cs typeface="Times New Roman" pitchFamily="18" charset="0"/>
                        </a:rPr>
                        <a:t>lekë</a:t>
                      </a:r>
                      <a:endParaRPr lang="en-US" sz="1200" dirty="0">
                        <a:effectLst/>
                        <a:latin typeface="Times New Roman" pitchFamily="18" charset="0"/>
                        <a:ea typeface="Calibri"/>
                        <a:cs typeface="Times New Roman"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177.2 </a:t>
                      </a:r>
                      <a:r>
                        <a:rPr lang="en-US" sz="1200" b="1" dirty="0" err="1">
                          <a:effectLst/>
                          <a:latin typeface="Times New Roman" pitchFamily="18" charset="0"/>
                          <a:ea typeface="Calibri"/>
                          <a:cs typeface="Times New Roman" pitchFamily="18" charset="0"/>
                        </a:rPr>
                        <a:t>milionë</a:t>
                      </a:r>
                      <a:r>
                        <a:rPr lang="en-US" sz="1200" b="1" dirty="0">
                          <a:effectLst/>
                          <a:latin typeface="Times New Roman" pitchFamily="18" charset="0"/>
                          <a:ea typeface="Calibri"/>
                          <a:cs typeface="Times New Roman" pitchFamily="18" charset="0"/>
                        </a:rPr>
                        <a:t> </a:t>
                      </a:r>
                      <a:r>
                        <a:rPr lang="en-US" sz="1200" b="1" dirty="0" err="1">
                          <a:effectLst/>
                          <a:latin typeface="Times New Roman" pitchFamily="18" charset="0"/>
                          <a:ea typeface="Calibri"/>
                          <a:cs typeface="Times New Roman" pitchFamily="18" charset="0"/>
                        </a:rPr>
                        <a:t>lekë</a:t>
                      </a:r>
                      <a:endParaRPr lang="en-US" sz="1200" dirty="0">
                        <a:effectLst/>
                        <a:latin typeface="Times New Roman" pitchFamily="18" charset="0"/>
                        <a:ea typeface="Calibri"/>
                        <a:cs typeface="Times New Roman" pitchFamily="18" charset="0"/>
                      </a:endParaRPr>
                    </a:p>
                  </a:txBody>
                  <a:tcPr marL="22906" marR="22906" marT="53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457200" marR="0" algn="ctr">
                        <a:lnSpc>
                          <a:spcPct val="107000"/>
                        </a:lnSpc>
                        <a:spcBef>
                          <a:spcPts val="0"/>
                        </a:spcBef>
                        <a:spcAft>
                          <a:spcPts val="0"/>
                        </a:spcAft>
                      </a:pPr>
                      <a:r>
                        <a:rPr lang="en-US" sz="1200" kern="100" dirty="0">
                          <a:effectLst/>
                          <a:latin typeface="Times New Roman" pitchFamily="18" charset="0"/>
                          <a:ea typeface="Calibri"/>
                          <a:cs typeface="Times New Roman" pitchFamily="18" charset="0"/>
                        </a:rPr>
                        <a:t> </a:t>
                      </a:r>
                    </a:p>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-27 %</a:t>
                      </a:r>
                      <a:endParaRPr lang="en-US" sz="1200" dirty="0">
                        <a:effectLst/>
                        <a:latin typeface="Times New Roman" pitchFamily="18" charset="0"/>
                        <a:ea typeface="Calibri"/>
                        <a:cs typeface="Times New Roman" pitchFamily="18" charset="0"/>
                      </a:endParaRPr>
                    </a:p>
                  </a:txBody>
                  <a:tcPr marL="22906" marR="22906" marT="536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r>
            </a:tbl>
          </a:graphicData>
        </a:graphic>
      </p:graphicFrame>
      <p:sp>
        <p:nvSpPr>
          <p:cNvPr id="6"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8</a:t>
            </a:fld>
            <a:endParaRPr lang="en-US" b="1" dirty="0">
              <a:solidFill>
                <a:schemeClr val="tx1"/>
              </a:solidFill>
            </a:endParaRPr>
          </a:p>
        </p:txBody>
      </p:sp>
    </p:spTree>
    <p:extLst>
      <p:ext uri="{BB962C8B-B14F-4D97-AF65-F5344CB8AC3E}">
        <p14:creationId xmlns:p14="http://schemas.microsoft.com/office/powerpoint/2010/main" val="25344891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86668" y="990600"/>
            <a:ext cx="6570663" cy="708025"/>
          </a:xfrm>
        </p:spPr>
        <p:txBody>
          <a:bodyPr/>
          <a:lstStyle/>
          <a:p>
            <a:pPr algn="ctr"/>
            <a:r>
              <a:rPr lang="en-US" sz="2400" dirty="0">
                <a:latin typeface="Times New Roman" panose="02020603050405020304" pitchFamily="18" charset="0"/>
                <a:cs typeface="Times New Roman" panose="02020603050405020304" pitchFamily="18" charset="0"/>
              </a:rPr>
              <a:t>ARSIMI</a:t>
            </a:r>
          </a:p>
        </p:txBody>
      </p:sp>
      <p:sp>
        <p:nvSpPr>
          <p:cNvPr id="4" name="Slide Number Placeholder 3"/>
          <p:cNvSpPr>
            <a:spLocks noGrp="1"/>
          </p:cNvSpPr>
          <p:nvPr>
            <p:ph type="sldNum" sz="quarter" idx="12"/>
          </p:nvPr>
        </p:nvSpPr>
        <p:spPr/>
        <p:txBody>
          <a:bodyPr/>
          <a:lstStyle/>
          <a:p>
            <a:pPr>
              <a:defRPr/>
            </a:pPr>
            <a:fld id="{51ACAA0A-A54D-4EAE-9F78-393AB960BCBF}" type="slidenum">
              <a:rPr lang="en-US" b="1" smtClean="0">
                <a:solidFill>
                  <a:schemeClr val="tx1"/>
                </a:solidFill>
              </a:rPr>
              <a:pPr>
                <a:defRPr/>
              </a:pPr>
              <a:t>80</a:t>
            </a:fld>
            <a:endParaRPr lang="en-US" b="1" dirty="0">
              <a:solidFill>
                <a:schemeClr val="tx1"/>
              </a:solidFill>
            </a:endParaRPr>
          </a:p>
        </p:txBody>
      </p:sp>
      <p:sp>
        <p:nvSpPr>
          <p:cNvPr id="7" name="TextBox 6">
            <a:extLst>
              <a:ext uri="{FF2B5EF4-FFF2-40B4-BE49-F238E27FC236}">
                <a16:creationId xmlns:a16="http://schemas.microsoft.com/office/drawing/2014/main" xmlns="" id="{78DA8C5D-366C-6664-8EE5-64C0A5C40066}"/>
              </a:ext>
            </a:extLst>
          </p:cNvPr>
          <p:cNvSpPr txBox="1"/>
          <p:nvPr/>
        </p:nvSpPr>
        <p:spPr>
          <a:xfrm>
            <a:off x="514349" y="2536168"/>
            <a:ext cx="8115299" cy="4031873"/>
          </a:xfrm>
          <a:prstGeom prst="rect">
            <a:avLst/>
          </a:prstGeom>
          <a:noFill/>
        </p:spPr>
        <p:txBody>
          <a:bodyPr wrap="square">
            <a:spAutoFit/>
          </a:bodyPr>
          <a:lstStyle/>
          <a:p>
            <a:pPr lvl="0" algn="just"/>
            <a:r>
              <a:rPr lang="nl-NL" sz="1600" dirty="0">
                <a:latin typeface="Times New Roman" panose="02020603050405020304" pitchFamily="18" charset="0"/>
                <a:cs typeface="Times New Roman" panose="02020603050405020304" pitchFamily="18" charset="0"/>
              </a:rPr>
              <a:t>5. Shtimi i oficerëve të sigurisë, psikologëve, mësuesve ndihmës dhe punonjësve social në të gjitha institucionet e arsimit parauniversitar në krahasim me vitin shkollor 2023-2024, në 3-mujorin e parë të vitit shkollor 2024-2025 ka qenë në rritje dhe më cilësor, duke rritur njëherazi mësimdhënien dhe mësimnxënien, sigurinë, mbarvajtjen dhe cilësinë në të gjitha këto institucione me në qendër nxënësin. Ndonëse me një trend në rritje për përfshirjen e sa më shumë oficerë të sigurisë, psikologë, mësues ndihmës dhe punonjës social, përsëri kërkohet një vëmendje e shtuar në këtë drejtim; </a:t>
            </a:r>
            <a:endParaRPr lang="en-US" sz="1600" dirty="0">
              <a:latin typeface="Times New Roman" panose="02020603050405020304" pitchFamily="18" charset="0"/>
              <a:cs typeface="Times New Roman" panose="02020603050405020304" pitchFamily="18" charset="0"/>
            </a:endParaRPr>
          </a:p>
          <a:p>
            <a:pPr lvl="0" algn="just"/>
            <a:r>
              <a:rPr lang="nl-NL" sz="1600" dirty="0">
                <a:latin typeface="Times New Roman" panose="02020603050405020304" pitchFamily="18" charset="0"/>
                <a:cs typeface="Times New Roman" panose="02020603050405020304" pitchFamily="18" charset="0"/>
              </a:rPr>
              <a:t>6. Të rëndësishme për vitin shkollor 2024-2025 kanë qenë edhe zhvillimi i procesit të provimeve të Maturës Shtetërore dhe ai i provimeve të Lirimit. Ashtu si në vitin shkollor 2023-2024 edhe në vitin shkollor 2024-2025 procesi i zhvillimit të provimeve të lirimit dhe të maturës shtetërore kanë qenë të suksesshme, si në drejtim të mirë organizimit, ashtu edhe në drejtim të cilësisë dhe shmangies së çdo lloj problematike të mundshme përgjatë procesit të provimeve. Provimet e Maturës Shtetërore për vitin shkollor 2024-2025</a:t>
            </a:r>
            <a:r>
              <a:rPr lang="nl-NL" sz="1600" b="1" dirty="0">
                <a:latin typeface="Times New Roman" panose="02020603050405020304" pitchFamily="18" charset="0"/>
                <a:cs typeface="Times New Roman" panose="02020603050405020304" pitchFamily="18" charset="0"/>
              </a:rPr>
              <a:t> </a:t>
            </a:r>
            <a:r>
              <a:rPr lang="nl-NL" sz="1600" dirty="0">
                <a:latin typeface="Times New Roman" panose="02020603050405020304" pitchFamily="18" charset="0"/>
                <a:cs typeface="Times New Roman" panose="02020603050405020304" pitchFamily="18" charset="0"/>
              </a:rPr>
              <a:t>u zhvilluan në</a:t>
            </a:r>
            <a:r>
              <a:rPr lang="nl-NL" sz="1600" b="1" dirty="0">
                <a:latin typeface="Times New Roman" panose="02020603050405020304" pitchFamily="18" charset="0"/>
                <a:cs typeface="Times New Roman" panose="02020603050405020304" pitchFamily="18" charset="0"/>
              </a:rPr>
              <a:t> datat 03, 10, 17 dhe 24 qershor 2025</a:t>
            </a:r>
            <a:r>
              <a:rPr lang="nl-NL" sz="1600" dirty="0">
                <a:latin typeface="Times New Roman" panose="02020603050405020304" pitchFamily="18" charset="0"/>
                <a:cs typeface="Times New Roman" panose="02020603050405020304" pitchFamily="18" charset="0"/>
              </a:rPr>
              <a:t>. Ndërsa </a:t>
            </a:r>
            <a:r>
              <a:rPr lang="it-IT" sz="1600" dirty="0">
                <a:latin typeface="Times New Roman" panose="02020603050405020304" pitchFamily="18" charset="0"/>
                <a:cs typeface="Times New Roman" panose="02020603050405020304" pitchFamily="18" charset="0"/>
              </a:rPr>
              <a:t>provimet e Lirimit për klasat e nënta u zhvilluan në</a:t>
            </a:r>
            <a:r>
              <a:rPr lang="it-IT" sz="1600" b="1" dirty="0">
                <a:latin typeface="Times New Roman" panose="02020603050405020304" pitchFamily="18" charset="0"/>
                <a:cs typeface="Times New Roman" panose="02020603050405020304" pitchFamily="18" charset="0"/>
              </a:rPr>
              <a:t> datat 19, 25 dhe 30 qershor 2025</a:t>
            </a:r>
            <a:r>
              <a:rPr lang="it-IT" sz="1600" dirty="0">
                <a:latin typeface="Times New Roman" panose="02020603050405020304" pitchFamily="18" charset="0"/>
                <a:cs typeface="Times New Roman" panose="02020603050405020304" pitchFamily="18" charset="0"/>
              </a:rPr>
              <a:t>. Procesi i provimeve u zhvillua normalisht nën monitorimin e përfaqësuesve të Ministrisë së Arsimit, Rinisë dhe Sporteve dhe Zyrave Vendore Arsimore (ZVA) përkatëse.</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1188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86667" y="990600"/>
            <a:ext cx="6570663" cy="708025"/>
          </a:xfrm>
        </p:spPr>
        <p:txBody>
          <a:bodyPr/>
          <a:lstStyle/>
          <a:p>
            <a:pPr algn="ctr"/>
            <a:r>
              <a:rPr lang="en-US" sz="2400" dirty="0">
                <a:latin typeface="Times New Roman" panose="02020603050405020304" pitchFamily="18" charset="0"/>
                <a:cs typeface="Times New Roman" panose="02020603050405020304" pitchFamily="18" charset="0"/>
              </a:rPr>
              <a:t>ARSIMI</a:t>
            </a:r>
          </a:p>
        </p:txBody>
      </p:sp>
      <p:sp>
        <p:nvSpPr>
          <p:cNvPr id="4" name="Slide Number Placeholder 3"/>
          <p:cNvSpPr>
            <a:spLocks noGrp="1"/>
          </p:cNvSpPr>
          <p:nvPr>
            <p:ph type="sldNum" sz="quarter" idx="12"/>
          </p:nvPr>
        </p:nvSpPr>
        <p:spPr/>
        <p:txBody>
          <a:bodyPr/>
          <a:lstStyle/>
          <a:p>
            <a:pPr>
              <a:defRPr/>
            </a:pPr>
            <a:fld id="{51ACAA0A-A54D-4EAE-9F78-393AB960BCBF}" type="slidenum">
              <a:rPr lang="en-US" b="1" smtClean="0">
                <a:solidFill>
                  <a:schemeClr val="tx1"/>
                </a:solidFill>
              </a:rPr>
              <a:pPr>
                <a:defRPr/>
              </a:pPr>
              <a:t>81</a:t>
            </a:fld>
            <a:endParaRPr lang="en-US" b="1" dirty="0">
              <a:solidFill>
                <a:schemeClr val="tx1"/>
              </a:solidFill>
            </a:endParaRPr>
          </a:p>
        </p:txBody>
      </p:sp>
      <p:sp>
        <p:nvSpPr>
          <p:cNvPr id="7" name="TextBox 6">
            <a:extLst>
              <a:ext uri="{FF2B5EF4-FFF2-40B4-BE49-F238E27FC236}">
                <a16:creationId xmlns:a16="http://schemas.microsoft.com/office/drawing/2014/main" xmlns="" id="{428AA492-13C0-08BB-2516-C165B6BA752E}"/>
              </a:ext>
            </a:extLst>
          </p:cNvPr>
          <p:cNvSpPr txBox="1"/>
          <p:nvPr/>
        </p:nvSpPr>
        <p:spPr>
          <a:xfrm>
            <a:off x="712784" y="2743200"/>
            <a:ext cx="7718427" cy="3317318"/>
          </a:xfrm>
          <a:prstGeom prst="rect">
            <a:avLst/>
          </a:prstGeom>
          <a:noFill/>
        </p:spPr>
        <p:txBody>
          <a:bodyPr wrap="square">
            <a:spAutoFit/>
          </a:bodyPr>
          <a:lstStyle/>
          <a:p>
            <a:pPr algn="just">
              <a:lnSpc>
                <a:spcPct val="115000"/>
              </a:lnSpc>
              <a:spcAft>
                <a:spcPts val="1000"/>
              </a:spcAft>
            </a:pP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	Të rëndësishme për vitin shkollor 2024-2025 kanë qenë edhe zhvillimi i procesit të provimeve të Maturës Shtetërore dhe ai i provimeve të Lirimit. Ashtu si në vitin shkollor 2023-2024 edhe në vitin shkollor 2024-2025 procesi i zhvillimit të provimeve të lirimit dhe të maturës shtetërore kanë qenë të suksesshme, si në drejtim të mirë organizimit, ashtu edhe në drejtim të cilësisë dhe shmangies së çdo lloj problematike të mundshme përgjatë procesit të provimeve. </a:t>
            </a:r>
          </a:p>
          <a:p>
            <a:pPr algn="just">
              <a:lnSpc>
                <a:spcPct val="115000"/>
              </a:lnSpc>
              <a:spcAft>
                <a:spcPts val="1000"/>
              </a:spcAft>
            </a:pP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	Provimet e Maturës Shtetërore për vitin shkollor 2024-2025</a:t>
            </a:r>
            <a:r>
              <a:rPr lang="nl-NL"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u zhvilluan në</a:t>
            </a:r>
            <a:r>
              <a:rPr lang="nl-NL" sz="1600" b="1" dirty="0">
                <a:effectLst/>
                <a:latin typeface="Times New Roman" panose="02020603050405020304" pitchFamily="18" charset="0"/>
                <a:ea typeface="Calibri" panose="020F0502020204030204" pitchFamily="34" charset="0"/>
                <a:cs typeface="Times New Roman" panose="02020603050405020304" pitchFamily="18" charset="0"/>
              </a:rPr>
              <a:t> datat 03, 10, 17 dhe 24 qershor 2025</a:t>
            </a:r>
            <a:r>
              <a:rPr lang="nl-NL" sz="1600" dirty="0">
                <a:effectLst/>
                <a:latin typeface="Times New Roman" panose="02020603050405020304" pitchFamily="18" charset="0"/>
                <a:ea typeface="Calibri" panose="020F0502020204030204" pitchFamily="34" charset="0"/>
                <a:cs typeface="Times New Roman" panose="02020603050405020304" pitchFamily="18" charset="0"/>
              </a:rPr>
              <a:t>. Ndërsa </a:t>
            </a: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provimet e Lirimit për klasat e nënta u zhvilluan në</a:t>
            </a:r>
            <a:r>
              <a:rPr lang="it-IT" sz="1600" b="1" dirty="0">
                <a:effectLst/>
                <a:latin typeface="Times New Roman" panose="02020603050405020304" pitchFamily="18" charset="0"/>
                <a:ea typeface="Calibri" panose="020F0502020204030204" pitchFamily="34" charset="0"/>
                <a:cs typeface="Times New Roman" panose="02020603050405020304" pitchFamily="18" charset="0"/>
              </a:rPr>
              <a:t> datat </a:t>
            </a:r>
            <a:r>
              <a:rPr lang="it-IT" sz="1600" b="1" dirty="0">
                <a:latin typeface="Times New Roman" panose="02020603050405020304" pitchFamily="18" charset="0"/>
                <a:ea typeface="Calibri" panose="020F0502020204030204" pitchFamily="34" charset="0"/>
                <a:cs typeface="Times New Roman" panose="02020603050405020304" pitchFamily="18" charset="0"/>
              </a:rPr>
              <a:t>19</a:t>
            </a:r>
            <a:r>
              <a:rPr lang="it-IT" sz="1600" b="1" dirty="0">
                <a:effectLst/>
                <a:latin typeface="Times New Roman" panose="02020603050405020304" pitchFamily="18" charset="0"/>
                <a:ea typeface="Calibri" panose="020F0502020204030204" pitchFamily="34" charset="0"/>
                <a:cs typeface="Times New Roman" panose="02020603050405020304" pitchFamily="18" charset="0"/>
              </a:rPr>
              <a:t>, 25 dhe </a:t>
            </a:r>
            <a:r>
              <a:rPr lang="it-IT" sz="1600" b="1" dirty="0">
                <a:latin typeface="Times New Roman" panose="02020603050405020304" pitchFamily="18" charset="0"/>
                <a:ea typeface="Calibri" panose="020F0502020204030204" pitchFamily="34" charset="0"/>
                <a:cs typeface="Times New Roman" panose="02020603050405020304" pitchFamily="18" charset="0"/>
              </a:rPr>
              <a:t>30</a:t>
            </a:r>
            <a:r>
              <a:rPr lang="it-IT" sz="1600" b="1" dirty="0">
                <a:effectLst/>
                <a:latin typeface="Times New Roman" panose="02020603050405020304" pitchFamily="18" charset="0"/>
                <a:ea typeface="Calibri" panose="020F0502020204030204" pitchFamily="34" charset="0"/>
                <a:cs typeface="Times New Roman" panose="02020603050405020304" pitchFamily="18" charset="0"/>
              </a:rPr>
              <a:t> qershor 2025</a:t>
            </a: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 Procesi i provimeve u zhvillua normalisht nën monitorimin e përfaqësuesve të Ministrisë së Arsimit, Rinisë dhe Sporteve dhe Zyrave Vendore Arsimore (ZVA) përkatëse.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47753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86667" y="914400"/>
            <a:ext cx="6570663" cy="708025"/>
          </a:xfrm>
        </p:spPr>
        <p:txBody>
          <a:bodyPr/>
          <a:lstStyle/>
          <a:p>
            <a:pPr algn="ctr"/>
            <a:r>
              <a:rPr lang="en-US" sz="2400" dirty="0">
                <a:latin typeface="Times New Roman" panose="02020603050405020304" pitchFamily="18" charset="0"/>
                <a:cs typeface="Times New Roman" panose="02020603050405020304" pitchFamily="18" charset="0"/>
              </a:rPr>
              <a:t>ARSIMI</a:t>
            </a:r>
          </a:p>
        </p:txBody>
      </p:sp>
      <p:sp>
        <p:nvSpPr>
          <p:cNvPr id="4" name="Slide Number Placeholder 3"/>
          <p:cNvSpPr>
            <a:spLocks noGrp="1"/>
          </p:cNvSpPr>
          <p:nvPr>
            <p:ph type="sldNum" sz="quarter" idx="12"/>
          </p:nvPr>
        </p:nvSpPr>
        <p:spPr/>
        <p:txBody>
          <a:bodyPr/>
          <a:lstStyle/>
          <a:p>
            <a:pPr>
              <a:defRPr/>
            </a:pPr>
            <a:fld id="{51ACAA0A-A54D-4EAE-9F78-393AB960BCBF}" type="slidenum">
              <a:rPr lang="en-US" b="1" smtClean="0">
                <a:solidFill>
                  <a:schemeClr val="tx1"/>
                </a:solidFill>
              </a:rPr>
              <a:pPr>
                <a:defRPr/>
              </a:pPr>
              <a:t>82</a:t>
            </a:fld>
            <a:endParaRPr lang="en-US" b="1" dirty="0">
              <a:solidFill>
                <a:schemeClr val="tx1"/>
              </a:solidFill>
            </a:endParaRPr>
          </a:p>
        </p:txBody>
      </p:sp>
      <p:sp>
        <p:nvSpPr>
          <p:cNvPr id="7" name="TextBox 6">
            <a:extLst>
              <a:ext uri="{FF2B5EF4-FFF2-40B4-BE49-F238E27FC236}">
                <a16:creationId xmlns:a16="http://schemas.microsoft.com/office/drawing/2014/main" xmlns="" id="{CAB9C06E-DF20-ABB0-4832-3EC858672A27}"/>
              </a:ext>
            </a:extLst>
          </p:cNvPr>
          <p:cNvSpPr txBox="1"/>
          <p:nvPr/>
        </p:nvSpPr>
        <p:spPr>
          <a:xfrm>
            <a:off x="1474673" y="2362200"/>
            <a:ext cx="5943600" cy="374077"/>
          </a:xfrm>
          <a:prstGeom prst="rect">
            <a:avLst/>
          </a:prstGeom>
          <a:noFill/>
        </p:spPr>
        <p:txBody>
          <a:bodyPr wrap="square">
            <a:spAutoFit/>
          </a:bodyPr>
          <a:lstStyle/>
          <a:p>
            <a:pPr marL="0" marR="0" algn="ctr">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PROVIMET E MATURËS SHTETËRORE 2024-2025:</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DDB554D4-2E64-711B-3BD2-D4CFB147E754}"/>
              </a:ext>
            </a:extLst>
          </p:cNvPr>
          <p:cNvGraphicFramePr>
            <a:graphicFrameLocks noGrp="1"/>
          </p:cNvGraphicFramePr>
          <p:nvPr>
            <p:extLst>
              <p:ext uri="{D42A27DB-BD31-4B8C-83A1-F6EECF244321}">
                <p14:modId xmlns:p14="http://schemas.microsoft.com/office/powerpoint/2010/main" val="2795493284"/>
              </p:ext>
            </p:extLst>
          </p:nvPr>
        </p:nvGraphicFramePr>
        <p:xfrm>
          <a:off x="977979" y="3004896"/>
          <a:ext cx="7188042" cy="3805597"/>
        </p:xfrm>
        <a:graphic>
          <a:graphicData uri="http://schemas.openxmlformats.org/drawingml/2006/table">
            <a:tbl>
              <a:tblPr firstRow="1" firstCol="1" bandRow="1"/>
              <a:tblGrid>
                <a:gridCol w="1228991">
                  <a:extLst>
                    <a:ext uri="{9D8B030D-6E8A-4147-A177-3AD203B41FA5}">
                      <a16:colId xmlns:a16="http://schemas.microsoft.com/office/drawing/2014/main" xmlns="" val="4207763325"/>
                    </a:ext>
                  </a:extLst>
                </a:gridCol>
                <a:gridCol w="1009640">
                  <a:extLst>
                    <a:ext uri="{9D8B030D-6E8A-4147-A177-3AD203B41FA5}">
                      <a16:colId xmlns:a16="http://schemas.microsoft.com/office/drawing/2014/main" xmlns="" val="3248965099"/>
                    </a:ext>
                  </a:extLst>
                </a:gridCol>
                <a:gridCol w="1228991">
                  <a:extLst>
                    <a:ext uri="{9D8B030D-6E8A-4147-A177-3AD203B41FA5}">
                      <a16:colId xmlns:a16="http://schemas.microsoft.com/office/drawing/2014/main" xmlns="" val="747131816"/>
                    </a:ext>
                  </a:extLst>
                </a:gridCol>
                <a:gridCol w="1360446">
                  <a:extLst>
                    <a:ext uri="{9D8B030D-6E8A-4147-A177-3AD203B41FA5}">
                      <a16:colId xmlns:a16="http://schemas.microsoft.com/office/drawing/2014/main" xmlns="" val="3272523036"/>
                    </a:ext>
                  </a:extLst>
                </a:gridCol>
                <a:gridCol w="955191">
                  <a:extLst>
                    <a:ext uri="{9D8B030D-6E8A-4147-A177-3AD203B41FA5}">
                      <a16:colId xmlns:a16="http://schemas.microsoft.com/office/drawing/2014/main" xmlns="" val="1673858217"/>
                    </a:ext>
                  </a:extLst>
                </a:gridCol>
                <a:gridCol w="1404783">
                  <a:extLst>
                    <a:ext uri="{9D8B030D-6E8A-4147-A177-3AD203B41FA5}">
                      <a16:colId xmlns:a16="http://schemas.microsoft.com/office/drawing/2014/main" xmlns="" val="1927365266"/>
                    </a:ext>
                  </a:extLst>
                </a:gridCol>
              </a:tblGrid>
              <a:tr h="1129817">
                <a:tc>
                  <a:txBody>
                    <a:bodyPr/>
                    <a:lstStyle/>
                    <a:p>
                      <a:pPr marL="0" marR="0">
                        <a:lnSpc>
                          <a:spcPct val="107000"/>
                        </a:lnSpc>
                        <a:spcAft>
                          <a:spcPts val="800"/>
                        </a:spcAft>
                        <a:buNone/>
                      </a:pPr>
                      <a:r>
                        <a:rPr lang="nl-NL"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DREJTORIA</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NR. I QENDRAVE</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NXËNËS TË REGJISTRUAR</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NXËNËS PJESËMARRËS</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NXËNËS TË MUNGUAR</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PROBLEMATIKA</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4CEE4"/>
                    </a:solidFill>
                  </a:tcPr>
                </a:tc>
                <a:extLst>
                  <a:ext uri="{0D108BD9-81ED-4DB2-BD59-A6C34878D82A}">
                    <a16:rowId xmlns:a16="http://schemas.microsoft.com/office/drawing/2014/main" xmlns="" val="1471939216"/>
                  </a:ext>
                </a:extLst>
              </a:tr>
              <a:tr h="661166">
                <a:tc>
                  <a:txBody>
                    <a:bodyPr/>
                    <a:lstStyle/>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Zyra Vendore Arsimore Durrës</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2311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2208</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103</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Asnjë problem gjatë zhvillimit të provimit.</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extLst>
                  <a:ext uri="{0D108BD9-81ED-4DB2-BD59-A6C34878D82A}">
                    <a16:rowId xmlns:a16="http://schemas.microsoft.com/office/drawing/2014/main" xmlns="" val="1100496670"/>
                  </a:ext>
                </a:extLst>
              </a:tr>
              <a:tr h="1005362">
                <a:tc>
                  <a:txBody>
                    <a:bodyPr/>
                    <a:lstStyle/>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Zyra Vendore Arsimore Shijak</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108</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Asnjë problem gjatë zhvillimit të provimit.</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extLst>
                  <a:ext uri="{0D108BD9-81ED-4DB2-BD59-A6C34878D82A}">
                    <a16:rowId xmlns:a16="http://schemas.microsoft.com/office/drawing/2014/main" xmlns="" val="3530504146"/>
                  </a:ext>
                </a:extLst>
              </a:tr>
              <a:tr h="785621">
                <a:tc>
                  <a:txBody>
                    <a:bodyPr/>
                    <a:lstStyle/>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Zyra Vendore Arsimore Krujë</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465</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458</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Asnjë problem gjatë zhvillimit të provimit.</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extLst>
                  <a:ext uri="{0D108BD9-81ED-4DB2-BD59-A6C34878D82A}">
                    <a16:rowId xmlns:a16="http://schemas.microsoft.com/office/drawing/2014/main" xmlns="" val="3202703288"/>
                  </a:ext>
                </a:extLst>
              </a:tr>
              <a:tr h="221685">
                <a:tc>
                  <a:txBody>
                    <a:bodyPr/>
                    <a:lstStyle/>
                    <a:p>
                      <a:pPr marL="0" marR="0">
                        <a:lnSpc>
                          <a:spcPct val="107000"/>
                        </a:lnSpc>
                        <a:spcAft>
                          <a:spcPts val="800"/>
                        </a:spcAft>
                        <a:buNone/>
                      </a:pPr>
                      <a:r>
                        <a:rPr lang="en-US" sz="13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GJITHËSEJ</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2884</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2312</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nSpc>
                          <a:spcPct val="107000"/>
                        </a:lnSpc>
                        <a:spcAft>
                          <a:spcPts val="800"/>
                        </a:spcAft>
                        <a:buNone/>
                      </a:pPr>
                      <a:r>
                        <a:rPr lang="en-US"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nSpc>
                          <a:spcPct val="107000"/>
                        </a:lnSpc>
                        <a:spcAft>
                          <a:spcPts val="800"/>
                        </a:spcAft>
                        <a:buNone/>
                      </a:pPr>
                      <a:r>
                        <a:rPr lang="en-US" sz="13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006" marR="77006" marT="116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extLst>
                  <a:ext uri="{0D108BD9-81ED-4DB2-BD59-A6C34878D82A}">
                    <a16:rowId xmlns:a16="http://schemas.microsoft.com/office/drawing/2014/main" xmlns="" val="2065249007"/>
                  </a:ext>
                </a:extLst>
              </a:tr>
            </a:tbl>
          </a:graphicData>
        </a:graphic>
      </p:graphicFrame>
    </p:spTree>
    <p:extLst>
      <p:ext uri="{BB962C8B-B14F-4D97-AF65-F5344CB8AC3E}">
        <p14:creationId xmlns:p14="http://schemas.microsoft.com/office/powerpoint/2010/main" val="12417280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86667" y="1060515"/>
            <a:ext cx="6570663" cy="708025"/>
          </a:xfrm>
        </p:spPr>
        <p:txBody>
          <a:bodyPr/>
          <a:lstStyle/>
          <a:p>
            <a:pPr algn="ctr"/>
            <a:r>
              <a:rPr lang="en-US" sz="2400" dirty="0">
                <a:latin typeface="Times New Roman" panose="02020603050405020304" pitchFamily="18" charset="0"/>
                <a:cs typeface="Times New Roman" panose="02020603050405020304" pitchFamily="18" charset="0"/>
              </a:rPr>
              <a:t>ARSIMI</a:t>
            </a:r>
          </a:p>
        </p:txBody>
      </p:sp>
      <p:sp>
        <p:nvSpPr>
          <p:cNvPr id="3" name="Slide Number Placeholder 2"/>
          <p:cNvSpPr>
            <a:spLocks noGrp="1"/>
          </p:cNvSpPr>
          <p:nvPr>
            <p:ph type="sldNum" sz="quarter" idx="12"/>
          </p:nvPr>
        </p:nvSpPr>
        <p:spPr/>
        <p:txBody>
          <a:bodyPr/>
          <a:lstStyle/>
          <a:p>
            <a:pPr>
              <a:defRPr/>
            </a:pPr>
            <a:fld id="{51ACAA0A-A54D-4EAE-9F78-393AB960BCBF}" type="slidenum">
              <a:rPr lang="en-US" b="1" smtClean="0">
                <a:solidFill>
                  <a:schemeClr val="tx1"/>
                </a:solidFill>
              </a:rPr>
              <a:pPr>
                <a:defRPr/>
              </a:pPr>
              <a:t>83</a:t>
            </a:fld>
            <a:endParaRPr lang="en-US" b="1" dirty="0">
              <a:solidFill>
                <a:schemeClr val="tx1"/>
              </a:solidFill>
            </a:endParaRPr>
          </a:p>
        </p:txBody>
      </p:sp>
      <p:sp>
        <p:nvSpPr>
          <p:cNvPr id="6" name="TextBox 5">
            <a:extLst>
              <a:ext uri="{FF2B5EF4-FFF2-40B4-BE49-F238E27FC236}">
                <a16:creationId xmlns:a16="http://schemas.microsoft.com/office/drawing/2014/main" xmlns="" id="{F4D33357-6921-C5C0-6305-101DB7D968A3}"/>
              </a:ext>
            </a:extLst>
          </p:cNvPr>
          <p:cNvSpPr txBox="1"/>
          <p:nvPr/>
        </p:nvSpPr>
        <p:spPr>
          <a:xfrm>
            <a:off x="2286000" y="2438400"/>
            <a:ext cx="4572000" cy="374077"/>
          </a:xfrm>
          <a:prstGeom prst="rect">
            <a:avLst/>
          </a:prstGeom>
          <a:noFill/>
        </p:spPr>
        <p:txBody>
          <a:bodyPr wrap="square">
            <a:spAutoFit/>
          </a:bodyPr>
          <a:lstStyle/>
          <a:p>
            <a:pPr marL="0" marR="0" algn="ctr">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PROVIMET E LIRIMIT 2024-2025:</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1F076FB8-AC56-554D-DF79-64F13609D483}"/>
              </a:ext>
            </a:extLst>
          </p:cNvPr>
          <p:cNvGraphicFramePr>
            <a:graphicFrameLocks noGrp="1"/>
          </p:cNvGraphicFramePr>
          <p:nvPr>
            <p:extLst>
              <p:ext uri="{D42A27DB-BD31-4B8C-83A1-F6EECF244321}">
                <p14:modId xmlns:p14="http://schemas.microsoft.com/office/powerpoint/2010/main" val="3522225419"/>
              </p:ext>
            </p:extLst>
          </p:nvPr>
        </p:nvGraphicFramePr>
        <p:xfrm>
          <a:off x="1302622" y="2895600"/>
          <a:ext cx="6538755" cy="3825635"/>
        </p:xfrm>
        <a:graphic>
          <a:graphicData uri="http://schemas.openxmlformats.org/drawingml/2006/table">
            <a:tbl>
              <a:tblPr firstRow="1" firstCol="1" bandRow="1"/>
              <a:tblGrid>
                <a:gridCol w="1120180">
                  <a:extLst>
                    <a:ext uri="{9D8B030D-6E8A-4147-A177-3AD203B41FA5}">
                      <a16:colId xmlns:a16="http://schemas.microsoft.com/office/drawing/2014/main" xmlns="" val="126423476"/>
                    </a:ext>
                  </a:extLst>
                </a:gridCol>
                <a:gridCol w="917994">
                  <a:extLst>
                    <a:ext uri="{9D8B030D-6E8A-4147-A177-3AD203B41FA5}">
                      <a16:colId xmlns:a16="http://schemas.microsoft.com/office/drawing/2014/main" xmlns="" val="225426723"/>
                    </a:ext>
                  </a:extLst>
                </a:gridCol>
                <a:gridCol w="1120180">
                  <a:extLst>
                    <a:ext uri="{9D8B030D-6E8A-4147-A177-3AD203B41FA5}">
                      <a16:colId xmlns:a16="http://schemas.microsoft.com/office/drawing/2014/main" xmlns="" val="1436243871"/>
                    </a:ext>
                  </a:extLst>
                </a:gridCol>
                <a:gridCol w="1230849">
                  <a:extLst>
                    <a:ext uri="{9D8B030D-6E8A-4147-A177-3AD203B41FA5}">
                      <a16:colId xmlns:a16="http://schemas.microsoft.com/office/drawing/2014/main" xmlns="" val="2471333346"/>
                    </a:ext>
                  </a:extLst>
                </a:gridCol>
                <a:gridCol w="867625">
                  <a:extLst>
                    <a:ext uri="{9D8B030D-6E8A-4147-A177-3AD203B41FA5}">
                      <a16:colId xmlns:a16="http://schemas.microsoft.com/office/drawing/2014/main" xmlns="" val="2743025964"/>
                    </a:ext>
                  </a:extLst>
                </a:gridCol>
                <a:gridCol w="1281927">
                  <a:extLst>
                    <a:ext uri="{9D8B030D-6E8A-4147-A177-3AD203B41FA5}">
                      <a16:colId xmlns:a16="http://schemas.microsoft.com/office/drawing/2014/main" xmlns="" val="3307519"/>
                    </a:ext>
                  </a:extLst>
                </a:gridCol>
              </a:tblGrid>
              <a:tr h="1135418">
                <a:tc>
                  <a:txBody>
                    <a:bodyPr/>
                    <a:lstStyle/>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DREJTORIA</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NR. I QENDRAVE</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NXËNËS TË REGJISTRUAR</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NXËNËS PJESËMARRËS</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NXËNËS TË MUNGUAR</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PROBLEMATIKA</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4CEE4"/>
                    </a:solidFill>
                  </a:tcPr>
                </a:tc>
                <a:extLst>
                  <a:ext uri="{0D108BD9-81ED-4DB2-BD59-A6C34878D82A}">
                    <a16:rowId xmlns:a16="http://schemas.microsoft.com/office/drawing/2014/main" xmlns="" val="3738650219"/>
                  </a:ext>
                </a:extLst>
              </a:tr>
              <a:tr h="626209">
                <a:tc>
                  <a:txBody>
                    <a:bodyPr/>
                    <a:lstStyle/>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Zyra Vendore Arsimore Durrës</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2180</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2117</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Asnjë problem gjatë zhvillimit të provimit.</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extLst>
                  <a:ext uri="{0D108BD9-81ED-4DB2-BD59-A6C34878D82A}">
                    <a16:rowId xmlns:a16="http://schemas.microsoft.com/office/drawing/2014/main" xmlns="" val="1802639898"/>
                  </a:ext>
                </a:extLst>
              </a:tr>
              <a:tr h="927159">
                <a:tc>
                  <a:txBody>
                    <a:bodyPr/>
                    <a:lstStyle/>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Zyra Vendore Arsimore Shijak</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217</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214</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Asnjë problem gjatë zhvillimit të provimit.</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extLst>
                  <a:ext uri="{0D108BD9-81ED-4DB2-BD59-A6C34878D82A}">
                    <a16:rowId xmlns:a16="http://schemas.microsoft.com/office/drawing/2014/main" xmlns="" val="1291010589"/>
                  </a:ext>
                </a:extLst>
              </a:tr>
              <a:tr h="927159">
                <a:tc>
                  <a:txBody>
                    <a:bodyPr/>
                    <a:lstStyle/>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Zyra Vendore Arsimore Krujë</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690</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Asnjë problem gjatë zhvillimit të provimit.</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extLst>
                  <a:ext uri="{0D108BD9-81ED-4DB2-BD59-A6C34878D82A}">
                    <a16:rowId xmlns:a16="http://schemas.microsoft.com/office/drawing/2014/main" xmlns="" val="1026733518"/>
                  </a:ext>
                </a:extLst>
              </a:tr>
              <a:tr h="209690">
                <a:tc>
                  <a:txBody>
                    <a:bodyPr/>
                    <a:lstStyle/>
                    <a:p>
                      <a:pPr marL="0" marR="0">
                        <a:lnSpc>
                          <a:spcPct val="107000"/>
                        </a:lnSpc>
                        <a:spcAft>
                          <a:spcPts val="800"/>
                        </a:spcAft>
                        <a:buNone/>
                      </a:pPr>
                      <a:r>
                        <a:rPr lang="en-US"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GJITHËSEJ</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CEE4"/>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3087</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3002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nSpc>
                          <a:spcPct val="107000"/>
                        </a:lnSpc>
                        <a:spcAft>
                          <a:spcPts val="800"/>
                        </a:spcAft>
                        <a:buNone/>
                      </a:pPr>
                      <a:r>
                        <a:rPr lang="en-US"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nSpc>
                          <a:spcPct val="107000"/>
                        </a:lnSpc>
                        <a:spcAft>
                          <a:spcPts val="800"/>
                        </a:spcAft>
                        <a:buNone/>
                      </a:pPr>
                      <a:r>
                        <a:rPr lang="en-US"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233" marR="70233" marT="1064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extLst>
                  <a:ext uri="{0D108BD9-81ED-4DB2-BD59-A6C34878D82A}">
                    <a16:rowId xmlns:a16="http://schemas.microsoft.com/office/drawing/2014/main" xmlns="" val="2371372727"/>
                  </a:ext>
                </a:extLst>
              </a:tr>
            </a:tbl>
          </a:graphicData>
        </a:graphic>
      </p:graphicFrame>
    </p:spTree>
    <p:extLst>
      <p:ext uri="{BB962C8B-B14F-4D97-AF65-F5344CB8AC3E}">
        <p14:creationId xmlns:p14="http://schemas.microsoft.com/office/powerpoint/2010/main" val="31863364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86668" y="1041854"/>
            <a:ext cx="6570663" cy="708025"/>
          </a:xfrm>
        </p:spPr>
        <p:txBody>
          <a:bodyPr/>
          <a:lstStyle/>
          <a:p>
            <a:pPr algn="ctr"/>
            <a:r>
              <a:rPr lang="en-US" sz="2400" dirty="0">
                <a:latin typeface="Times New Roman" panose="02020603050405020304" pitchFamily="18" charset="0"/>
                <a:cs typeface="Times New Roman" panose="02020603050405020304" pitchFamily="18" charset="0"/>
              </a:rPr>
              <a:t>ARSIMI</a:t>
            </a:r>
          </a:p>
        </p:txBody>
      </p:sp>
      <p:sp>
        <p:nvSpPr>
          <p:cNvPr id="3" name="Slide Number Placeholder 2"/>
          <p:cNvSpPr>
            <a:spLocks noGrp="1"/>
          </p:cNvSpPr>
          <p:nvPr>
            <p:ph type="sldNum" sz="quarter" idx="12"/>
          </p:nvPr>
        </p:nvSpPr>
        <p:spPr/>
        <p:txBody>
          <a:bodyPr/>
          <a:lstStyle/>
          <a:p>
            <a:pPr>
              <a:defRPr/>
            </a:pPr>
            <a:fld id="{51ACAA0A-A54D-4EAE-9F78-393AB960BCBF}" type="slidenum">
              <a:rPr lang="en-US" b="1" smtClean="0">
                <a:solidFill>
                  <a:schemeClr val="tx1"/>
                </a:solidFill>
              </a:rPr>
              <a:pPr>
                <a:defRPr/>
              </a:pPr>
              <a:t>84</a:t>
            </a:fld>
            <a:endParaRPr lang="en-US" b="1" dirty="0">
              <a:solidFill>
                <a:schemeClr val="tx1"/>
              </a:solidFill>
            </a:endParaRPr>
          </a:p>
        </p:txBody>
      </p:sp>
      <p:sp>
        <p:nvSpPr>
          <p:cNvPr id="4" name="TextBox 3">
            <a:extLst>
              <a:ext uri="{FF2B5EF4-FFF2-40B4-BE49-F238E27FC236}">
                <a16:creationId xmlns:a16="http://schemas.microsoft.com/office/drawing/2014/main" xmlns="" id="{2EC31658-77BC-136E-5280-FBD0FBAAE8D8}"/>
              </a:ext>
            </a:extLst>
          </p:cNvPr>
          <p:cNvSpPr txBox="1"/>
          <p:nvPr/>
        </p:nvSpPr>
        <p:spPr>
          <a:xfrm>
            <a:off x="419100" y="2242249"/>
            <a:ext cx="8305800" cy="4524315"/>
          </a:xfrm>
          <a:prstGeom prst="rect">
            <a:avLst/>
          </a:prstGeom>
          <a:noFill/>
        </p:spPr>
        <p:txBody>
          <a:bodyPr wrap="square">
            <a:spAutoFit/>
          </a:bodyPr>
          <a:lstStyle/>
          <a:p>
            <a:pPr algn="just"/>
            <a:r>
              <a:rPr lang="en-US" sz="1600" b="1" dirty="0" err="1">
                <a:latin typeface="Times New Roman" panose="02020603050405020304" pitchFamily="18" charset="0"/>
                <a:cs typeface="Times New Roman" panose="02020603050405020304" pitchFamily="18" charset="0"/>
              </a:rPr>
              <a:t>Problematikat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të</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ndjekura</a:t>
            </a:r>
            <a:r>
              <a:rPr lang="en-US" sz="1600" b="1" dirty="0">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sq-AL" sz="1600" dirty="0">
                <a:latin typeface="Times New Roman" panose="02020603050405020304" pitchFamily="18" charset="0"/>
                <a:cs typeface="Times New Roman" panose="02020603050405020304" pitchFamily="18" charset="0"/>
              </a:rPr>
              <a:t>Ankesa nga mësues të ndryshëm për vlerësimin e pikëzimit të dosjeve dhe renditjes përfundimtare për përzgjedhjen e vendit vakant në institucionin arsimor përkatës;</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it-IT" sz="1600" dirty="0">
                <a:latin typeface="Times New Roman" panose="02020603050405020304" pitchFamily="18" charset="0"/>
                <a:cs typeface="Times New Roman" panose="02020603050405020304" pitchFamily="18" charset="0"/>
              </a:rPr>
              <a:t>Ankesa nga komuniteti i prindërve për mos funksionimin e sistemit të ngrohjes në disa institucione arsimore parauniversitare;</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it-IT" sz="1600" dirty="0">
                <a:latin typeface="Times New Roman" panose="02020603050405020304" pitchFamily="18" charset="0"/>
                <a:cs typeface="Times New Roman" panose="02020603050405020304" pitchFamily="18" charset="0"/>
              </a:rPr>
              <a:t>Mungesa kolaudimit të fikseve të zjarrit dhe mos funksionimi i rrjetit hidrik në disa institucione arsimore parauniversitare;</a:t>
            </a:r>
          </a:p>
          <a:p>
            <a:pPr lvl="0" algn="just"/>
            <a:endParaRPr lang="en-US" sz="1600" dirty="0">
              <a:latin typeface="Times New Roman" panose="02020603050405020304" pitchFamily="18" charset="0"/>
              <a:cs typeface="Times New Roman" panose="02020603050405020304" pitchFamily="18" charset="0"/>
            </a:endParaRPr>
          </a:p>
          <a:p>
            <a:pPr algn="just"/>
            <a:r>
              <a:rPr lang="en-US" sz="1600" b="1" dirty="0" err="1">
                <a:latin typeface="Times New Roman" panose="02020603050405020304" pitchFamily="18" charset="0"/>
                <a:cs typeface="Times New Roman" panose="02020603050405020304" pitchFamily="18" charset="0"/>
              </a:rPr>
              <a:t>Objektivat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për</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vitin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shkollor</a:t>
            </a:r>
            <a:r>
              <a:rPr lang="en-US" sz="1600" b="1" dirty="0">
                <a:latin typeface="Times New Roman" panose="02020603050405020304" pitchFamily="18" charset="0"/>
                <a:cs typeface="Times New Roman" panose="02020603050405020304" pitchFamily="18" charset="0"/>
              </a:rPr>
              <a:t> 2025-2026:</a:t>
            </a:r>
          </a:p>
          <a:p>
            <a:pPr algn="just"/>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it-IT" sz="1600" dirty="0">
                <a:latin typeface="Times New Roman" panose="02020603050405020304" pitchFamily="18" charset="0"/>
                <a:cs typeface="Times New Roman" panose="02020603050405020304" pitchFamily="18" charset="0"/>
              </a:rPr>
              <a:t>Ndjekja dhe monitorimi i Task-Forcës për Sigurinë në Shkolla;</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sq-AL" sz="1600" dirty="0">
                <a:latin typeface="Times New Roman" panose="02020603050405020304" pitchFamily="18" charset="0"/>
                <a:cs typeface="Times New Roman" panose="02020603050405020304" pitchFamily="18" charset="0"/>
              </a:rPr>
              <a:t>Ndjekja dhe monitorimi i fillimit të vitit të ri shkollor;</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sq-AL" sz="1600" dirty="0">
                <a:latin typeface="Times New Roman" panose="02020603050405020304" pitchFamily="18" charset="0"/>
                <a:cs typeface="Times New Roman" panose="02020603050405020304" pitchFamily="18" charset="0"/>
              </a:rPr>
              <a:t>Ndjekja dhe monitorimi i procesit të provimeve të Maturës Shtetërore dhe provimeve të Lirimit;</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sq-AL" sz="1600" dirty="0">
                <a:latin typeface="Times New Roman" panose="02020603050405020304" pitchFamily="18" charset="0"/>
                <a:cs typeface="Times New Roman" panose="02020603050405020304" pitchFamily="18" charset="0"/>
              </a:rPr>
              <a:t>Ndjekja dhe monitorimi i procesit të rindërtimit të institucioneve arsimore të pambaruara;</a:t>
            </a:r>
            <a:endParaRPr lang="en-US"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sq-AL" sz="1600" dirty="0">
                <a:latin typeface="Times New Roman" panose="02020603050405020304" pitchFamily="18" charset="0"/>
                <a:cs typeface="Times New Roman" panose="02020603050405020304" pitchFamily="18" charset="0"/>
              </a:rPr>
              <a:t>Ndjekja dhe monitorimi i procesit mësimor dhe problematikave të ndryshme gjatë vitit shkollor.</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6232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609600"/>
            <a:ext cx="7239000" cy="1447800"/>
          </a:xfrm>
        </p:spPr>
        <p:txBody>
          <a:bodyPr/>
          <a:lstStyle/>
          <a:p>
            <a:pPr marL="685800" indent="-685800" algn="ctr"/>
            <a:r>
              <a:rPr lang="en-US" sz="3200" b="1" cap="small" dirty="0" smtClean="0"/>
              <a:t/>
            </a:r>
            <a:br>
              <a:rPr lang="en-US" sz="3200" b="1" cap="small" dirty="0" smtClean="0"/>
            </a:br>
            <a:r>
              <a:rPr lang="sq-AL" sz="2800" b="1" cap="small" dirty="0" smtClean="0">
                <a:latin typeface="Times New Roman" pitchFamily="18" charset="0"/>
                <a:cs typeface="Times New Roman" pitchFamily="18" charset="0"/>
              </a:rPr>
              <a:t>SEKTORI I PLANIFIKIMIT, P</a:t>
            </a:r>
            <a:r>
              <a:rPr lang="sq-AL" sz="2800" b="1" dirty="0" smtClean="0">
                <a:latin typeface="Times New Roman" pitchFamily="18" charset="0"/>
                <a:cs typeface="Times New Roman" pitchFamily="18" charset="0"/>
              </a:rPr>
              <a:t>Ë</a:t>
            </a:r>
            <a:r>
              <a:rPr lang="sq-AL" sz="2800" b="1" cap="small" dirty="0" smtClean="0">
                <a:latin typeface="Times New Roman" pitchFamily="18" charset="0"/>
                <a:cs typeface="Times New Roman" pitchFamily="18" charset="0"/>
              </a:rPr>
              <a:t>RBALLIMIT T</a:t>
            </a:r>
            <a:r>
              <a:rPr lang="sq-AL" sz="2800" b="1" dirty="0" smtClean="0">
                <a:latin typeface="Times New Roman" pitchFamily="18" charset="0"/>
                <a:cs typeface="Times New Roman" pitchFamily="18" charset="0"/>
              </a:rPr>
              <a:t>Ë</a:t>
            </a:r>
            <a:r>
              <a:rPr lang="sq-AL" sz="2800" b="1" cap="small" dirty="0" smtClean="0">
                <a:latin typeface="Times New Roman" pitchFamily="18" charset="0"/>
                <a:cs typeface="Times New Roman" pitchFamily="18" charset="0"/>
              </a:rPr>
              <a:t> EMERGJENCAVE CIVILE DHE KRIZAVE</a:t>
            </a:r>
            <a:r>
              <a:rPr lang="en-US" sz="3200" dirty="0" smtClean="0"/>
              <a:t/>
            </a:r>
            <a:br>
              <a:rPr lang="en-US" sz="3200" dirty="0" smtClean="0"/>
            </a:br>
            <a:endParaRPr lang="en-US" sz="3200" dirty="0" smtClean="0">
              <a:solidFill>
                <a:schemeClr val="bg1"/>
              </a:solidFill>
              <a:latin typeface="Times New Roman" pitchFamily="18" charset="0"/>
              <a:cs typeface="Times New Roman" pitchFamily="18" charset="0"/>
            </a:endParaRPr>
          </a:p>
        </p:txBody>
      </p:sp>
      <p:sp>
        <p:nvSpPr>
          <p:cNvPr id="4" name="Rectangle 3"/>
          <p:cNvSpPr/>
          <p:nvPr/>
        </p:nvSpPr>
        <p:spPr>
          <a:xfrm>
            <a:off x="533400" y="2362200"/>
            <a:ext cx="8153400" cy="2862322"/>
          </a:xfrm>
          <a:prstGeom prst="rect">
            <a:avLst/>
          </a:prstGeom>
        </p:spPr>
        <p:txBody>
          <a:bodyPr wrap="square">
            <a:spAutoFit/>
          </a:bodyPr>
          <a:lstStyle/>
          <a:p>
            <a:pPr algn="just"/>
            <a:r>
              <a:rPr lang="sq-AL" sz="2000" dirty="0" smtClean="0">
                <a:latin typeface="Times New Roman" pitchFamily="18" charset="0"/>
                <a:cs typeface="Times New Roman" pitchFamily="18" charset="0"/>
              </a:rPr>
              <a:t>Vëmendja kryesore e Sektorit të Planifikimit, Përballimit të Emergjencave Civile dhe Krizave ka qenë</a:t>
            </a:r>
            <a:r>
              <a:rPr lang="en-US" sz="2000" i="1" dirty="0" smtClean="0">
                <a:latin typeface="Times New Roman" pitchFamily="18" charset="0"/>
                <a:cs typeface="Times New Roman" pitchFamily="18" charset="0"/>
              </a:rPr>
              <a:t>:</a:t>
            </a:r>
            <a:r>
              <a:rPr lang="sq-AL" sz="2000" i="1" dirty="0" smtClean="0">
                <a:latin typeface="Times New Roman" pitchFamily="18" charset="0"/>
                <a:cs typeface="Times New Roman" pitchFamily="18" charset="0"/>
              </a:rPr>
              <a:t> </a:t>
            </a:r>
            <a:endParaRPr lang="en-US" sz="2000" i="1" dirty="0" smtClean="0">
              <a:latin typeface="Times New Roman" pitchFamily="18" charset="0"/>
              <a:cs typeface="Times New Roman" pitchFamily="18" charset="0"/>
            </a:endParaRPr>
          </a:p>
          <a:p>
            <a:pPr marL="457200" indent="-457200" algn="just">
              <a:buFont typeface="+mj-lt"/>
              <a:buAutoNum type="arabicPeriod"/>
            </a:pPr>
            <a:r>
              <a:rPr lang="en-US" sz="2000" b="1" i="1" dirty="0" err="1" smtClean="0">
                <a:latin typeface="Times New Roman" pitchFamily="18" charset="0"/>
                <a:cs typeface="Times New Roman" pitchFamily="18" charset="0"/>
              </a:rPr>
              <a:t>Evidentimi</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dhe</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ndjekja</a:t>
            </a:r>
            <a:r>
              <a:rPr lang="en-US" sz="2000" b="1" i="1" dirty="0" smtClean="0">
                <a:latin typeface="Times New Roman" pitchFamily="18" charset="0"/>
                <a:cs typeface="Times New Roman" pitchFamily="18" charset="0"/>
              </a:rPr>
              <a:t> e </a:t>
            </a:r>
            <a:r>
              <a:rPr lang="en-US" sz="2000" b="1" i="1" dirty="0" err="1" smtClean="0">
                <a:latin typeface="Times New Roman" pitchFamily="18" charset="0"/>
                <a:cs typeface="Times New Roman" pitchFamily="18" charset="0"/>
              </a:rPr>
              <a:t>masave</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parandaluese</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për</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emergjencat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civile</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në</a:t>
            </a:r>
            <a:r>
              <a:rPr lang="en-US" sz="2000" b="1" i="1" dirty="0" smtClean="0">
                <a:latin typeface="Times New Roman" pitchFamily="18" charset="0"/>
                <a:cs typeface="Times New Roman" pitchFamily="18" charset="0"/>
              </a:rPr>
              <a:t> 3 (</a:t>
            </a:r>
            <a:r>
              <a:rPr lang="en-US" sz="2000" b="1" i="1" dirty="0" err="1" smtClean="0">
                <a:latin typeface="Times New Roman" pitchFamily="18" charset="0"/>
                <a:cs typeface="Times New Roman" pitchFamily="18" charset="0"/>
              </a:rPr>
              <a:t>tre</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Njësitë</a:t>
            </a:r>
            <a:r>
              <a:rPr lang="en-US" sz="2000" b="1" i="1" dirty="0" smtClean="0">
                <a:latin typeface="Times New Roman" pitchFamily="18" charset="0"/>
                <a:cs typeface="Times New Roman" pitchFamily="18" charset="0"/>
              </a:rPr>
              <a:t> e </a:t>
            </a:r>
            <a:r>
              <a:rPr lang="en-US" sz="2000" b="1" i="1" dirty="0" err="1" smtClean="0">
                <a:latin typeface="Times New Roman" pitchFamily="18" charset="0"/>
                <a:cs typeface="Times New Roman" pitchFamily="18" charset="0"/>
              </a:rPr>
              <a:t>Vetqeverisjes</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Vendore</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të</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qarkut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Durrës</a:t>
            </a:r>
            <a:r>
              <a:rPr lang="en-US" sz="2000" dirty="0" smtClean="0">
                <a:latin typeface="Times New Roman" pitchFamily="18" charset="0"/>
                <a:cs typeface="Times New Roman" pitchFamily="18" charset="0"/>
              </a:rPr>
              <a:t>;</a:t>
            </a:r>
          </a:p>
          <a:p>
            <a:pPr marL="457200" indent="-457200" algn="just">
              <a:buFont typeface="+mj-lt"/>
              <a:buAutoNum type="arabicPeriod"/>
            </a:pPr>
            <a:r>
              <a:rPr lang="en-US" sz="2000" b="1" i="1" dirty="0" err="1" smtClean="0">
                <a:latin typeface="Times New Roman" pitchFamily="18" charset="0"/>
                <a:cs typeface="Times New Roman" pitchFamily="18" charset="0"/>
              </a:rPr>
              <a:t>Ndjekja</a:t>
            </a:r>
            <a:r>
              <a:rPr lang="en-US" sz="2000" b="1" i="1" dirty="0" smtClean="0">
                <a:latin typeface="Times New Roman" pitchFamily="18" charset="0"/>
                <a:cs typeface="Times New Roman" pitchFamily="18" charset="0"/>
              </a:rPr>
              <a:t> e </a:t>
            </a:r>
            <a:r>
              <a:rPr lang="en-US" sz="2000" b="1" i="1" dirty="0" err="1" smtClean="0">
                <a:latin typeface="Times New Roman" pitchFamily="18" charset="0"/>
                <a:cs typeface="Times New Roman" pitchFamily="18" charset="0"/>
              </a:rPr>
              <a:t>realizimit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të</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projekteve</a:t>
            </a:r>
            <a:r>
              <a:rPr lang="en-US" sz="2000" b="1" i="1" dirty="0" smtClean="0">
                <a:latin typeface="Times New Roman" pitchFamily="18" charset="0"/>
                <a:cs typeface="Times New Roman" pitchFamily="18" charset="0"/>
              </a:rPr>
              <a:t> me </a:t>
            </a:r>
            <a:r>
              <a:rPr lang="en-US" sz="2000" b="1" i="1" dirty="0" err="1" smtClean="0">
                <a:latin typeface="Times New Roman" pitchFamily="18" charset="0"/>
                <a:cs typeface="Times New Roman" pitchFamily="18" charset="0"/>
              </a:rPr>
              <a:t>qëllim</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zvogëlimin</a:t>
            </a:r>
            <a:r>
              <a:rPr lang="en-US" sz="2000" b="1" i="1" dirty="0" smtClean="0">
                <a:latin typeface="Times New Roman" pitchFamily="18" charset="0"/>
                <a:cs typeface="Times New Roman" pitchFamily="18" charset="0"/>
              </a:rPr>
              <a:t> e </a:t>
            </a:r>
            <a:r>
              <a:rPr lang="en-US" sz="2000" b="1" i="1" dirty="0" err="1" smtClean="0">
                <a:latin typeface="Times New Roman" pitchFamily="18" charset="0"/>
                <a:cs typeface="Times New Roman" pitchFamily="18" charset="0"/>
              </a:rPr>
              <a:t>riskut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nga</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fatkeqësitë</a:t>
            </a:r>
            <a:r>
              <a:rPr lang="en-US" sz="2000" b="1" i="1" dirty="0" smtClean="0">
                <a:latin typeface="Times New Roman" pitchFamily="18" charset="0"/>
                <a:cs typeface="Times New Roman" pitchFamily="18" charset="0"/>
              </a:rPr>
              <a:t>;</a:t>
            </a:r>
          </a:p>
          <a:p>
            <a:pPr marL="457200" indent="-457200" algn="just">
              <a:buFont typeface="+mj-lt"/>
              <a:buAutoNum type="arabicPeriod"/>
            </a:pPr>
            <a:r>
              <a:rPr lang="en-US" sz="2000" b="1" i="1" dirty="0" err="1" smtClean="0">
                <a:latin typeface="Times New Roman" pitchFamily="18" charset="0"/>
                <a:cs typeface="Times New Roman" pitchFamily="18" charset="0"/>
              </a:rPr>
              <a:t>Angazhimi</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i</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strukturave</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operacionale</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nëpërmjet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koordinimit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të</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Institucionit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të</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Prefektit</a:t>
            </a:r>
            <a:r>
              <a:rPr lang="en-US" sz="2000" b="1" i="1"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rastet</a:t>
            </a:r>
            <a:r>
              <a:rPr lang="en-US" sz="2000" dirty="0" smtClean="0">
                <a:latin typeface="Times New Roman" pitchFamily="18" charset="0"/>
                <a:cs typeface="Times New Roman" pitchFamily="18" charset="0"/>
              </a:rPr>
              <a:t> e </a:t>
            </a:r>
            <a:r>
              <a:rPr lang="en-US" sz="2000" dirty="0" err="1" smtClean="0">
                <a:latin typeface="Times New Roman" pitchFamily="18" charset="0"/>
                <a:cs typeface="Times New Roman" pitchFamily="18" charset="0"/>
              </a:rPr>
              <a:t>situatave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emergjente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krijuara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kryesisht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gjatë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periudhës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dimrit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dhe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verës</a:t>
            </a:r>
            <a:endParaRPr lang="en-US" sz="2000" b="1" dirty="0">
              <a:effectLst/>
              <a:latin typeface="Times New Roman" pitchFamily="18" charset="0"/>
              <a:ea typeface="Calibri" panose="020F0502020204030204" pitchFamily="34" charset="0"/>
              <a:cs typeface="Times New Roman" pitchFamily="18" charset="0"/>
            </a:endParaRPr>
          </a:p>
        </p:txBody>
      </p:sp>
      <p:sp>
        <p:nvSpPr>
          <p:cNvPr id="5"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85</a:t>
            </a:fld>
            <a:endParaRPr lang="en-US" b="1" dirty="0">
              <a:solidFill>
                <a:schemeClr val="tx1"/>
              </a:solidFill>
            </a:endParaRPr>
          </a:p>
        </p:txBody>
      </p:sp>
    </p:spTree>
    <p:extLst>
      <p:ext uri="{BB962C8B-B14F-4D97-AF65-F5344CB8AC3E}">
        <p14:creationId xmlns:p14="http://schemas.microsoft.com/office/powerpoint/2010/main" val="40536472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6800" y="3657600"/>
            <a:ext cx="7239000" cy="2971800"/>
          </a:xfrm>
        </p:spPr>
        <p:txBody>
          <a:bodyPr/>
          <a:lstStyle/>
          <a:p>
            <a:pPr marL="685800" indent="-685800" algn="ctr"/>
            <a:r>
              <a:rPr lang="en-US" sz="3200" dirty="0" smtClean="0">
                <a:solidFill>
                  <a:schemeClr val="bg1"/>
                </a:solidFill>
                <a:latin typeface="Times New Roman" pitchFamily="18" charset="0"/>
                <a:cs typeface="Times New Roman" pitchFamily="18" charset="0"/>
              </a:rPr>
              <a:t>MBROJTJA CIVILE</a:t>
            </a:r>
          </a:p>
        </p:txBody>
      </p:sp>
      <p:sp>
        <p:nvSpPr>
          <p:cNvPr id="37889" name="Rectangle 1"/>
          <p:cNvSpPr>
            <a:spLocks noChangeArrowheads="1"/>
          </p:cNvSpPr>
          <p:nvPr/>
        </p:nvSpPr>
        <p:spPr bwMode="auto">
          <a:xfrm>
            <a:off x="381000" y="2543891"/>
            <a:ext cx="8229600"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Miratimit</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të</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projekteve</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fituese</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të</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financuara</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për</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vitin</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2025 </a:t>
            </a:r>
            <a:r>
              <a:rPr kumimoji="0" lang="en-US" sz="16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nga</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fondi</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për</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parandalimin</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she </a:t>
            </a:r>
            <a:r>
              <a:rPr kumimoji="0" lang="en-US" sz="16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menaxhimin</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e </a:t>
            </a:r>
            <a:r>
              <a:rPr kumimoji="0" lang="en-US" sz="16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fatkeqësive</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natyrore</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si</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dhe</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autoritetit</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kontraktor</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për</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zbatimin</a:t>
            </a:r>
            <a:r>
              <a:rPr lang="en-US" sz="1600" dirty="0" smtClean="0">
                <a:latin typeface="Times New Roman" pitchFamily="18" charset="0"/>
                <a:ea typeface="Times New Roman" pitchFamily="18" charset="0"/>
                <a:cs typeface="Times New Roman" pitchFamily="18" charset="0"/>
              </a:rPr>
              <a:t> e </a:t>
            </a:r>
            <a:r>
              <a:rPr lang="en-US" sz="1600" dirty="0" err="1" smtClean="0">
                <a:latin typeface="Times New Roman" pitchFamily="18" charset="0"/>
                <a:ea typeface="Times New Roman" pitchFamily="18" charset="0"/>
                <a:cs typeface="Times New Roman" pitchFamily="18" charset="0"/>
              </a:rPr>
              <a:t>projekteve</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sipas</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Njësive</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të</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Vetëqeverisjes</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Vendore</a:t>
            </a:r>
            <a:r>
              <a:rPr lang="en-US" sz="1600" dirty="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ku</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pjesë</a:t>
            </a:r>
            <a:r>
              <a:rPr lang="en-US" sz="1600" dirty="0" smtClean="0">
                <a:latin typeface="Times New Roman" pitchFamily="18" charset="0"/>
                <a:ea typeface="Times New Roman" pitchFamily="18" charset="0"/>
                <a:cs typeface="Times New Roman" pitchFamily="18" charset="0"/>
              </a:rPr>
              <a:t> e </a:t>
            </a:r>
            <a:r>
              <a:rPr lang="en-US" sz="1600" dirty="0" err="1" smtClean="0">
                <a:latin typeface="Times New Roman" pitchFamily="18" charset="0"/>
                <a:ea typeface="Times New Roman" pitchFamily="18" charset="0"/>
                <a:cs typeface="Times New Roman" pitchFamily="18" charset="0"/>
              </a:rPr>
              <a:t>listës</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janë</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të</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trë</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bashkitë</a:t>
            </a:r>
            <a:r>
              <a:rPr lang="en-US" sz="1600" dirty="0" smtClean="0">
                <a:latin typeface="Times New Roman" pitchFamily="18" charset="0"/>
                <a:ea typeface="Times New Roman" pitchFamily="18" charset="0"/>
                <a:cs typeface="Times New Roman" pitchFamily="18" charset="0"/>
              </a:rPr>
              <a:t> e </a:t>
            </a:r>
            <a:r>
              <a:rPr lang="en-US" sz="1600" dirty="0" err="1" smtClean="0">
                <a:latin typeface="Times New Roman" pitchFamily="18" charset="0"/>
                <a:ea typeface="Times New Roman" pitchFamily="18" charset="0"/>
                <a:cs typeface="Times New Roman" pitchFamily="18" charset="0"/>
              </a:rPr>
              <a:t>qarkut</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dhe</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konkretisht</a:t>
            </a:r>
            <a:r>
              <a:rPr lang="en-US" sz="1600" dirty="0" smtClean="0">
                <a:latin typeface="Times New Roman" pitchFamily="18" charset="0"/>
                <a:ea typeface="Times New Roman" pitchFamily="18" charset="0"/>
                <a:cs typeface="Times New Roman" pitchFamily="18" charset="0"/>
              </a:rPr>
              <a:t>:</a:t>
            </a:r>
          </a:p>
          <a:p>
            <a:pPr marL="285750" marR="0" lvl="0" indent="-28575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Bashkia</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Durrës</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Blerje</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automjeti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zjarrfikës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me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vlerë</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projekti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10,000,000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lekë</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dhe</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financimi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për</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vitin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2025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është</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5,600,000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lekë</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p>
            <a:pPr marL="285750" marR="0" lvl="0" indent="-285750" algn="just" defTabSz="914400" rtl="0" eaLnBrk="0" fontAlgn="base" latinLnBrk="0" hangingPunct="0">
              <a:lnSpc>
                <a:spcPct val="100000"/>
              </a:lnSpc>
              <a:spcBef>
                <a:spcPct val="0"/>
              </a:spcBef>
              <a:spcAft>
                <a:spcPct val="0"/>
              </a:spcAft>
              <a:buClrTx/>
              <a:buSzTx/>
              <a:buFont typeface="Arial" pitchFamily="34" charset="0"/>
              <a:buChar char="•"/>
              <a:tabLst/>
            </a:pPr>
            <a:r>
              <a:rPr lang="en-US" sz="1600" b="1" dirty="0" err="1" smtClean="0">
                <a:latin typeface="Times New Roman" pitchFamily="18" charset="0"/>
                <a:cs typeface="Times New Roman" pitchFamily="18" charset="0"/>
              </a:rPr>
              <a:t>Bashkia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Krujë</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Blerje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fadromë</a:t>
            </a:r>
            <a:r>
              <a:rPr lang="en-US" sz="1600" dirty="0" smtClean="0">
                <a:latin typeface="Times New Roman" pitchFamily="18" charset="0"/>
                <a:cs typeface="Times New Roman" pitchFamily="18" charset="0"/>
              </a:rPr>
              <a:t> me </a:t>
            </a:r>
            <a:r>
              <a:rPr lang="en-US" sz="1600" dirty="0" err="1" smtClean="0">
                <a:latin typeface="Times New Roman" pitchFamily="18" charset="0"/>
                <a:cs typeface="Times New Roman" pitchFamily="18" charset="0"/>
              </a:rPr>
              <a:t>goma</a:t>
            </a:r>
            <a:r>
              <a:rPr lang="en-US" sz="1600" dirty="0" smtClean="0">
                <a:latin typeface="Times New Roman" pitchFamily="18" charset="0"/>
                <a:cs typeface="Times New Roman" pitchFamily="18" charset="0"/>
              </a:rPr>
              <a:t> me </a:t>
            </a:r>
            <a:r>
              <a:rPr lang="en-US" sz="1600" dirty="0" err="1" smtClean="0">
                <a:latin typeface="Times New Roman" pitchFamily="18" charset="0"/>
                <a:cs typeface="Times New Roman" pitchFamily="18" charset="0"/>
              </a:rPr>
              <a:t>ngarkues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përpara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dhe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krahë</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gërmimi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mbrapa</a:t>
            </a:r>
            <a:r>
              <a:rPr lang="en-US" sz="1600" dirty="0" smtClean="0">
                <a:latin typeface="Times New Roman" pitchFamily="18" charset="0"/>
                <a:cs typeface="Times New Roman" pitchFamily="18" charset="0"/>
              </a:rPr>
              <a:t>, me </a:t>
            </a:r>
            <a:r>
              <a:rPr lang="en-US" sz="1600" dirty="0" err="1" smtClean="0">
                <a:latin typeface="Times New Roman" pitchFamily="18" charset="0"/>
                <a:cs typeface="Times New Roman" pitchFamily="18" charset="0"/>
              </a:rPr>
              <a:t>vlerë</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projekti</a:t>
            </a:r>
            <a:r>
              <a:rPr lang="en-US" sz="1600" dirty="0" smtClean="0">
                <a:latin typeface="Times New Roman" pitchFamily="18" charset="0"/>
                <a:cs typeface="Times New Roman" pitchFamily="18" charset="0"/>
              </a:rPr>
              <a:t> 12,000,000 </a:t>
            </a:r>
            <a:r>
              <a:rPr lang="en-US" sz="1600" dirty="0" err="1" smtClean="0">
                <a:latin typeface="Times New Roman" pitchFamily="18" charset="0"/>
                <a:cs typeface="Times New Roman" pitchFamily="18" charset="0"/>
              </a:rPr>
              <a:t>lëkë</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dhe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financimi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për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vitin</a:t>
            </a:r>
            <a:r>
              <a:rPr lang="en-US" sz="1600" dirty="0" smtClean="0">
                <a:latin typeface="Times New Roman" pitchFamily="18" charset="0"/>
                <a:cs typeface="Times New Roman" pitchFamily="18" charset="0"/>
              </a:rPr>
              <a:t> 2025 </a:t>
            </a:r>
            <a:r>
              <a:rPr lang="en-US" sz="1600" dirty="0" err="1" smtClean="0">
                <a:latin typeface="Times New Roman" pitchFamily="18" charset="0"/>
                <a:cs typeface="Times New Roman" pitchFamily="18" charset="0"/>
              </a:rPr>
              <a:t>është</a:t>
            </a:r>
            <a:r>
              <a:rPr lang="en-US" sz="1600" dirty="0" smtClean="0">
                <a:latin typeface="Times New Roman" pitchFamily="18" charset="0"/>
                <a:cs typeface="Times New Roman" pitchFamily="18" charset="0"/>
              </a:rPr>
              <a:t> 6,720,000 </a:t>
            </a:r>
            <a:r>
              <a:rPr lang="en-US" sz="1600" dirty="0" err="1" smtClean="0">
                <a:latin typeface="Times New Roman" pitchFamily="18" charset="0"/>
                <a:cs typeface="Times New Roman" pitchFamily="18" charset="0"/>
              </a:rPr>
              <a:t>lekë</a:t>
            </a:r>
            <a:r>
              <a:rPr lang="en-US" sz="1600" dirty="0" smtClean="0">
                <a:latin typeface="Times New Roman" pitchFamily="18" charset="0"/>
                <a:cs typeface="Times New Roman" pitchFamily="18" charset="0"/>
              </a:rPr>
              <a:t>.</a:t>
            </a:r>
          </a:p>
          <a:p>
            <a:pPr marL="285750" marR="0" lvl="0" indent="-28575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Bashkia</a:t>
            </a:r>
            <a:r>
              <a:rPr kumimoji="0" lang="en-US" sz="16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dirty="0" err="1" smtClean="0">
                <a:ln>
                  <a:noFill/>
                </a:ln>
                <a:solidFill>
                  <a:schemeClr val="tx1"/>
                </a:solidFill>
                <a:effectLst/>
                <a:latin typeface="Times New Roman" pitchFamily="18" charset="0"/>
                <a:cs typeface="Times New Roman" pitchFamily="18" charset="0"/>
              </a:rPr>
              <a:t>Shijak</a:t>
            </a:r>
            <a:r>
              <a:rPr kumimoji="0" lang="en-US" sz="16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Times New Roman" pitchFamily="18" charset="0"/>
                <a:cs typeface="Times New Roman" pitchFamily="18" charset="0"/>
              </a:rPr>
              <a:t>Blerje</a:t>
            </a:r>
            <a:r>
              <a:rPr kumimoji="0" lang="en-US" sz="16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Times New Roman" pitchFamily="18" charset="0"/>
                <a:cs typeface="Times New Roman" pitchFamily="18" charset="0"/>
              </a:rPr>
              <a:t>automjeti</a:t>
            </a:r>
            <a:r>
              <a:rPr kumimoji="0" lang="en-US" sz="16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Times New Roman" pitchFamily="18" charset="0"/>
                <a:cs typeface="Times New Roman" pitchFamily="18" charset="0"/>
              </a:rPr>
              <a:t>zjarrfikës</a:t>
            </a:r>
            <a:r>
              <a:rPr kumimoji="0" lang="en-US" sz="1600" b="0" i="0" u="none" strike="noStrike" cap="none" normalizeH="0" dirty="0" smtClean="0">
                <a:ln>
                  <a:noFill/>
                </a:ln>
                <a:solidFill>
                  <a:schemeClr val="tx1"/>
                </a:solidFill>
                <a:effectLst/>
                <a:latin typeface="Times New Roman" pitchFamily="18" charset="0"/>
                <a:cs typeface="Times New Roman" pitchFamily="18" charset="0"/>
              </a:rPr>
              <a:t>, me </a:t>
            </a:r>
            <a:r>
              <a:rPr kumimoji="0" lang="en-US" sz="1600" b="0" i="0" u="none" strike="noStrike" cap="none" normalizeH="0" dirty="0" err="1" smtClean="0">
                <a:ln>
                  <a:noFill/>
                </a:ln>
                <a:solidFill>
                  <a:schemeClr val="tx1"/>
                </a:solidFill>
                <a:effectLst/>
                <a:latin typeface="Times New Roman" pitchFamily="18" charset="0"/>
                <a:cs typeface="Times New Roman" pitchFamily="18" charset="0"/>
              </a:rPr>
              <a:t>vlerë</a:t>
            </a:r>
            <a:r>
              <a:rPr kumimoji="0" lang="en-US" sz="16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Times New Roman" pitchFamily="18" charset="0"/>
                <a:cs typeface="Times New Roman" pitchFamily="18" charset="0"/>
              </a:rPr>
              <a:t>projekti</a:t>
            </a:r>
            <a:r>
              <a:rPr kumimoji="0" lang="en-US" sz="1600" b="0" i="0" u="none" strike="noStrike" cap="none" normalizeH="0" dirty="0" smtClean="0">
                <a:ln>
                  <a:noFill/>
                </a:ln>
                <a:solidFill>
                  <a:schemeClr val="tx1"/>
                </a:solidFill>
                <a:effectLst/>
                <a:latin typeface="Times New Roman" pitchFamily="18" charset="0"/>
                <a:cs typeface="Times New Roman" pitchFamily="18" charset="0"/>
              </a:rPr>
              <a:t> 12,000,000 </a:t>
            </a:r>
            <a:r>
              <a:rPr kumimoji="0" lang="en-US" sz="1600" b="0" i="0" u="none" strike="noStrike" cap="none" normalizeH="0" dirty="0" err="1" smtClean="0">
                <a:ln>
                  <a:noFill/>
                </a:ln>
                <a:solidFill>
                  <a:schemeClr val="tx1"/>
                </a:solidFill>
                <a:effectLst/>
                <a:latin typeface="Times New Roman" pitchFamily="18" charset="0"/>
                <a:cs typeface="Times New Roman" pitchFamily="18" charset="0"/>
              </a:rPr>
              <a:t>lekë</a:t>
            </a:r>
            <a:r>
              <a:rPr kumimoji="0" lang="en-US" sz="16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Times New Roman" pitchFamily="18" charset="0"/>
                <a:cs typeface="Times New Roman" pitchFamily="18" charset="0"/>
              </a:rPr>
              <a:t>dhe</a:t>
            </a:r>
            <a:r>
              <a:rPr kumimoji="0" lang="en-US" sz="16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Times New Roman" pitchFamily="18" charset="0"/>
                <a:cs typeface="Times New Roman" pitchFamily="18" charset="0"/>
              </a:rPr>
              <a:t>financimi</a:t>
            </a:r>
            <a:r>
              <a:rPr kumimoji="0" lang="en-US" sz="16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Times New Roman" pitchFamily="18" charset="0"/>
                <a:cs typeface="Times New Roman" pitchFamily="18" charset="0"/>
              </a:rPr>
              <a:t>për</a:t>
            </a:r>
            <a:r>
              <a:rPr kumimoji="0" lang="en-US" sz="16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dirty="0" err="1" smtClean="0">
                <a:ln>
                  <a:noFill/>
                </a:ln>
                <a:solidFill>
                  <a:schemeClr val="tx1"/>
                </a:solidFill>
                <a:effectLst/>
                <a:latin typeface="Times New Roman" pitchFamily="18" charset="0"/>
                <a:cs typeface="Times New Roman" pitchFamily="18" charset="0"/>
              </a:rPr>
              <a:t>vitin</a:t>
            </a:r>
            <a:r>
              <a:rPr kumimoji="0" lang="en-US" sz="1600" b="0" i="0" u="none" strike="noStrike" cap="none" normalizeH="0" dirty="0" smtClean="0">
                <a:ln>
                  <a:noFill/>
                </a:ln>
                <a:solidFill>
                  <a:schemeClr val="tx1"/>
                </a:solidFill>
                <a:effectLst/>
                <a:latin typeface="Times New Roman" pitchFamily="18" charset="0"/>
                <a:cs typeface="Times New Roman" pitchFamily="18" charset="0"/>
              </a:rPr>
              <a:t> 2025 </a:t>
            </a:r>
            <a:r>
              <a:rPr kumimoji="0" lang="en-US" sz="1600" b="0" i="0" u="none" strike="noStrike" cap="none" normalizeH="0" dirty="0" err="1" smtClean="0">
                <a:ln>
                  <a:noFill/>
                </a:ln>
                <a:solidFill>
                  <a:schemeClr val="tx1"/>
                </a:solidFill>
                <a:effectLst/>
                <a:latin typeface="Times New Roman" pitchFamily="18" charset="0"/>
                <a:cs typeface="Times New Roman" pitchFamily="18" charset="0"/>
              </a:rPr>
              <a:t>është</a:t>
            </a:r>
            <a:r>
              <a:rPr kumimoji="0" lang="en-US" sz="1600" b="0" i="0" u="none" strike="noStrike" cap="none" normalizeH="0" dirty="0" smtClean="0">
                <a:ln>
                  <a:noFill/>
                </a:ln>
                <a:solidFill>
                  <a:schemeClr val="tx1"/>
                </a:solidFill>
                <a:effectLst/>
                <a:latin typeface="Times New Roman" pitchFamily="18" charset="0"/>
                <a:cs typeface="Times New Roman" pitchFamily="18" charset="0"/>
              </a:rPr>
              <a:t> 6,720,000 </a:t>
            </a:r>
            <a:r>
              <a:rPr kumimoji="0" lang="en-US" sz="1600" b="0" i="0" u="none" strike="noStrike" cap="none" normalizeH="0" dirty="0" err="1" smtClean="0">
                <a:ln>
                  <a:noFill/>
                </a:ln>
                <a:solidFill>
                  <a:schemeClr val="tx1"/>
                </a:solidFill>
                <a:effectLst/>
                <a:latin typeface="Times New Roman" pitchFamily="18" charset="0"/>
                <a:cs typeface="Times New Roman" pitchFamily="18" charset="0"/>
              </a:rPr>
              <a:t>lekë</a:t>
            </a:r>
            <a:r>
              <a:rPr kumimoji="0" lang="en-US" sz="1600" b="0" i="0" u="none" strike="noStrike" cap="none" normalizeH="0" dirty="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a:r>
              <a:rPr lang="en-US" sz="1600" b="1" dirty="0">
                <a:latin typeface="Times New Roman" pitchFamily="18" charset="0"/>
                <a:cs typeface="Times New Roman" pitchFamily="18" charset="0"/>
              </a:rPr>
              <a:t>2</a:t>
            </a:r>
            <a:r>
              <a:rPr lang="en-US" sz="1600" b="1" dirty="0" smtClean="0">
                <a:latin typeface="Times New Roman" pitchFamily="18" charset="0"/>
                <a:cs typeface="Times New Roman" pitchFamily="18" charset="0"/>
              </a:rPr>
              <a:t>.  </a:t>
            </a:r>
            <a:r>
              <a:rPr lang="sq-AL" sz="1600" dirty="0" smtClean="0">
                <a:latin typeface="Times New Roman" pitchFamily="18" charset="0"/>
                <a:cs typeface="Times New Roman" pitchFamily="18" charset="0"/>
              </a:rPr>
              <a:t>Mirëmbajtja e Kanalave të Ujërave të Larta (K.U.L) të bëra nga Drejtoria Rajonale e Ujitjes dhe Kullimit – Rajoni Durrës</a:t>
            </a:r>
            <a:r>
              <a:rPr lang="en-US" sz="1600" dirty="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sq-A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1600200" y="838201"/>
            <a:ext cx="6096000" cy="461665"/>
          </a:xfrm>
          <a:prstGeom prst="rect">
            <a:avLst/>
          </a:prstGeom>
        </p:spPr>
        <p:txBody>
          <a:bodyPr wrap="square">
            <a:spAutoFit/>
          </a:bodyPr>
          <a:lstStyle/>
          <a:p>
            <a:pPr lvl="0" algn="ctr" fontAlgn="base">
              <a:spcBef>
                <a:spcPct val="0"/>
              </a:spcBef>
              <a:spcAft>
                <a:spcPct val="0"/>
              </a:spcAft>
            </a:pPr>
            <a:r>
              <a:rPr lang="en-US" sz="2400" b="1" dirty="0" smtClean="0">
                <a:solidFill>
                  <a:schemeClr val="bg1"/>
                </a:solidFill>
                <a:latin typeface="Times New Roman" pitchFamily="18" charset="0"/>
                <a:ea typeface="Times New Roman" pitchFamily="18" charset="0"/>
                <a:cs typeface="Times New Roman" pitchFamily="18" charset="0"/>
              </a:rPr>
              <a:t>V</a:t>
            </a:r>
            <a:r>
              <a:rPr lang="sq-AL" sz="2400" b="1" dirty="0" smtClean="0">
                <a:solidFill>
                  <a:schemeClr val="bg1"/>
                </a:solidFill>
                <a:latin typeface="Times New Roman" pitchFamily="18" charset="0"/>
                <a:cs typeface="Times New Roman" pitchFamily="18" charset="0"/>
              </a:rPr>
              <a:t>Ë</a:t>
            </a:r>
            <a:r>
              <a:rPr lang="en-US" sz="2400" b="1" dirty="0" smtClean="0">
                <a:solidFill>
                  <a:schemeClr val="bg1"/>
                </a:solidFill>
                <a:latin typeface="Times New Roman" pitchFamily="18" charset="0"/>
                <a:ea typeface="Times New Roman" pitchFamily="18" charset="0"/>
                <a:cs typeface="Times New Roman" pitchFamily="18" charset="0"/>
              </a:rPr>
              <a:t>MENDJA  E QEVERIS</a:t>
            </a:r>
            <a:r>
              <a:rPr lang="sq-AL" sz="2400" b="1" dirty="0" smtClean="0">
                <a:solidFill>
                  <a:schemeClr val="bg1"/>
                </a:solidFill>
                <a:latin typeface="Times New Roman" pitchFamily="18" charset="0"/>
                <a:cs typeface="Times New Roman" pitchFamily="18" charset="0"/>
              </a:rPr>
              <a:t>Ë</a:t>
            </a:r>
            <a:r>
              <a:rPr lang="en-US" sz="2400" b="1" dirty="0" smtClean="0">
                <a:solidFill>
                  <a:schemeClr val="bg1"/>
                </a:solidFill>
                <a:latin typeface="Times New Roman" pitchFamily="18" charset="0"/>
                <a:ea typeface="Times New Roman" pitchFamily="18" charset="0"/>
                <a:cs typeface="Times New Roman" pitchFamily="18" charset="0"/>
              </a:rPr>
              <a:t>, N</a:t>
            </a:r>
            <a:r>
              <a:rPr lang="sq-AL" sz="2400" b="1" dirty="0" smtClean="0">
                <a:solidFill>
                  <a:schemeClr val="bg1"/>
                </a:solidFill>
                <a:latin typeface="Times New Roman" pitchFamily="18" charset="0"/>
                <a:cs typeface="Times New Roman" pitchFamily="18" charset="0"/>
              </a:rPr>
              <a:t>Ë</a:t>
            </a:r>
            <a:r>
              <a:rPr lang="en-US" sz="2400" b="1" dirty="0" smtClean="0">
                <a:solidFill>
                  <a:schemeClr val="bg1"/>
                </a:solidFill>
                <a:latin typeface="Times New Roman" pitchFamily="18" charset="0"/>
                <a:ea typeface="Times New Roman" pitchFamily="18" charset="0"/>
                <a:cs typeface="Times New Roman" pitchFamily="18" charset="0"/>
              </a:rPr>
              <a:t>P</a:t>
            </a:r>
            <a:r>
              <a:rPr lang="sq-AL" sz="2400" b="1" dirty="0" smtClean="0">
                <a:solidFill>
                  <a:schemeClr val="bg1"/>
                </a:solidFill>
                <a:latin typeface="Times New Roman" pitchFamily="18" charset="0"/>
                <a:cs typeface="Times New Roman" pitchFamily="18" charset="0"/>
              </a:rPr>
              <a:t>Ë</a:t>
            </a:r>
            <a:r>
              <a:rPr lang="en-US" sz="2400" b="1" dirty="0" smtClean="0">
                <a:solidFill>
                  <a:schemeClr val="bg1"/>
                </a:solidFill>
                <a:latin typeface="Times New Roman" pitchFamily="18" charset="0"/>
                <a:ea typeface="Times New Roman" pitchFamily="18" charset="0"/>
                <a:cs typeface="Times New Roman" pitchFamily="18" charset="0"/>
              </a:rPr>
              <a:t>RMJET:</a:t>
            </a:r>
          </a:p>
        </p:txBody>
      </p:sp>
      <p:sp>
        <p:nvSpPr>
          <p:cNvPr id="5"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86</a:t>
            </a:fld>
            <a:endParaRPr lang="en-US" b="1" dirty="0">
              <a:solidFill>
                <a:schemeClr val="tx1"/>
              </a:solidFill>
            </a:endParaRPr>
          </a:p>
        </p:txBody>
      </p:sp>
    </p:spTree>
    <p:extLst>
      <p:ext uri="{BB962C8B-B14F-4D97-AF65-F5344CB8AC3E}">
        <p14:creationId xmlns:p14="http://schemas.microsoft.com/office/powerpoint/2010/main" val="32261510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973138"/>
            <a:ext cx="7439025" cy="708025"/>
          </a:xfrm>
        </p:spPr>
        <p:txBody>
          <a:bodyPr/>
          <a:lstStyle/>
          <a:p>
            <a:pPr algn="ctr"/>
            <a:r>
              <a:rPr lang="en-US" dirty="0" smtClean="0"/>
              <a:t>     FONDI I KUSHTËZUAR 2025</a:t>
            </a:r>
            <a:endParaRPr lang="en-US" dirty="0"/>
          </a:p>
        </p:txBody>
      </p:sp>
      <p:sp>
        <p:nvSpPr>
          <p:cNvPr id="3" name="Content Placeholder 2"/>
          <p:cNvSpPr>
            <a:spLocks noGrp="1"/>
          </p:cNvSpPr>
          <p:nvPr>
            <p:ph idx="1"/>
          </p:nvPr>
        </p:nvSpPr>
        <p:spPr/>
        <p:txBody>
          <a:bodyPr/>
          <a:lstStyle/>
          <a:p>
            <a:pPr marL="0" indent="0">
              <a:buNone/>
            </a:pPr>
            <a:r>
              <a:rPr lang="sq-AL" sz="1000" b="1" dirty="0"/>
              <a:t>Në lidhje me përdorimin e fondit të kushtëzuar të buxhetit të shtetit për vitin 2025, në fushën e mbrojtjes civile nga Dega e Thesarit Durrës rezulton:</a:t>
            </a:r>
            <a:endParaRPr lang="en-US" sz="1000" dirty="0"/>
          </a:p>
          <a:p>
            <a:pPr marL="0" lvl="0" indent="0">
              <a:buNone/>
            </a:pPr>
            <a:r>
              <a:rPr lang="sq-AL" sz="1000" b="1" dirty="0"/>
              <a:t>Për Bashkinë Durrës fondet e kushtëzuara për vitin 2025 në programin “Emergjencat Civile”, të Ministrisë së Mbrojtjes për llogarinë ekonomike 604 është çelja fillestare me vlerë 40.604.333 lekë  dhe vlera 5.600.000 (për blerje zjarrfikëse). </a:t>
            </a:r>
            <a:endParaRPr lang="en-US" sz="1000" dirty="0"/>
          </a:p>
          <a:p>
            <a:pPr marL="0" indent="0">
              <a:buNone/>
            </a:pPr>
            <a:r>
              <a:rPr lang="sq-AL" sz="1000" b="1" dirty="0"/>
              <a:t>Nga këto janë përdorur deri tani 3.061.841 lekë.</a:t>
            </a:r>
            <a:endParaRPr lang="en-US" sz="1000" dirty="0"/>
          </a:p>
          <a:p>
            <a:pPr marL="0" lvl="0" indent="0">
              <a:buNone/>
            </a:pPr>
            <a:r>
              <a:rPr lang="sq-AL" sz="1000" b="1" dirty="0"/>
              <a:t>Për Bashkinë Shijak ka fonde të çelura në shumat 6.720.000 lekë dhe 5.391.047 lekë të cilat deri sot ende nuk i ka prekur dhe pret ti likuidojë.</a:t>
            </a:r>
            <a:endParaRPr lang="en-US" sz="1000" dirty="0"/>
          </a:p>
          <a:p>
            <a:pPr marL="0" indent="0">
              <a:buNone/>
            </a:pPr>
            <a:r>
              <a:rPr lang="sq-AL" sz="1000" b="1" dirty="0"/>
              <a:t> </a:t>
            </a:r>
            <a:endParaRPr lang="en-US" sz="1000"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25010688"/>
              </p:ext>
            </p:extLst>
          </p:nvPr>
        </p:nvGraphicFramePr>
        <p:xfrm>
          <a:off x="914400" y="4648200"/>
          <a:ext cx="6348730" cy="1261872"/>
        </p:xfrm>
        <a:graphic>
          <a:graphicData uri="http://schemas.openxmlformats.org/drawingml/2006/table">
            <a:tbl>
              <a:tblPr firstRow="1" firstCol="1" bandRow="1">
                <a:tableStyleId>{5C22544A-7EE6-4342-B048-85BDC9FD1C3A}</a:tableStyleId>
              </a:tblPr>
              <a:tblGrid>
                <a:gridCol w="1741805"/>
                <a:gridCol w="1583690"/>
                <a:gridCol w="1583690"/>
                <a:gridCol w="1439545"/>
              </a:tblGrid>
              <a:tr h="215900">
                <a:tc>
                  <a:txBody>
                    <a:bodyPr/>
                    <a:lstStyle/>
                    <a:p>
                      <a:pPr marL="0" marR="0" algn="just">
                        <a:lnSpc>
                          <a:spcPct val="115000"/>
                        </a:lnSpc>
                        <a:spcBef>
                          <a:spcPts val="0"/>
                        </a:spcBef>
                        <a:spcAft>
                          <a:spcPts val="0"/>
                        </a:spcAft>
                      </a:pPr>
                      <a:r>
                        <a:rPr lang="sq-AL" sz="1200">
                          <a:effectLst/>
                        </a:rPr>
                        <a:t>Institucioni</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sq-AL" sz="1200">
                          <a:effectLst/>
                        </a:rPr>
                        <a:t>Llogaria ekonomike</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sq-AL" sz="1200">
                          <a:effectLst/>
                        </a:rPr>
                        <a:t>Plani</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sq-AL" sz="1200">
                          <a:effectLst/>
                        </a:rPr>
                        <a:t>Fondet e disponueshme</a:t>
                      </a:r>
                      <a:endParaRPr lang="en-US" sz="1100">
                        <a:effectLst/>
                        <a:latin typeface="Calibri"/>
                        <a:ea typeface="Calibri"/>
                        <a:cs typeface="Times New Roman"/>
                      </a:endParaRPr>
                    </a:p>
                  </a:txBody>
                  <a:tcPr marL="68580" marR="68580" marT="0" marB="0"/>
                </a:tc>
              </a:tr>
              <a:tr h="114300">
                <a:tc rowSpan="2">
                  <a:txBody>
                    <a:bodyPr/>
                    <a:lstStyle/>
                    <a:p>
                      <a:pPr marL="0" marR="0" algn="just">
                        <a:lnSpc>
                          <a:spcPct val="115000"/>
                        </a:lnSpc>
                        <a:spcBef>
                          <a:spcPts val="0"/>
                        </a:spcBef>
                        <a:spcAft>
                          <a:spcPts val="0"/>
                        </a:spcAft>
                      </a:pPr>
                      <a:r>
                        <a:rPr lang="sq-AL" sz="1200">
                          <a:effectLst/>
                        </a:rPr>
                        <a:t>Bashkia Durrës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sq-AL" sz="1200">
                          <a:effectLst/>
                        </a:rPr>
                        <a:t>231</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sq-AL" sz="1200">
                          <a:effectLst/>
                        </a:rPr>
                        <a:t>5,600,000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sq-AL" sz="1200">
                          <a:effectLst/>
                        </a:rPr>
                        <a:t>-</a:t>
                      </a:r>
                      <a:endParaRPr lang="en-US" sz="1100">
                        <a:effectLst/>
                        <a:latin typeface="Calibri"/>
                        <a:ea typeface="Calibri"/>
                        <a:cs typeface="Times New Roman"/>
                      </a:endParaRPr>
                    </a:p>
                  </a:txBody>
                  <a:tcPr marL="68580" marR="68580" marT="0" marB="0"/>
                </a:tc>
              </a:tr>
              <a:tr h="114300">
                <a:tc vMerge="1">
                  <a:txBody>
                    <a:bodyPr/>
                    <a:lstStyle/>
                    <a:p>
                      <a:endParaRPr lang="en-US"/>
                    </a:p>
                  </a:txBody>
                  <a:tcPr/>
                </a:tc>
                <a:tc>
                  <a:txBody>
                    <a:bodyPr/>
                    <a:lstStyle/>
                    <a:p>
                      <a:pPr marL="0" marR="0" algn="ctr">
                        <a:lnSpc>
                          <a:spcPct val="115000"/>
                        </a:lnSpc>
                        <a:spcBef>
                          <a:spcPts val="0"/>
                        </a:spcBef>
                        <a:spcAft>
                          <a:spcPts val="0"/>
                        </a:spcAft>
                      </a:pPr>
                      <a:r>
                        <a:rPr lang="sq-AL" sz="1200">
                          <a:effectLst/>
                        </a:rPr>
                        <a:t>604</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sq-AL" sz="1200">
                          <a:effectLst/>
                        </a:rPr>
                        <a:t>40,604,333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sq-AL" sz="1200">
                          <a:effectLst/>
                        </a:rPr>
                        <a:t>37.527.489</a:t>
                      </a:r>
                      <a:endParaRPr lang="en-US" sz="1100">
                        <a:effectLst/>
                        <a:latin typeface="Calibri"/>
                        <a:ea typeface="Calibri"/>
                        <a:cs typeface="Times New Roman"/>
                      </a:endParaRPr>
                    </a:p>
                  </a:txBody>
                  <a:tcPr marL="68580" marR="68580" marT="0" marB="0"/>
                </a:tc>
              </a:tr>
              <a:tr h="109855">
                <a:tc rowSpan="2">
                  <a:txBody>
                    <a:bodyPr/>
                    <a:lstStyle/>
                    <a:p>
                      <a:pPr marL="0" marR="0" algn="just">
                        <a:lnSpc>
                          <a:spcPct val="115000"/>
                        </a:lnSpc>
                        <a:spcBef>
                          <a:spcPts val="0"/>
                        </a:spcBef>
                        <a:spcAft>
                          <a:spcPts val="0"/>
                        </a:spcAft>
                      </a:pPr>
                      <a:r>
                        <a:rPr lang="sq-AL" sz="1200">
                          <a:effectLst/>
                        </a:rPr>
                        <a:t>Bashkia Shijak</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sq-AL" sz="1200">
                          <a:effectLst/>
                        </a:rPr>
                        <a:t>231</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sq-AL" sz="1200">
                          <a:effectLst/>
                        </a:rPr>
                        <a:t>6,720,000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sq-AL" sz="1200">
                          <a:effectLst/>
                        </a:rPr>
                        <a:t>-</a:t>
                      </a:r>
                      <a:endParaRPr lang="en-US" sz="1100">
                        <a:effectLst/>
                        <a:latin typeface="Calibri"/>
                        <a:ea typeface="Calibri"/>
                        <a:cs typeface="Times New Roman"/>
                      </a:endParaRPr>
                    </a:p>
                  </a:txBody>
                  <a:tcPr marL="68580" marR="68580" marT="0" marB="0"/>
                </a:tc>
              </a:tr>
              <a:tr h="109220">
                <a:tc vMerge="1">
                  <a:txBody>
                    <a:bodyPr/>
                    <a:lstStyle/>
                    <a:p>
                      <a:endParaRPr lang="en-US"/>
                    </a:p>
                  </a:txBody>
                  <a:tcPr/>
                </a:tc>
                <a:tc>
                  <a:txBody>
                    <a:bodyPr/>
                    <a:lstStyle/>
                    <a:p>
                      <a:pPr marL="0" marR="0" algn="ctr">
                        <a:lnSpc>
                          <a:spcPct val="115000"/>
                        </a:lnSpc>
                        <a:spcBef>
                          <a:spcPts val="0"/>
                        </a:spcBef>
                        <a:spcAft>
                          <a:spcPts val="0"/>
                        </a:spcAft>
                      </a:pPr>
                      <a:r>
                        <a:rPr lang="sq-AL" sz="1200">
                          <a:effectLst/>
                        </a:rPr>
                        <a:t>231</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sq-AL" sz="1200">
                          <a:effectLst/>
                        </a:rPr>
                        <a:t>5,391,047</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sq-AL" sz="1200" dirty="0">
                          <a:effectLst/>
                        </a:rPr>
                        <a:t>5,391,047</a:t>
                      </a:r>
                      <a:endParaRPr lang="en-US" sz="1100" dirty="0">
                        <a:effectLst/>
                        <a:latin typeface="Calibri"/>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87</a:t>
            </a:fld>
            <a:endParaRPr lang="en-US" b="1" dirty="0">
              <a:solidFill>
                <a:schemeClr val="tx1"/>
              </a:solidFill>
            </a:endParaRPr>
          </a:p>
        </p:txBody>
      </p:sp>
    </p:spTree>
    <p:extLst>
      <p:ext uri="{BB962C8B-B14F-4D97-AF65-F5344CB8AC3E}">
        <p14:creationId xmlns:p14="http://schemas.microsoft.com/office/powerpoint/2010/main" val="33147477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EBEBEB"/>
                </a:solidFill>
              </a:rPr>
              <a:t>FONDI I </a:t>
            </a:r>
            <a:r>
              <a:rPr lang="en-US" dirty="0" smtClean="0">
                <a:solidFill>
                  <a:srgbClr val="EBEBEB"/>
                </a:solidFill>
              </a:rPr>
              <a:t>KUSHTËZUAR </a:t>
            </a:r>
            <a:r>
              <a:rPr lang="en-US" dirty="0">
                <a:solidFill>
                  <a:srgbClr val="EBEBEB"/>
                </a:solidFill>
              </a:rPr>
              <a:t>2025</a:t>
            </a:r>
            <a:endParaRPr lang="en-US" dirty="0"/>
          </a:p>
        </p:txBody>
      </p:sp>
      <p:sp>
        <p:nvSpPr>
          <p:cNvPr id="3" name="Content Placeholder 2"/>
          <p:cNvSpPr>
            <a:spLocks noGrp="1"/>
          </p:cNvSpPr>
          <p:nvPr>
            <p:ph idx="1"/>
          </p:nvPr>
        </p:nvSpPr>
        <p:spPr/>
        <p:txBody>
          <a:bodyPr/>
          <a:lstStyle/>
          <a:p>
            <a:pPr marL="0" marR="0" indent="0" algn="just">
              <a:lnSpc>
                <a:spcPct val="115000"/>
              </a:lnSpc>
              <a:spcBef>
                <a:spcPts val="0"/>
              </a:spcBef>
              <a:spcAft>
                <a:spcPts val="0"/>
              </a:spcAft>
              <a:buNone/>
            </a:pPr>
            <a:r>
              <a:rPr lang="sq-AL" sz="1000" b="1" dirty="0">
                <a:latin typeface="Times New Roman"/>
                <a:ea typeface="Calibri"/>
                <a:cs typeface="Times New Roman"/>
              </a:rPr>
              <a:t>Në lidhje me përdorimin e fondit të kushtëzuar të buxhetit të shtetit për vitin 2025, në fushën e mbrojtjes civile nga Dega e Thesarit Krujë rezulton:</a:t>
            </a:r>
            <a:endParaRPr lang="en-US" sz="1000" dirty="0">
              <a:latin typeface="Calibri"/>
              <a:ea typeface="Calibri"/>
              <a:cs typeface="Times New Roman"/>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89504961"/>
              </p:ext>
            </p:extLst>
          </p:nvPr>
        </p:nvGraphicFramePr>
        <p:xfrm>
          <a:off x="982663" y="3049715"/>
          <a:ext cx="6337300" cy="1838895"/>
        </p:xfrm>
        <a:graphic>
          <a:graphicData uri="http://schemas.openxmlformats.org/drawingml/2006/table">
            <a:tbl>
              <a:tblPr firstRow="1" firstCol="1" bandRow="1"/>
              <a:tblGrid>
                <a:gridCol w="1153795"/>
                <a:gridCol w="1486535"/>
                <a:gridCol w="1257300"/>
                <a:gridCol w="1143000"/>
                <a:gridCol w="1296670"/>
              </a:tblGrid>
              <a:tr h="167005">
                <a:tc>
                  <a:txBody>
                    <a:bodyPr/>
                    <a:lstStyle/>
                    <a:p>
                      <a:pPr marL="0" marR="0" algn="just">
                        <a:lnSpc>
                          <a:spcPct val="115000"/>
                        </a:lnSpc>
                        <a:spcBef>
                          <a:spcPts val="0"/>
                        </a:spcBef>
                        <a:spcAft>
                          <a:spcPts val="0"/>
                        </a:spcAft>
                      </a:pPr>
                      <a:r>
                        <a:rPr lang="sq-AL" sz="1200" b="1" dirty="0">
                          <a:effectLst/>
                          <a:latin typeface="Times New Roman"/>
                          <a:ea typeface="Calibri"/>
                          <a:cs typeface="Times New Roman"/>
                        </a:rPr>
                        <a:t>Institucioni</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sq-AL" sz="1200" b="1">
                          <a:effectLst/>
                          <a:latin typeface="Times New Roman"/>
                          <a:ea typeface="Calibri"/>
                          <a:cs typeface="Times New Roman"/>
                        </a:rPr>
                        <a:t>Llogaria ekonomike</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sq-AL" sz="1200" b="1">
                          <a:effectLst/>
                          <a:latin typeface="Times New Roman"/>
                          <a:ea typeface="Calibri"/>
                          <a:cs typeface="Times New Roman"/>
                        </a:rPr>
                        <a:t>Kodi i Produktit</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q-AL" sz="1200" b="1">
                          <a:effectLst/>
                          <a:latin typeface="Times New Roman"/>
                          <a:ea typeface="Calibri"/>
                          <a:cs typeface="Times New Roman"/>
                        </a:rPr>
                        <a:t>Plani</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q-AL" sz="1200" b="1">
                          <a:effectLst/>
                          <a:latin typeface="Times New Roman"/>
                          <a:ea typeface="Calibri"/>
                          <a:cs typeface="Times New Roman"/>
                        </a:rPr>
                        <a:t>Fakti</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573">
                <a:tc>
                  <a:txBody>
                    <a:bodyPr/>
                    <a:lstStyle/>
                    <a:p>
                      <a:pPr marL="0" marR="0" algn="just">
                        <a:lnSpc>
                          <a:spcPct val="115000"/>
                        </a:lnSpc>
                        <a:spcBef>
                          <a:spcPts val="0"/>
                        </a:spcBef>
                        <a:spcAft>
                          <a:spcPts val="0"/>
                        </a:spcAft>
                      </a:pPr>
                      <a:r>
                        <a:rPr lang="sq-AL" sz="1200" b="1">
                          <a:effectLst/>
                          <a:latin typeface="Times New Roman"/>
                          <a:ea typeface="Calibri"/>
                          <a:cs typeface="Times New Roman"/>
                        </a:rPr>
                        <a:t>Bashkia Krujë</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q-AL" sz="1200" b="1" dirty="0">
                          <a:effectLst/>
                          <a:latin typeface="Times New Roman"/>
                          <a:ea typeface="Calibri"/>
                          <a:cs typeface="Times New Roman"/>
                        </a:rPr>
                        <a:t>6040000</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q-AL" sz="1200" b="1">
                          <a:effectLst/>
                          <a:latin typeface="Times New Roman"/>
                          <a:ea typeface="Calibri"/>
                          <a:cs typeface="Times New Roman"/>
                        </a:rPr>
                        <a:t>91707AB</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q-AL" sz="1200" b="1">
                          <a:effectLst/>
                          <a:latin typeface="Times New Roman"/>
                          <a:ea typeface="Calibri"/>
                          <a:cs typeface="Times New Roman"/>
                        </a:rPr>
                        <a:t>147318361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q-AL" sz="1200" b="1">
                          <a:effectLst/>
                          <a:latin typeface="Times New Roman"/>
                          <a:ea typeface="Calibri"/>
                          <a:cs typeface="Times New Roman"/>
                        </a:rPr>
                        <a:t>639911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061">
                <a:tc>
                  <a:txBody>
                    <a:bodyPr/>
                    <a:lstStyle/>
                    <a:p>
                      <a:pPr marL="0" marR="0" algn="just">
                        <a:lnSpc>
                          <a:spcPct val="115000"/>
                        </a:lnSpc>
                        <a:spcBef>
                          <a:spcPts val="0"/>
                        </a:spcBef>
                        <a:spcAft>
                          <a:spcPts val="0"/>
                        </a:spcAft>
                      </a:pPr>
                      <a:r>
                        <a:rPr lang="sq-AL" sz="1200" b="1">
                          <a:effectLst/>
                          <a:latin typeface="Times New Roman"/>
                          <a:ea typeface="Calibri"/>
                          <a:cs typeface="Times New Roman"/>
                        </a:rPr>
                        <a:t>Bashkia Krujë</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q-AL" sz="1200" b="1">
                          <a:effectLst/>
                          <a:latin typeface="Times New Roman"/>
                          <a:ea typeface="Calibri"/>
                          <a:cs typeface="Times New Roman"/>
                        </a:rPr>
                        <a:t>2310000</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q-AL" sz="1200" b="1">
                          <a:effectLst/>
                          <a:latin typeface="Times New Roman"/>
                          <a:ea typeface="Calibri"/>
                          <a:cs typeface="Times New Roman"/>
                        </a:rPr>
                        <a:t>18AZ905</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q-AL" sz="1200" b="1">
                          <a:effectLst/>
                          <a:latin typeface="Times New Roman"/>
                          <a:ea typeface="Calibri"/>
                          <a:cs typeface="Times New Roman"/>
                        </a:rPr>
                        <a:t>6720000</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q-AL" sz="1200" b="1">
                          <a:effectLst/>
                          <a:latin typeface="Times New Roman"/>
                          <a:ea typeface="Calibri"/>
                          <a:cs typeface="Times New Roman"/>
                        </a:rPr>
                        <a:t>6720000</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949">
                <a:tc>
                  <a:txBody>
                    <a:bodyPr/>
                    <a:lstStyle/>
                    <a:p>
                      <a:pPr marL="0" marR="0" algn="just">
                        <a:lnSpc>
                          <a:spcPct val="115000"/>
                        </a:lnSpc>
                        <a:spcBef>
                          <a:spcPts val="0"/>
                        </a:spcBef>
                        <a:spcAft>
                          <a:spcPts val="0"/>
                        </a:spcAft>
                      </a:pPr>
                      <a:r>
                        <a:rPr lang="sq-AL" sz="1200" b="1">
                          <a:effectLst/>
                          <a:latin typeface="Times New Roman"/>
                          <a:ea typeface="Calibri"/>
                          <a:cs typeface="Times New Roman"/>
                        </a:rPr>
                        <a:t>Bashkia Krujë</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q-AL" sz="1200" b="1">
                          <a:effectLst/>
                          <a:latin typeface="Times New Roman"/>
                          <a:ea typeface="Calibri"/>
                          <a:cs typeface="Times New Roman"/>
                        </a:rPr>
                        <a:t>231000</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q-AL" sz="1200" b="1">
                          <a:effectLst/>
                          <a:latin typeface="Times New Roman"/>
                          <a:ea typeface="Calibri"/>
                          <a:cs typeface="Times New Roman"/>
                        </a:rPr>
                        <a:t>21AD502</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q-AL" sz="1200" b="1">
                          <a:effectLst/>
                          <a:latin typeface="Times New Roman"/>
                          <a:ea typeface="Calibri"/>
                          <a:cs typeface="Times New Roman"/>
                        </a:rPr>
                        <a:t>4000000</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q-AL" sz="1200" b="1" dirty="0">
                          <a:effectLst/>
                          <a:latin typeface="Times New Roman"/>
                          <a:ea typeface="Calibri"/>
                          <a:cs typeface="Times New Roman"/>
                        </a:rPr>
                        <a:t>0</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88</a:t>
            </a:fld>
            <a:endParaRPr lang="en-US" b="1" dirty="0">
              <a:solidFill>
                <a:schemeClr val="tx1"/>
              </a:solidFill>
            </a:endParaRPr>
          </a:p>
        </p:txBody>
      </p:sp>
    </p:spTree>
    <p:extLst>
      <p:ext uri="{BB962C8B-B14F-4D97-AF65-F5344CB8AC3E}">
        <p14:creationId xmlns:p14="http://schemas.microsoft.com/office/powerpoint/2010/main" val="35167540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latin typeface="Times New Roman" panose="02020603050405020304" pitchFamily="18" charset="0"/>
                <a:cs typeface="Times New Roman" panose="02020603050405020304" pitchFamily="18" charset="0"/>
              </a:rPr>
              <a:t>KOMISIONI I MBROJTJES CIVILE</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743200"/>
            <a:ext cx="8382000" cy="2971800"/>
          </a:xfrm>
        </p:spPr>
        <p:txBody>
          <a:bodyPr/>
          <a:lstStyle/>
          <a:p>
            <a:pPr marL="0" indent="0">
              <a:spcBef>
                <a:spcPts val="600"/>
              </a:spcBef>
              <a:buNone/>
            </a:pPr>
            <a:r>
              <a:rPr lang="en-US" dirty="0" smtClean="0">
                <a:solidFill>
                  <a:schemeClr val="tx1"/>
                </a:solidFill>
                <a:latin typeface="Times New Roman" panose="02020603050405020304" pitchFamily="18" charset="0"/>
                <a:cs typeface="Times New Roman" panose="02020603050405020304" pitchFamily="18" charset="0"/>
              </a:rPr>
              <a:t>1.  </a:t>
            </a:r>
            <a:r>
              <a:rPr lang="en-US" dirty="0" err="1" smtClean="0">
                <a:solidFill>
                  <a:schemeClr val="tx1"/>
                </a:solidFill>
                <a:latin typeface="Times New Roman" panose="02020603050405020304" pitchFamily="18" charset="0"/>
                <a:cs typeface="Times New Roman" panose="02020603050405020304" pitchFamily="18" charset="0"/>
              </a:rPr>
              <a:t>Mbledhja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të</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planifikuara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në</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planin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vjetor</a:t>
            </a:r>
            <a:r>
              <a:rPr lang="en-US"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për</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sezonin</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veror</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dhe</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sezonin</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dimëror</a:t>
            </a:r>
            <a:r>
              <a:rPr lang="en-US" dirty="0">
                <a:solidFill>
                  <a:schemeClr val="tx1"/>
                </a:solidFill>
                <a:latin typeface="Times New Roman" panose="02020603050405020304" pitchFamily="18" charset="0"/>
                <a:cs typeface="Times New Roman" panose="02020603050405020304" pitchFamily="18" charset="0"/>
              </a:rPr>
              <a:t>): 2</a:t>
            </a:r>
            <a:r>
              <a:rPr lang="en-US" dirty="0" smtClean="0">
                <a:solidFill>
                  <a:schemeClr val="tx1"/>
                </a:solidFill>
                <a:latin typeface="Times New Roman" panose="02020603050405020304" pitchFamily="18" charset="0"/>
                <a:cs typeface="Times New Roman" panose="02020603050405020304" pitchFamily="18" charset="0"/>
              </a:rPr>
              <a:t>;</a:t>
            </a:r>
          </a:p>
          <a:p>
            <a:pPr marL="0" indent="0">
              <a:spcBef>
                <a:spcPts val="600"/>
              </a:spcBef>
              <a:buNone/>
            </a:pP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Mbledhje</a:t>
            </a:r>
            <a:r>
              <a:rPr lang="en-US" dirty="0" smtClean="0">
                <a:solidFill>
                  <a:schemeClr val="tx1"/>
                </a:solidFill>
                <a:latin typeface="Times New Roman" panose="02020603050405020304" pitchFamily="18" charset="0"/>
                <a:cs typeface="Times New Roman" panose="02020603050405020304" pitchFamily="18" charset="0"/>
              </a:rPr>
              <a:t> e </a:t>
            </a:r>
            <a:r>
              <a:rPr lang="en-US" dirty="0" err="1" smtClean="0">
                <a:solidFill>
                  <a:schemeClr val="tx1"/>
                </a:solidFill>
                <a:latin typeface="Times New Roman" panose="02020603050405020304" pitchFamily="18" charset="0"/>
                <a:cs typeface="Times New Roman" panose="02020603050405020304" pitchFamily="18" charset="0"/>
              </a:rPr>
              <a:t>datës</a:t>
            </a:r>
            <a:r>
              <a:rPr lang="en-US" dirty="0" smtClean="0">
                <a:solidFill>
                  <a:schemeClr val="tx1"/>
                </a:solidFill>
                <a:latin typeface="Times New Roman" panose="02020603050405020304" pitchFamily="18" charset="0"/>
                <a:cs typeface="Times New Roman" panose="02020603050405020304" pitchFamily="18" charset="0"/>
              </a:rPr>
              <a:t> 05.06.2025 </a:t>
            </a:r>
            <a:r>
              <a:rPr lang="en-US" dirty="0" err="1" smtClean="0">
                <a:solidFill>
                  <a:schemeClr val="tx1"/>
                </a:solidFill>
                <a:latin typeface="Times New Roman" panose="02020603050405020304" pitchFamily="18" charset="0"/>
                <a:cs typeface="Times New Roman" panose="02020603050405020304" pitchFamily="18" charset="0"/>
              </a:rPr>
              <a:t>dhe</a:t>
            </a:r>
            <a:r>
              <a:rPr lang="en-US" dirty="0" smtClean="0">
                <a:solidFill>
                  <a:schemeClr val="tx1"/>
                </a:solidFill>
                <a:latin typeface="Times New Roman" panose="02020603050405020304" pitchFamily="18" charset="0"/>
                <a:cs typeface="Times New Roman" panose="02020603050405020304" pitchFamily="18" charset="0"/>
              </a:rPr>
              <a:t> 13.10.2025).</a:t>
            </a:r>
            <a:endParaRPr lang="en-US" dirty="0">
              <a:solidFill>
                <a:schemeClr val="tx1"/>
              </a:solidFill>
              <a:latin typeface="Times New Roman" panose="02020603050405020304" pitchFamily="18" charset="0"/>
              <a:cs typeface="Times New Roman" panose="02020603050405020304" pitchFamily="18" charset="0"/>
            </a:endParaRPr>
          </a:p>
          <a:p>
            <a:pPr marL="0" indent="0">
              <a:spcBef>
                <a:spcPts val="600"/>
              </a:spcBef>
              <a:buNone/>
            </a:pPr>
            <a:r>
              <a:rPr lang="en-US" dirty="0">
                <a:solidFill>
                  <a:schemeClr val="tx1"/>
                </a:solidFill>
                <a:latin typeface="Times New Roman" panose="02020603050405020304" pitchFamily="18" charset="0"/>
                <a:cs typeface="Times New Roman" panose="02020603050405020304" pitchFamily="18" charset="0"/>
              </a:rPr>
              <a:t>2. </a:t>
            </a:r>
            <a:r>
              <a:rPr lang="en-US" dirty="0" err="1">
                <a:solidFill>
                  <a:schemeClr val="tx1"/>
                </a:solidFill>
                <a:latin typeface="Times New Roman" panose="02020603050405020304" pitchFamily="18" charset="0"/>
                <a:cs typeface="Times New Roman" panose="02020603050405020304" pitchFamily="18" charset="0"/>
              </a:rPr>
              <a:t>Mbledhje</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jashtë</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rradhe</a:t>
            </a: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(29.01.2025 </a:t>
            </a:r>
            <a:r>
              <a:rPr lang="en-US" dirty="0" err="1" smtClean="0">
                <a:solidFill>
                  <a:schemeClr val="tx1"/>
                </a:solidFill>
                <a:latin typeface="Times New Roman" panose="02020603050405020304" pitchFamily="18" charset="0"/>
                <a:cs typeface="Times New Roman" panose="02020603050405020304" pitchFamily="18" charset="0"/>
              </a:rPr>
              <a:t>nisur</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situata</a:t>
            </a:r>
            <a:r>
              <a:rPr lang="en-US" dirty="0" smtClean="0">
                <a:solidFill>
                  <a:schemeClr val="tx1"/>
                </a:solidFill>
                <a:latin typeface="Times New Roman" panose="02020603050405020304" pitchFamily="18" charset="0"/>
                <a:cs typeface="Times New Roman" panose="02020603050405020304" pitchFamily="18" charset="0"/>
              </a:rPr>
              <a:t> e </a:t>
            </a:r>
            <a:r>
              <a:rPr lang="en-US" dirty="0" err="1" smtClean="0">
                <a:solidFill>
                  <a:schemeClr val="tx1"/>
                </a:solidFill>
                <a:latin typeface="Times New Roman" panose="02020603050405020304" pitchFamily="18" charset="0"/>
                <a:cs typeface="Times New Roman" panose="02020603050405020304" pitchFamily="18" charset="0"/>
              </a:rPr>
              <a:t>reshjeve</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të</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shiut</a:t>
            </a:r>
            <a:r>
              <a:rPr lang="en-US" dirty="0" smtClean="0">
                <a:solidFill>
                  <a:schemeClr val="tx1"/>
                </a:solidFill>
                <a:latin typeface="Times New Roman" panose="02020603050405020304" pitchFamily="18" charset="0"/>
                <a:cs typeface="Times New Roman" panose="02020603050405020304" pitchFamily="18" charset="0"/>
              </a:rPr>
              <a:t>):</a:t>
            </a:r>
            <a:r>
              <a:rPr lang="en-US" i="1" dirty="0" smtClean="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1;</a:t>
            </a:r>
            <a:endParaRPr lang="en-US" dirty="0">
              <a:solidFill>
                <a:schemeClr val="tx1"/>
              </a:solidFill>
              <a:latin typeface="Times New Roman" panose="02020603050405020304" pitchFamily="18" charset="0"/>
              <a:cs typeface="Times New Roman" panose="02020603050405020304" pitchFamily="18" charset="0"/>
            </a:endParaRPr>
          </a:p>
          <a:p>
            <a:pPr marL="0" indent="0">
              <a:spcBef>
                <a:spcPts val="600"/>
              </a:spcBef>
              <a:buNone/>
            </a:pPr>
            <a:r>
              <a:rPr lang="en-US" dirty="0">
                <a:solidFill>
                  <a:schemeClr val="tx1"/>
                </a:solidFill>
                <a:latin typeface="Times New Roman" panose="02020603050405020304" pitchFamily="18" charset="0"/>
                <a:cs typeface="Times New Roman" panose="02020603050405020304" pitchFamily="18" charset="0"/>
              </a:rPr>
              <a:t>3. </a:t>
            </a:r>
            <a:r>
              <a:rPr lang="en-US" dirty="0" err="1">
                <a:solidFill>
                  <a:schemeClr val="tx1"/>
                </a:solidFill>
                <a:latin typeface="Times New Roman" panose="02020603050405020304" pitchFamily="18" charset="0"/>
                <a:cs typeface="Times New Roman" panose="02020603050405020304" pitchFamily="18" charset="0"/>
              </a:rPr>
              <a:t>Inspektime</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në</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M.Z.Sh-të</a:t>
            </a:r>
            <a:r>
              <a:rPr lang="en-US" dirty="0" smtClean="0">
                <a:solidFill>
                  <a:schemeClr val="tx1"/>
                </a:solidFill>
                <a:latin typeface="Times New Roman" panose="02020603050405020304" pitchFamily="18" charset="0"/>
                <a:cs typeface="Times New Roman" panose="02020603050405020304" pitchFamily="18" charset="0"/>
              </a:rPr>
              <a:t> 2;</a:t>
            </a:r>
            <a:endParaRPr lang="en-US" dirty="0">
              <a:solidFill>
                <a:schemeClr val="tx1"/>
              </a:solidFill>
              <a:latin typeface="Times New Roman" panose="02020603050405020304" pitchFamily="18" charset="0"/>
              <a:cs typeface="Times New Roman" panose="02020603050405020304" pitchFamily="18" charset="0"/>
            </a:endParaRPr>
          </a:p>
          <a:p>
            <a:pPr marL="0" indent="0">
              <a:spcBef>
                <a:spcPts val="600"/>
              </a:spcBef>
              <a:buNone/>
            </a:pPr>
            <a:r>
              <a:rPr lang="en-US" dirty="0">
                <a:solidFill>
                  <a:schemeClr val="tx1"/>
                </a:solidFill>
                <a:latin typeface="Times New Roman" panose="02020603050405020304" pitchFamily="18" charset="0"/>
                <a:cs typeface="Times New Roman" panose="02020603050405020304" pitchFamily="18" charset="0"/>
              </a:rPr>
              <a:t>4. </a:t>
            </a:r>
            <a:r>
              <a:rPr lang="en-US" dirty="0" err="1">
                <a:solidFill>
                  <a:schemeClr val="tx1"/>
                </a:solidFill>
                <a:latin typeface="Times New Roman" panose="02020603050405020304" pitchFamily="18" charset="0"/>
                <a:cs typeface="Times New Roman" panose="02020603050405020304" pitchFamily="18" charset="0"/>
              </a:rPr>
              <a:t>Inspektime</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në</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Argjinaturë</a:t>
            </a:r>
            <a:r>
              <a:rPr lang="en-US" dirty="0">
                <a:solidFill>
                  <a:schemeClr val="tx1"/>
                </a:solidFill>
                <a:latin typeface="Times New Roman" panose="02020603050405020304" pitchFamily="18" charset="0"/>
                <a:cs typeface="Times New Roman" panose="02020603050405020304" pitchFamily="18" charset="0"/>
              </a:rPr>
              <a:t>, KUL, </a:t>
            </a:r>
            <a:r>
              <a:rPr lang="en-US" dirty="0" err="1">
                <a:solidFill>
                  <a:schemeClr val="tx1"/>
                </a:solidFill>
                <a:latin typeface="Times New Roman" panose="02020603050405020304" pitchFamily="18" charset="0"/>
                <a:cs typeface="Times New Roman" panose="02020603050405020304" pitchFamily="18" charset="0"/>
              </a:rPr>
              <a:t>Hidrovorë</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Rezervuarë</a:t>
            </a:r>
            <a:r>
              <a:rPr lang="en-US" dirty="0" smtClean="0">
                <a:solidFill>
                  <a:schemeClr val="tx1"/>
                </a:solidFill>
                <a:latin typeface="Times New Roman" panose="02020603050405020304" pitchFamily="18" charset="0"/>
                <a:cs typeface="Times New Roman" panose="02020603050405020304" pitchFamily="18" charset="0"/>
              </a:rPr>
              <a:t> 1;</a:t>
            </a:r>
            <a:endParaRPr lang="en-US" dirty="0">
              <a:solidFill>
                <a:schemeClr val="tx1"/>
              </a:solidFill>
              <a:latin typeface="Times New Roman" panose="02020603050405020304" pitchFamily="18" charset="0"/>
              <a:cs typeface="Times New Roman" panose="02020603050405020304" pitchFamily="18" charset="0"/>
            </a:endParaRPr>
          </a:p>
          <a:p>
            <a:pPr marL="0" indent="0">
              <a:spcBef>
                <a:spcPts val="600"/>
              </a:spcBef>
              <a:buNone/>
            </a:pPr>
            <a:r>
              <a:rPr lang="en-US" dirty="0">
                <a:solidFill>
                  <a:schemeClr val="tx1"/>
                </a:solidFill>
                <a:latin typeface="Times New Roman" panose="02020603050405020304" pitchFamily="18" charset="0"/>
                <a:cs typeface="Times New Roman" panose="02020603050405020304" pitchFamily="18" charset="0"/>
              </a:rPr>
              <a:t>5. </a:t>
            </a:r>
            <a:r>
              <a:rPr lang="en-US" dirty="0" err="1">
                <a:solidFill>
                  <a:schemeClr val="tx1"/>
                </a:solidFill>
                <a:latin typeface="Times New Roman" panose="02020603050405020304" pitchFamily="18" charset="0"/>
                <a:cs typeface="Times New Roman" panose="02020603050405020304" pitchFamily="18" charset="0"/>
              </a:rPr>
              <a:t>Takime</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në</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Njësitë</a:t>
            </a:r>
            <a:r>
              <a:rPr lang="en-US" dirty="0">
                <a:solidFill>
                  <a:schemeClr val="tx1"/>
                </a:solidFill>
                <a:latin typeface="Times New Roman" panose="02020603050405020304" pitchFamily="18" charset="0"/>
                <a:cs typeface="Times New Roman" panose="02020603050405020304" pitchFamily="18" charset="0"/>
              </a:rPr>
              <a:t> Administrative me </a:t>
            </a:r>
            <a:r>
              <a:rPr lang="en-US" dirty="0" err="1">
                <a:solidFill>
                  <a:schemeClr val="tx1"/>
                </a:solidFill>
                <a:latin typeface="Times New Roman" panose="02020603050405020304" pitchFamily="18" charset="0"/>
                <a:cs typeface="Times New Roman" panose="02020603050405020304" pitchFamily="18" charset="0"/>
              </a:rPr>
              <a:t>nivel</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të</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lartë</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risku</a:t>
            </a:r>
            <a:r>
              <a:rPr lang="en-US" dirty="0" smtClean="0">
                <a:solidFill>
                  <a:schemeClr val="tx1"/>
                </a:solidFill>
                <a:latin typeface="Times New Roman" panose="02020603050405020304" pitchFamily="18" charset="0"/>
                <a:cs typeface="Times New Roman" panose="02020603050405020304" pitchFamily="18" charset="0"/>
              </a:rPr>
              <a:t> 2;</a:t>
            </a:r>
            <a:endParaRPr lang="en-US" dirty="0">
              <a:solidFill>
                <a:schemeClr val="tx1"/>
              </a:solidFill>
              <a:latin typeface="Times New Roman" panose="02020603050405020304" pitchFamily="18" charset="0"/>
              <a:cs typeface="Times New Roman" panose="02020603050405020304" pitchFamily="18" charset="0"/>
            </a:endParaRPr>
          </a:p>
          <a:p>
            <a:pPr marL="0" indent="0">
              <a:spcBef>
                <a:spcPts val="600"/>
              </a:spcBef>
              <a:buNone/>
            </a:pPr>
            <a:r>
              <a:rPr lang="en-US" dirty="0">
                <a:solidFill>
                  <a:schemeClr val="tx1"/>
                </a:solidFill>
                <a:latin typeface="Times New Roman" panose="02020603050405020304" pitchFamily="18" charset="0"/>
                <a:cs typeface="Times New Roman" panose="02020603050405020304" pitchFamily="18" charset="0"/>
              </a:rPr>
              <a:t>6. </a:t>
            </a:r>
            <a:r>
              <a:rPr lang="en-US" dirty="0" err="1">
                <a:solidFill>
                  <a:schemeClr val="tx1"/>
                </a:solidFill>
                <a:latin typeface="Times New Roman" panose="02020603050405020304" pitchFamily="18" charset="0"/>
                <a:cs typeface="Times New Roman" panose="02020603050405020304" pitchFamily="18" charset="0"/>
              </a:rPr>
              <a:t>Pjesëmarrje</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në</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mbledhje</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të</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Komisionit</a:t>
            </a:r>
            <a:r>
              <a:rPr lang="en-US" dirty="0">
                <a:solidFill>
                  <a:schemeClr val="tx1"/>
                </a:solidFill>
                <a:latin typeface="Times New Roman" panose="02020603050405020304" pitchFamily="18" charset="0"/>
                <a:cs typeface="Times New Roman" panose="02020603050405020304" pitchFamily="18" charset="0"/>
              </a:rPr>
              <a:t> Vendor </a:t>
            </a:r>
            <a:r>
              <a:rPr lang="en-US" dirty="0" err="1">
                <a:solidFill>
                  <a:schemeClr val="tx1"/>
                </a:solidFill>
                <a:latin typeface="Times New Roman" panose="02020603050405020304" pitchFamily="18" charset="0"/>
                <a:cs typeface="Times New Roman" panose="02020603050405020304" pitchFamily="18" charset="0"/>
              </a:rPr>
              <a:t>të</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Mbrojtjes</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Civile</a:t>
            </a:r>
            <a:r>
              <a:rPr lang="en-US" dirty="0" smtClean="0">
                <a:solidFill>
                  <a:schemeClr val="tx1"/>
                </a:solidFill>
                <a:latin typeface="Times New Roman" panose="02020603050405020304" pitchFamily="18" charset="0"/>
                <a:cs typeface="Times New Roman" panose="02020603050405020304" pitchFamily="18" charset="0"/>
              </a:rPr>
              <a:t> 3.</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89</a:t>
            </a:fld>
            <a:endParaRPr lang="en-US" b="1" dirty="0">
              <a:solidFill>
                <a:schemeClr val="tx1"/>
              </a:solidFill>
            </a:endParaRPr>
          </a:p>
        </p:txBody>
      </p:sp>
    </p:spTree>
    <p:extLst>
      <p:ext uri="{BB962C8B-B14F-4D97-AF65-F5344CB8AC3E}">
        <p14:creationId xmlns:p14="http://schemas.microsoft.com/office/powerpoint/2010/main" val="1936431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1143000"/>
            <a:ext cx="7924800" cy="708025"/>
          </a:xfrm>
        </p:spPr>
        <p:txBody>
          <a:bodyPr/>
          <a:lstStyle/>
          <a:p>
            <a:pPr marL="685800" indent="-685800" algn="ctr" eaLnBrk="1" hangingPunct="1"/>
            <a:r>
              <a:rPr lang="en-US" altLang="en-US" sz="2000" smtClean="0">
                <a:solidFill>
                  <a:schemeClr val="bg1"/>
                </a:solidFill>
                <a:latin typeface="Times New Roman" pitchFamily="18" charset="0"/>
                <a:cs typeface="Times New Roman" pitchFamily="18" charset="0"/>
              </a:rPr>
              <a:t>MARRËDHËNIET E PREFEKTIT TË QARKUT ME ADMINISTRATËN QËNDRORE DHE VENDORE</a:t>
            </a:r>
          </a:p>
        </p:txBody>
      </p:sp>
      <p:sp>
        <p:nvSpPr>
          <p:cNvPr id="19459" name="Rectangle 9"/>
          <p:cNvSpPr>
            <a:spLocks noChangeArrowheads="1"/>
          </p:cNvSpPr>
          <p:nvPr/>
        </p:nvSpPr>
        <p:spPr bwMode="auto">
          <a:xfrm>
            <a:off x="228600" y="2228850"/>
            <a:ext cx="8686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latin typeface="Times New Roman" pitchFamily="18" charset="0"/>
                <a:cs typeface="Times New Roman" pitchFamily="18" charset="0"/>
              </a:rPr>
              <a:t>Në tabelën më poshtë po paraqesim buxhetet e Bashkive të planifikuara në drejtim të infrastrukturës rrugore për vitin 2025 dhe 2026.</a:t>
            </a:r>
          </a:p>
        </p:txBody>
      </p:sp>
      <p:graphicFrame>
        <p:nvGraphicFramePr>
          <p:cNvPr id="9" name="Content Placeholder 8"/>
          <p:cNvGraphicFramePr>
            <a:graphicFrameLocks noGrp="1"/>
          </p:cNvGraphicFramePr>
          <p:nvPr>
            <p:ph sz="half" idx="2"/>
          </p:nvPr>
        </p:nvGraphicFramePr>
        <p:xfrm>
          <a:off x="76200" y="2782888"/>
          <a:ext cx="3886200" cy="3581400"/>
        </p:xfrm>
        <a:graphic>
          <a:graphicData uri="http://schemas.openxmlformats.org/drawingml/2006/table">
            <a:tbl>
              <a:tblPr firstRow="1" firstCol="1" bandRow="1"/>
              <a:tblGrid>
                <a:gridCol w="900446"/>
                <a:gridCol w="1156954"/>
                <a:gridCol w="1143000"/>
                <a:gridCol w="685800"/>
              </a:tblGrid>
              <a:tr h="1203696">
                <a:tc>
                  <a:txBody>
                    <a:bodyPr/>
                    <a:lstStyle/>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BASHKITË E QARKUT</a:t>
                      </a:r>
                      <a:endParaRPr lang="en-US" sz="1200" dirty="0">
                        <a:effectLst/>
                        <a:latin typeface="Times New Roman" pitchFamily="18" charset="0"/>
                        <a:ea typeface="Calibri"/>
                        <a:cs typeface="Times New Roman" pitchFamily="18" charset="0"/>
                      </a:endParaRPr>
                    </a:p>
                  </a:txBody>
                  <a:tcPr marL="22906" marR="22906" marT="53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a:effectLst/>
                          <a:latin typeface="Times New Roman"/>
                          <a:ea typeface="Calibri"/>
                          <a:cs typeface="Times New Roman"/>
                        </a:rPr>
                        <a:t>BUXHETI PËR VITIN 2025</a:t>
                      </a:r>
                      <a:endParaRPr lang="en-US" sz="110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a:effectLst/>
                          <a:latin typeface="Times New Roman"/>
                          <a:ea typeface="Calibri"/>
                          <a:cs typeface="Times New Roman"/>
                        </a:rPr>
                        <a:t>BUXHETI PËR VITIN 2026</a:t>
                      </a:r>
                      <a:endParaRPr lang="en-US" sz="1100">
                        <a:effectLst/>
                        <a:latin typeface="Calibri"/>
                        <a:ea typeface="Calibri"/>
                        <a:cs typeface="Times New Roman"/>
                      </a:endParaRPr>
                    </a:p>
                  </a:txBody>
                  <a:tcPr marL="40640" marR="4064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Times New Roman"/>
                          <a:ea typeface="Calibri"/>
                          <a:cs typeface="Times New Roman"/>
                        </a:rPr>
                        <a:t>%</a:t>
                      </a:r>
                      <a:endParaRPr lang="en-US" sz="1100" dirty="0">
                        <a:effectLst/>
                        <a:latin typeface="Calibri"/>
                        <a:ea typeface="Calibri"/>
                        <a:cs typeface="Times New Roman"/>
                      </a:endParaRPr>
                    </a:p>
                  </a:txBody>
                  <a:tcPr marL="40640" marR="4064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E2F3"/>
                    </a:solidFill>
                  </a:tcPr>
                </a:tc>
              </a:tr>
              <a:tr h="777720">
                <a:tc>
                  <a:txBody>
                    <a:bodyPr/>
                    <a:lstStyle/>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BASHKIA DURRËS</a:t>
                      </a:r>
                      <a:endParaRPr lang="en-US" sz="1200" dirty="0">
                        <a:effectLst/>
                        <a:latin typeface="Times New Roman" pitchFamily="18" charset="0"/>
                        <a:ea typeface="Calibri"/>
                        <a:cs typeface="Times New Roman" pitchFamily="18" charset="0"/>
                      </a:endParaRPr>
                    </a:p>
                  </a:txBody>
                  <a:tcPr marL="22906" marR="22906" marT="53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Times New Roman"/>
                          <a:ea typeface="Calibri"/>
                          <a:cs typeface="Times New Roman"/>
                        </a:rPr>
                        <a:t>243.4 </a:t>
                      </a:r>
                      <a:r>
                        <a:rPr kumimoji="0" lang="en-US" sz="1200" b="1" i="0" u="none" strike="noStrike" kern="1200" cap="none" spc="0" normalizeH="0" baseline="0" noProof="0" dirty="0" err="1" smtClean="0">
                          <a:ln>
                            <a:noFill/>
                          </a:ln>
                          <a:solidFill>
                            <a:prstClr val="black"/>
                          </a:solidFill>
                          <a:effectLst/>
                          <a:uLnTx/>
                          <a:uFillTx/>
                          <a:latin typeface="Times New Roman"/>
                          <a:ea typeface="Calibri"/>
                          <a:cs typeface="Times New Roman"/>
                        </a:rPr>
                        <a:t>milionë</a:t>
                      </a:r>
                      <a:r>
                        <a:rPr kumimoji="0" lang="en-US" sz="1200" b="1" i="0" u="none" strike="noStrike" kern="1200" cap="none" spc="0" normalizeH="0" baseline="0" noProof="0" dirty="0" smtClean="0">
                          <a:ln>
                            <a:noFill/>
                          </a:ln>
                          <a:solidFill>
                            <a:prstClr val="black"/>
                          </a:solidFill>
                          <a:effectLst/>
                          <a:uLnTx/>
                          <a:uFillTx/>
                          <a:latin typeface="Times New Roman"/>
                          <a:ea typeface="Calibri"/>
                          <a:cs typeface="Times New Roman"/>
                        </a:rPr>
                        <a:t> </a:t>
                      </a:r>
                      <a:r>
                        <a:rPr kumimoji="0" lang="en-US" sz="1200" b="1" i="0" u="none" strike="noStrike" kern="1200" cap="none" spc="0" normalizeH="0" baseline="0" noProof="0" dirty="0" err="1" smtClean="0">
                          <a:ln>
                            <a:noFill/>
                          </a:ln>
                          <a:solidFill>
                            <a:prstClr val="black"/>
                          </a:solidFill>
                          <a:effectLst/>
                          <a:uLnTx/>
                          <a:uFillTx/>
                          <a:latin typeface="Times New Roman"/>
                          <a:ea typeface="Calibri"/>
                          <a:cs typeface="Times New Roman"/>
                        </a:rPr>
                        <a:t>lekë</a:t>
                      </a:r>
                      <a:endParaRPr kumimoji="0" lang="en-US" sz="11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Times New Roman"/>
                          <a:ea typeface="Calibri"/>
                          <a:cs typeface="Times New Roman"/>
                        </a:rPr>
                        <a:t>988 </a:t>
                      </a:r>
                      <a:r>
                        <a:rPr kumimoji="0" lang="en-US" sz="1200" b="1" i="0" u="none" strike="noStrike" kern="1200" cap="none" spc="0" normalizeH="0" baseline="0" noProof="0" dirty="0" err="1" smtClean="0">
                          <a:ln>
                            <a:noFill/>
                          </a:ln>
                          <a:solidFill>
                            <a:prstClr val="black"/>
                          </a:solidFill>
                          <a:effectLst/>
                          <a:uLnTx/>
                          <a:uFillTx/>
                          <a:latin typeface="Times New Roman"/>
                          <a:ea typeface="Calibri"/>
                          <a:cs typeface="Times New Roman"/>
                        </a:rPr>
                        <a:t>milionë</a:t>
                      </a:r>
                      <a:r>
                        <a:rPr kumimoji="0" lang="en-US" sz="1200" b="1" i="0" u="none" strike="noStrike" kern="1200" cap="none" spc="0" normalizeH="0" baseline="0" noProof="0" dirty="0" smtClean="0">
                          <a:ln>
                            <a:noFill/>
                          </a:ln>
                          <a:solidFill>
                            <a:prstClr val="black"/>
                          </a:solidFill>
                          <a:effectLst/>
                          <a:uLnTx/>
                          <a:uFillTx/>
                          <a:latin typeface="Times New Roman"/>
                          <a:ea typeface="Calibri"/>
                          <a:cs typeface="Times New Roman"/>
                        </a:rPr>
                        <a:t> </a:t>
                      </a:r>
                      <a:r>
                        <a:rPr kumimoji="0" lang="en-US" sz="1200" b="1" i="0" u="none" strike="noStrike" kern="1200" cap="none" spc="0" normalizeH="0" baseline="0" noProof="0" dirty="0" err="1" smtClean="0">
                          <a:ln>
                            <a:noFill/>
                          </a:ln>
                          <a:solidFill>
                            <a:prstClr val="black"/>
                          </a:solidFill>
                          <a:effectLst/>
                          <a:uLnTx/>
                          <a:uFillTx/>
                          <a:latin typeface="Times New Roman"/>
                          <a:ea typeface="Calibri"/>
                          <a:cs typeface="Times New Roman"/>
                        </a:rPr>
                        <a:t>lekë</a:t>
                      </a:r>
                      <a:endParaRPr kumimoji="0" lang="en-US" sz="11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0640" marR="4064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457200" marR="0" algn="ctr">
                        <a:lnSpc>
                          <a:spcPct val="107000"/>
                        </a:lnSpc>
                        <a:spcBef>
                          <a:spcPts val="0"/>
                        </a:spcBef>
                        <a:spcAft>
                          <a:spcPts val="0"/>
                        </a:spcAft>
                      </a:pPr>
                      <a:r>
                        <a:rPr lang="en-US" sz="1200" kern="100">
                          <a:effectLst/>
                          <a:latin typeface="Times New Roman"/>
                          <a:ea typeface="Calibri"/>
                          <a:cs typeface="Times New Roman"/>
                        </a:rPr>
                        <a:t> </a:t>
                      </a:r>
                      <a:endParaRPr lang="en-US" sz="1100" kern="100">
                        <a:effectLst/>
                        <a:latin typeface="Calibri"/>
                        <a:ea typeface="Calibri"/>
                        <a:cs typeface="Times New Roman"/>
                      </a:endParaRPr>
                    </a:p>
                    <a:p>
                      <a:pPr marL="0" marR="0" algn="ctr">
                        <a:lnSpc>
                          <a:spcPct val="107000"/>
                        </a:lnSpc>
                        <a:spcBef>
                          <a:spcPts val="0"/>
                        </a:spcBef>
                        <a:spcAft>
                          <a:spcPts val="0"/>
                        </a:spcAft>
                      </a:pPr>
                      <a:r>
                        <a:rPr lang="en-US" sz="1200" b="1">
                          <a:effectLst/>
                          <a:latin typeface="Times New Roman"/>
                          <a:ea typeface="Calibri"/>
                          <a:cs typeface="Times New Roman"/>
                        </a:rPr>
                        <a:t>+305 %</a:t>
                      </a:r>
                      <a:endParaRPr lang="en-US" sz="1100">
                        <a:effectLst/>
                        <a:latin typeface="Calibri"/>
                        <a:ea typeface="Calibri"/>
                        <a:cs typeface="Times New Roman"/>
                      </a:endParaRPr>
                    </a:p>
                  </a:txBody>
                  <a:tcPr marL="40640" marR="4064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r>
              <a:tr h="854233">
                <a:tc>
                  <a:txBody>
                    <a:bodyPr/>
                    <a:lstStyle/>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BASHKIA SHIJAK</a:t>
                      </a:r>
                      <a:endParaRPr lang="en-US" sz="1200" dirty="0">
                        <a:effectLst/>
                        <a:latin typeface="Times New Roman" pitchFamily="18" charset="0"/>
                        <a:ea typeface="Calibri"/>
                        <a:cs typeface="Times New Roman" pitchFamily="18" charset="0"/>
                      </a:endParaRPr>
                    </a:p>
                  </a:txBody>
                  <a:tcPr marL="22906" marR="22906" marT="53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Times New Roman"/>
                          <a:ea typeface="Calibri"/>
                          <a:cs typeface="Times New Roman"/>
                        </a:rPr>
                        <a:t>139.2 </a:t>
                      </a:r>
                      <a:r>
                        <a:rPr lang="en-US" sz="1200" b="1" dirty="0" err="1">
                          <a:effectLst/>
                          <a:latin typeface="Times New Roman"/>
                          <a:ea typeface="Calibri"/>
                          <a:cs typeface="Times New Roman"/>
                        </a:rPr>
                        <a:t>milionë</a:t>
                      </a:r>
                      <a:r>
                        <a:rPr lang="en-US" sz="1200" b="1" dirty="0">
                          <a:effectLst/>
                          <a:latin typeface="Times New Roman"/>
                          <a:ea typeface="Calibri"/>
                          <a:cs typeface="Times New Roman"/>
                        </a:rPr>
                        <a:t> </a:t>
                      </a:r>
                      <a:r>
                        <a:rPr lang="en-US" sz="1200" b="1" dirty="0" err="1">
                          <a:effectLst/>
                          <a:latin typeface="Times New Roman"/>
                          <a:ea typeface="Calibri"/>
                          <a:cs typeface="Times New Roman"/>
                        </a:rPr>
                        <a:t>lekë</a:t>
                      </a:r>
                      <a:endParaRPr lang="en-US" sz="1100"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0" marR="0" algn="ctr">
                        <a:lnSpc>
                          <a:spcPct val="107000"/>
                        </a:lnSpc>
                        <a:spcBef>
                          <a:spcPts val="0"/>
                        </a:spcBef>
                        <a:spcAft>
                          <a:spcPts val="0"/>
                        </a:spcAft>
                      </a:pPr>
                      <a:r>
                        <a:rPr lang="en-US" sz="1200" b="1" dirty="0">
                          <a:effectLst/>
                          <a:latin typeface="Times New Roman"/>
                          <a:ea typeface="Calibri"/>
                          <a:cs typeface="Times New Roman"/>
                        </a:rPr>
                        <a:t>306 </a:t>
                      </a:r>
                      <a:r>
                        <a:rPr lang="en-US" sz="1200" b="1" dirty="0" err="1">
                          <a:effectLst/>
                          <a:latin typeface="Times New Roman"/>
                          <a:ea typeface="Calibri"/>
                          <a:cs typeface="Times New Roman"/>
                        </a:rPr>
                        <a:t>milionë</a:t>
                      </a:r>
                      <a:r>
                        <a:rPr lang="en-US" sz="1200" b="1" dirty="0">
                          <a:effectLst/>
                          <a:latin typeface="Times New Roman"/>
                          <a:ea typeface="Calibri"/>
                          <a:cs typeface="Times New Roman"/>
                        </a:rPr>
                        <a:t> </a:t>
                      </a:r>
                      <a:r>
                        <a:rPr lang="en-US" sz="1200" b="1" dirty="0" err="1">
                          <a:effectLst/>
                          <a:latin typeface="Times New Roman"/>
                          <a:ea typeface="Calibri"/>
                          <a:cs typeface="Times New Roman"/>
                        </a:rPr>
                        <a:t>lekë</a:t>
                      </a:r>
                      <a:endParaRPr lang="en-US" sz="1100" dirty="0">
                        <a:effectLst/>
                        <a:latin typeface="Calibri"/>
                        <a:ea typeface="Calibri"/>
                        <a:cs typeface="Times New Roman"/>
                      </a:endParaRPr>
                    </a:p>
                  </a:txBody>
                  <a:tcPr marL="40640" marR="4064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c>
                  <a:txBody>
                    <a:bodyPr/>
                    <a:lstStyle/>
                    <a:p>
                      <a:pPr marL="457200" marR="0" algn="ctr">
                        <a:lnSpc>
                          <a:spcPct val="107000"/>
                        </a:lnSpc>
                        <a:spcBef>
                          <a:spcPts val="0"/>
                        </a:spcBef>
                        <a:spcAft>
                          <a:spcPts val="0"/>
                        </a:spcAft>
                      </a:pPr>
                      <a:r>
                        <a:rPr lang="en-US" sz="1200" kern="100">
                          <a:effectLst/>
                          <a:latin typeface="Times New Roman"/>
                          <a:ea typeface="Calibri"/>
                          <a:cs typeface="Times New Roman"/>
                        </a:rPr>
                        <a:t> </a:t>
                      </a:r>
                      <a:endParaRPr lang="en-US" sz="1100" kern="100">
                        <a:effectLst/>
                        <a:latin typeface="Calibri"/>
                        <a:ea typeface="Calibri"/>
                        <a:cs typeface="Times New Roman"/>
                      </a:endParaRPr>
                    </a:p>
                    <a:p>
                      <a:pPr marL="0" marR="0" algn="ctr">
                        <a:lnSpc>
                          <a:spcPct val="107000"/>
                        </a:lnSpc>
                        <a:spcBef>
                          <a:spcPts val="0"/>
                        </a:spcBef>
                        <a:spcAft>
                          <a:spcPts val="0"/>
                        </a:spcAft>
                      </a:pPr>
                      <a:r>
                        <a:rPr lang="en-US" sz="1200" b="1">
                          <a:effectLst/>
                          <a:latin typeface="Times New Roman"/>
                          <a:ea typeface="Calibri"/>
                          <a:cs typeface="Times New Roman"/>
                        </a:rPr>
                        <a:t>+120 %</a:t>
                      </a:r>
                      <a:endParaRPr lang="en-US" sz="1100">
                        <a:effectLst/>
                        <a:latin typeface="Calibri"/>
                        <a:ea typeface="Calibri"/>
                        <a:cs typeface="Times New Roman"/>
                      </a:endParaRPr>
                    </a:p>
                  </a:txBody>
                  <a:tcPr marL="40640" marR="4064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F6FA"/>
                    </a:solidFill>
                  </a:tcPr>
                </a:tc>
              </a:tr>
              <a:tr h="745751">
                <a:tc>
                  <a:txBody>
                    <a:bodyPr/>
                    <a:lstStyle/>
                    <a:p>
                      <a:pPr marL="0" marR="0" algn="ctr">
                        <a:lnSpc>
                          <a:spcPct val="107000"/>
                        </a:lnSpc>
                        <a:spcBef>
                          <a:spcPts val="0"/>
                        </a:spcBef>
                        <a:spcAft>
                          <a:spcPts val="0"/>
                        </a:spcAft>
                      </a:pPr>
                      <a:r>
                        <a:rPr lang="en-US" sz="1200" b="1" dirty="0">
                          <a:effectLst/>
                          <a:latin typeface="Times New Roman" pitchFamily="18" charset="0"/>
                          <a:ea typeface="Calibri"/>
                          <a:cs typeface="Times New Roman" pitchFamily="18" charset="0"/>
                        </a:rPr>
                        <a:t>BASHKIA</a:t>
                      </a:r>
                      <a:endParaRPr lang="en-US" sz="1200" dirty="0">
                        <a:effectLst/>
                        <a:latin typeface="Times New Roman" pitchFamily="18" charset="0"/>
                        <a:ea typeface="Calibri"/>
                        <a:cs typeface="Times New Roman" pitchFamily="18" charset="0"/>
                      </a:endParaRPr>
                    </a:p>
                    <a:p>
                      <a:pPr marL="0" marR="0" algn="ctr">
                        <a:lnSpc>
                          <a:spcPct val="107000"/>
                        </a:lnSpc>
                        <a:spcBef>
                          <a:spcPts val="0"/>
                        </a:spcBef>
                        <a:spcAft>
                          <a:spcPts val="0"/>
                        </a:spcAft>
                      </a:pPr>
                      <a:r>
                        <a:rPr lang="en-US" sz="1200" b="1" dirty="0" smtClean="0">
                          <a:effectLst/>
                          <a:latin typeface="Times New Roman" pitchFamily="18" charset="0"/>
                          <a:ea typeface="Calibri"/>
                          <a:cs typeface="Times New Roman" pitchFamily="18" charset="0"/>
                        </a:rPr>
                        <a:t>KRUJË</a:t>
                      </a:r>
                      <a:endParaRPr lang="en-US" sz="1200" dirty="0">
                        <a:effectLst/>
                        <a:latin typeface="Times New Roman" pitchFamily="18" charset="0"/>
                        <a:ea typeface="Calibri"/>
                        <a:cs typeface="Times New Roman" pitchFamily="18" charset="0"/>
                      </a:endParaRPr>
                    </a:p>
                  </a:txBody>
                  <a:tcPr marL="22906" marR="22906" marT="53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Times New Roman"/>
                          <a:ea typeface="Calibri"/>
                          <a:cs typeface="Times New Roman"/>
                        </a:rPr>
                        <a:t>177.2 </a:t>
                      </a:r>
                      <a:r>
                        <a:rPr lang="en-US" sz="1200" b="1" dirty="0" err="1">
                          <a:effectLst/>
                          <a:latin typeface="Times New Roman"/>
                          <a:ea typeface="Calibri"/>
                          <a:cs typeface="Times New Roman"/>
                        </a:rPr>
                        <a:t>milionë</a:t>
                      </a:r>
                      <a:r>
                        <a:rPr lang="en-US" sz="1200" b="1" dirty="0">
                          <a:effectLst/>
                          <a:latin typeface="Times New Roman"/>
                          <a:ea typeface="Calibri"/>
                          <a:cs typeface="Times New Roman"/>
                        </a:rPr>
                        <a:t> </a:t>
                      </a:r>
                      <a:r>
                        <a:rPr lang="en-US" sz="1200" b="1" dirty="0" err="1">
                          <a:effectLst/>
                          <a:latin typeface="Times New Roman"/>
                          <a:ea typeface="Calibri"/>
                          <a:cs typeface="Times New Roman"/>
                        </a:rPr>
                        <a:t>lekë</a:t>
                      </a:r>
                      <a:endParaRPr lang="en-US" sz="1100"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0" marR="0" algn="ctr">
                        <a:lnSpc>
                          <a:spcPct val="107000"/>
                        </a:lnSpc>
                        <a:spcBef>
                          <a:spcPts val="0"/>
                        </a:spcBef>
                        <a:spcAft>
                          <a:spcPts val="0"/>
                        </a:spcAft>
                      </a:pPr>
                      <a:r>
                        <a:rPr lang="en-US" sz="1200" b="1">
                          <a:effectLst/>
                          <a:latin typeface="Times New Roman"/>
                          <a:ea typeface="Calibri"/>
                          <a:cs typeface="Times New Roman"/>
                        </a:rPr>
                        <a:t>229 milionë lekë</a:t>
                      </a:r>
                      <a:endParaRPr lang="en-US" sz="1100">
                        <a:effectLst/>
                        <a:latin typeface="Calibri"/>
                        <a:ea typeface="Calibri"/>
                        <a:cs typeface="Times New Roman"/>
                      </a:endParaRPr>
                    </a:p>
                  </a:txBody>
                  <a:tcPr marL="40640" marR="4064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c>
                  <a:txBody>
                    <a:bodyPr/>
                    <a:lstStyle/>
                    <a:p>
                      <a:pPr marL="457200" marR="0" algn="ctr">
                        <a:lnSpc>
                          <a:spcPct val="107000"/>
                        </a:lnSpc>
                        <a:spcBef>
                          <a:spcPts val="0"/>
                        </a:spcBef>
                        <a:spcAft>
                          <a:spcPts val="0"/>
                        </a:spcAft>
                      </a:pPr>
                      <a:r>
                        <a:rPr lang="en-US" sz="1200" kern="100" dirty="0">
                          <a:effectLst/>
                          <a:latin typeface="Times New Roman"/>
                          <a:ea typeface="Calibri"/>
                          <a:cs typeface="Times New Roman"/>
                        </a:rPr>
                        <a:t> </a:t>
                      </a:r>
                      <a:endParaRPr lang="en-US" sz="1100" kern="100" dirty="0">
                        <a:effectLst/>
                        <a:latin typeface="Calibri"/>
                        <a:ea typeface="Calibri"/>
                        <a:cs typeface="Times New Roman"/>
                      </a:endParaRPr>
                    </a:p>
                    <a:p>
                      <a:pPr marL="0" marR="0" algn="ctr">
                        <a:lnSpc>
                          <a:spcPct val="107000"/>
                        </a:lnSpc>
                        <a:spcBef>
                          <a:spcPts val="0"/>
                        </a:spcBef>
                        <a:spcAft>
                          <a:spcPts val="0"/>
                        </a:spcAft>
                      </a:pPr>
                      <a:r>
                        <a:rPr lang="en-US" sz="1200" b="1" dirty="0">
                          <a:effectLst/>
                          <a:latin typeface="Times New Roman"/>
                          <a:ea typeface="Calibri"/>
                          <a:cs typeface="Times New Roman"/>
                        </a:rPr>
                        <a:t>+29.2 %</a:t>
                      </a:r>
                      <a:endParaRPr lang="en-US" sz="1100" dirty="0">
                        <a:effectLst/>
                        <a:latin typeface="Calibri"/>
                        <a:ea typeface="Calibri"/>
                        <a:cs typeface="Times New Roman"/>
                      </a:endParaRPr>
                    </a:p>
                  </a:txBody>
                  <a:tcPr marL="40640" marR="4064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DF5"/>
                    </a:solidFill>
                  </a:tcPr>
                </a:tc>
              </a:tr>
            </a:tbl>
          </a:graphicData>
        </a:graphic>
      </p:graphicFrame>
      <p:pic>
        <p:nvPicPr>
          <p:cNvPr id="19487" name="Chart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2751138"/>
            <a:ext cx="46863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9</a:t>
            </a:fld>
            <a:endParaRPr lang="en-US" b="1" dirty="0">
              <a:solidFill>
                <a:schemeClr val="tx1"/>
              </a:solidFill>
            </a:endParaRPr>
          </a:p>
        </p:txBody>
      </p:sp>
    </p:spTree>
    <p:extLst>
      <p:ext uri="{BB962C8B-B14F-4D97-AF65-F5344CB8AC3E}">
        <p14:creationId xmlns:p14="http://schemas.microsoft.com/office/powerpoint/2010/main" val="5964443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973138"/>
            <a:ext cx="6570663" cy="1008062"/>
          </a:xfrm>
        </p:spPr>
        <p:txBody>
          <a:bodyPr/>
          <a:lstStyle/>
          <a:p>
            <a:pPr algn="ctr"/>
            <a:r>
              <a:rPr lang="en-US" sz="3200" dirty="0" smtClean="0">
                <a:latin typeface="Times New Roman" panose="02020603050405020304" pitchFamily="18" charset="0"/>
                <a:cs typeface="Times New Roman" panose="02020603050405020304" pitchFamily="18" charset="0"/>
              </a:rPr>
              <a:t>SEZONI PRANVERE - VJESHTE ZJARREVE </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743200"/>
            <a:ext cx="8382000" cy="3429000"/>
          </a:xfrm>
        </p:spPr>
        <p:txBody>
          <a:bodyPr/>
          <a:lstStyle/>
          <a:p>
            <a:pPr marL="0" indent="0" algn="just">
              <a:buNone/>
            </a:pPr>
            <a:r>
              <a:rPr lang="nb-NO" sz="2000" dirty="0" smtClean="0">
                <a:solidFill>
                  <a:schemeClr val="tx1"/>
                </a:solidFill>
                <a:latin typeface="Times New Roman" pitchFamily="18" charset="0"/>
                <a:cs typeface="Times New Roman" pitchFamily="18" charset="0"/>
              </a:rPr>
              <a:t>Gjatë periudhës së nxehtë të vitit 2025, në fokus të vëmëndjes së të gjitha strukturave operacionale kanë qenë zjarret. Duke e krahasuar me vitin 2024, ka përmirësim në </a:t>
            </a:r>
            <a:r>
              <a:rPr lang="en-US" sz="2000" b="1" dirty="0" smtClean="0">
                <a:solidFill>
                  <a:schemeClr val="tx1"/>
                </a:solidFill>
                <a:latin typeface="Times New Roman" pitchFamily="18" charset="0"/>
                <a:cs typeface="Times New Roman" pitchFamily="18" charset="0"/>
              </a:rPr>
              <a:t>"</a:t>
            </a:r>
            <a:r>
              <a:rPr lang="en-US" sz="2000" b="1" u="sng" dirty="0" err="1" smtClean="0">
                <a:solidFill>
                  <a:schemeClr val="tx1"/>
                </a:solidFill>
                <a:latin typeface="Times New Roman" pitchFamily="18" charset="0"/>
                <a:cs typeface="Times New Roman" pitchFamily="18" charset="0"/>
              </a:rPr>
              <a:t>Sistemin</a:t>
            </a:r>
            <a:r>
              <a:rPr lang="en-US" sz="2000" b="1" u="sng" dirty="0" smtClean="0">
                <a:solidFill>
                  <a:schemeClr val="tx1"/>
                </a:solidFill>
                <a:latin typeface="Times New Roman" pitchFamily="18" charset="0"/>
                <a:cs typeface="Times New Roman" pitchFamily="18" charset="0"/>
              </a:rPr>
              <a:t> e </a:t>
            </a:r>
            <a:r>
              <a:rPr lang="en-US" sz="2000" b="1" u="sng" dirty="0" err="1" smtClean="0">
                <a:solidFill>
                  <a:schemeClr val="tx1"/>
                </a:solidFill>
                <a:latin typeface="Times New Roman" pitchFamily="18" charset="0"/>
                <a:cs typeface="Times New Roman" pitchFamily="18" charset="0"/>
              </a:rPr>
              <a:t>Raportimit</a:t>
            </a:r>
            <a:r>
              <a:rPr lang="en-US" sz="2000" b="1"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në</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dhënien</a:t>
            </a:r>
            <a:r>
              <a:rPr lang="en-US" sz="2000" dirty="0" smtClean="0">
                <a:solidFill>
                  <a:schemeClr val="tx1"/>
                </a:solidFill>
                <a:latin typeface="Times New Roman" pitchFamily="18" charset="0"/>
                <a:cs typeface="Times New Roman" pitchFamily="18" charset="0"/>
              </a:rPr>
              <a:t> e </a:t>
            </a:r>
            <a:r>
              <a:rPr lang="en-US" sz="2000" dirty="0" err="1" smtClean="0">
                <a:solidFill>
                  <a:schemeClr val="tx1"/>
                </a:solidFill>
                <a:latin typeface="Times New Roman" pitchFamily="18" charset="0"/>
                <a:cs typeface="Times New Roman" pitchFamily="18" charset="0"/>
              </a:rPr>
              <a:t>njoftimit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në</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kohë</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për</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zjarr</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dhe</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kemi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rregjistruar</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në</a:t>
            </a:r>
            <a:r>
              <a:rPr lang="en-US" sz="2000" dirty="0" smtClean="0">
                <a:solidFill>
                  <a:schemeClr val="tx1"/>
                </a:solidFill>
                <a:latin typeface="Times New Roman" pitchFamily="18" charset="0"/>
                <a:cs typeface="Times New Roman" pitchFamily="18" charset="0"/>
              </a:rPr>
              <a:t> total </a:t>
            </a:r>
            <a:r>
              <a:rPr lang="en-US" sz="2000" b="1" dirty="0" smtClean="0">
                <a:solidFill>
                  <a:schemeClr val="tx1"/>
                </a:solidFill>
                <a:latin typeface="Times New Roman" pitchFamily="18" charset="0"/>
                <a:cs typeface="Times New Roman" pitchFamily="18" charset="0"/>
              </a:rPr>
              <a:t>196 </a:t>
            </a:r>
            <a:r>
              <a:rPr lang="en-US" sz="2000" b="1" dirty="0" err="1" smtClean="0">
                <a:solidFill>
                  <a:schemeClr val="tx1"/>
                </a:solidFill>
                <a:latin typeface="Times New Roman" pitchFamily="18" charset="0"/>
                <a:cs typeface="Times New Roman" pitchFamily="18" charset="0"/>
              </a:rPr>
              <a:t>raste</a:t>
            </a:r>
            <a:r>
              <a:rPr lang="en-US" sz="2000" b="1"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zjarri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nga</a:t>
            </a:r>
            <a:r>
              <a:rPr lang="en-US" sz="2000" dirty="0" smtClean="0">
                <a:solidFill>
                  <a:schemeClr val="tx1"/>
                </a:solidFill>
                <a:latin typeface="Times New Roman" pitchFamily="18" charset="0"/>
                <a:cs typeface="Times New Roman" pitchFamily="18" charset="0"/>
              </a:rPr>
              <a:t> 300 </a:t>
            </a:r>
            <a:r>
              <a:rPr lang="en-US" sz="2000" dirty="0" err="1" smtClean="0">
                <a:solidFill>
                  <a:schemeClr val="tx1"/>
                </a:solidFill>
                <a:latin typeface="Times New Roman" pitchFamily="18" charset="0"/>
                <a:cs typeface="Times New Roman" pitchFamily="18" charset="0"/>
              </a:rPr>
              <a:t>në</a:t>
            </a:r>
            <a:r>
              <a:rPr lang="en-US" sz="2000" dirty="0" smtClean="0">
                <a:solidFill>
                  <a:schemeClr val="tx1"/>
                </a:solidFill>
                <a:latin typeface="Times New Roman" pitchFamily="18" charset="0"/>
                <a:cs typeface="Times New Roman" pitchFamily="18" charset="0"/>
              </a:rPr>
              <a:t> 2024 </a:t>
            </a:r>
            <a:r>
              <a:rPr lang="en-US" sz="2000" dirty="0" err="1" smtClean="0">
                <a:solidFill>
                  <a:schemeClr val="tx1"/>
                </a:solidFill>
                <a:latin typeface="Times New Roman" pitchFamily="18" charset="0"/>
                <a:cs typeface="Times New Roman" pitchFamily="18" charset="0"/>
              </a:rPr>
              <a:t>pra</a:t>
            </a:r>
            <a:r>
              <a:rPr lang="en-US" sz="2000" dirty="0" smtClean="0">
                <a:solidFill>
                  <a:schemeClr val="tx1"/>
                </a:solidFill>
                <a:latin typeface="Times New Roman" pitchFamily="18" charset="0"/>
                <a:cs typeface="Times New Roman" pitchFamily="18" charset="0"/>
              </a:rPr>
              <a:t> 104 </a:t>
            </a:r>
            <a:r>
              <a:rPr lang="en-US" sz="2000" dirty="0" err="1" smtClean="0">
                <a:solidFill>
                  <a:schemeClr val="tx1"/>
                </a:solidFill>
                <a:latin typeface="Times New Roman" pitchFamily="18" charset="0"/>
                <a:cs typeface="Times New Roman" pitchFamily="18" charset="0"/>
              </a:rPr>
              <a:t>raste</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më</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pak.</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Zjarre</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pasur</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në</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banesa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aktivitete</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tregtare</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pyje</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kullota</a:t>
            </a:r>
            <a:r>
              <a:rPr lang="en-US" sz="2000" dirty="0" smtClean="0">
                <a:solidFill>
                  <a:schemeClr val="tx1"/>
                </a:solidFill>
                <a:latin typeface="Times New Roman" pitchFamily="18" charset="0"/>
                <a:cs typeface="Times New Roman" pitchFamily="18" charset="0"/>
              </a:rPr>
              <a:t> e </a:t>
            </a:r>
            <a:r>
              <a:rPr lang="en-US" sz="2000" dirty="0" err="1" smtClean="0">
                <a:solidFill>
                  <a:schemeClr val="tx1"/>
                </a:solidFill>
                <a:latin typeface="Times New Roman" pitchFamily="18" charset="0"/>
                <a:cs typeface="Times New Roman" pitchFamily="18" charset="0"/>
              </a:rPr>
              <a:t>hamullore</a:t>
            </a:r>
            <a:r>
              <a:rPr lang="en-US" sz="2000" dirty="0">
                <a:solidFill>
                  <a:schemeClr val="tx1"/>
                </a:solidFill>
                <a:latin typeface="Times New Roman" pitchFamily="18" charset="0"/>
                <a:cs typeface="Times New Roman" pitchFamily="18" charset="0"/>
              </a:rPr>
              <a:t>.</a:t>
            </a:r>
            <a:endParaRPr lang="en-US" sz="2000" dirty="0" smtClean="0">
              <a:solidFill>
                <a:schemeClr val="tx1"/>
              </a:solidFill>
              <a:latin typeface="Times New Roman" pitchFamily="18" charset="0"/>
              <a:cs typeface="Times New Roman" pitchFamily="18" charset="0"/>
            </a:endParaRPr>
          </a:p>
          <a:p>
            <a:pPr marL="0" indent="0" algn="just">
              <a:buNone/>
            </a:pPr>
            <a:r>
              <a:rPr lang="en-US" sz="2000" b="1" u="sng" dirty="0" err="1" smtClean="0">
                <a:solidFill>
                  <a:schemeClr val="tx1"/>
                </a:solidFill>
                <a:latin typeface="Times New Roman" pitchFamily="18" charset="0"/>
                <a:cs typeface="Times New Roman" pitchFamily="18" charset="0"/>
              </a:rPr>
              <a:t>Reagimi</a:t>
            </a:r>
            <a:r>
              <a:rPr lang="en-US" sz="2000" b="1" u="sng" dirty="0" smtClean="0">
                <a:solidFill>
                  <a:schemeClr val="tx1"/>
                </a:solidFill>
                <a:latin typeface="Times New Roman" pitchFamily="18" charset="0"/>
                <a:cs typeface="Times New Roman" pitchFamily="18" charset="0"/>
              </a:rPr>
              <a:t> </a:t>
            </a:r>
            <a:r>
              <a:rPr lang="en-US" sz="2000" b="1" u="sng" dirty="0" err="1" smtClean="0">
                <a:solidFill>
                  <a:schemeClr val="tx1"/>
                </a:solidFill>
                <a:latin typeface="Times New Roman" pitchFamily="18" charset="0"/>
                <a:cs typeface="Times New Roman" pitchFamily="18" charset="0"/>
              </a:rPr>
              <a:t>i</a:t>
            </a:r>
            <a:r>
              <a:rPr lang="en-US" sz="2000" b="1" u="sng" dirty="0" smtClean="0">
                <a:solidFill>
                  <a:schemeClr val="tx1"/>
                </a:solidFill>
                <a:latin typeface="Times New Roman" pitchFamily="18" charset="0"/>
                <a:cs typeface="Times New Roman" pitchFamily="18" charset="0"/>
              </a:rPr>
              <a:t> </a:t>
            </a:r>
            <a:r>
              <a:rPr lang="en-US" sz="2000" b="1" u="sng" dirty="0" err="1" smtClean="0">
                <a:solidFill>
                  <a:schemeClr val="tx1"/>
                </a:solidFill>
                <a:latin typeface="Times New Roman" pitchFamily="18" charset="0"/>
                <a:cs typeface="Times New Roman" pitchFamily="18" charset="0"/>
              </a:rPr>
              <a:t>strukturave</a:t>
            </a:r>
            <a:r>
              <a:rPr lang="en-US" sz="2000" b="1" u="sng" dirty="0" smtClean="0">
                <a:solidFill>
                  <a:schemeClr val="tx1"/>
                </a:solidFill>
                <a:latin typeface="Times New Roman" pitchFamily="18" charset="0"/>
                <a:cs typeface="Times New Roman" pitchFamily="18" charset="0"/>
              </a:rPr>
              <a:t> </a:t>
            </a:r>
            <a:r>
              <a:rPr lang="en-US" sz="2000" b="1" u="sng" dirty="0" err="1" smtClean="0">
                <a:solidFill>
                  <a:schemeClr val="tx1"/>
                </a:solidFill>
                <a:latin typeface="Times New Roman" pitchFamily="18" charset="0"/>
                <a:cs typeface="Times New Roman" pitchFamily="18" charset="0"/>
              </a:rPr>
              <a:t>operacionale</a:t>
            </a:r>
            <a:r>
              <a:rPr lang="en-US" sz="2000" b="1" u="sng" dirty="0" smtClean="0">
                <a:solidFill>
                  <a:schemeClr val="tx1"/>
                </a:solidFill>
                <a:latin typeface="Times New Roman" pitchFamily="18" charset="0"/>
                <a:cs typeface="Times New Roman" pitchFamily="18" charset="0"/>
              </a:rPr>
              <a:t> </a:t>
            </a:r>
            <a:r>
              <a:rPr lang="en-US" sz="2000" b="1" u="sng" dirty="0" err="1" smtClean="0">
                <a:solidFill>
                  <a:schemeClr val="tx1"/>
                </a:solidFill>
                <a:latin typeface="Times New Roman" pitchFamily="18" charset="0"/>
                <a:cs typeface="Times New Roman" pitchFamily="18" charset="0"/>
              </a:rPr>
              <a:t>në</a:t>
            </a:r>
            <a:r>
              <a:rPr lang="en-US" sz="2000" b="1" u="sng" dirty="0" smtClean="0">
                <a:solidFill>
                  <a:schemeClr val="tx1"/>
                </a:solidFill>
                <a:latin typeface="Times New Roman" pitchFamily="18" charset="0"/>
                <a:cs typeface="Times New Roman" pitchFamily="18" charset="0"/>
              </a:rPr>
              <a:t> </a:t>
            </a:r>
            <a:r>
              <a:rPr lang="en-US" sz="2000" b="1" u="sng" dirty="0" err="1" smtClean="0">
                <a:solidFill>
                  <a:schemeClr val="tx1"/>
                </a:solidFill>
                <a:latin typeface="Times New Roman" pitchFamily="18" charset="0"/>
                <a:cs typeface="Times New Roman" pitchFamily="18" charset="0"/>
              </a:rPr>
              <a:t>kohë</a:t>
            </a:r>
            <a:r>
              <a:rPr lang="en-US" sz="2000" b="1" u="sng" dirty="0" smtClean="0">
                <a:solidFill>
                  <a:schemeClr val="tx1"/>
                </a:solidFill>
                <a:latin typeface="Times New Roman" pitchFamily="18" charset="0"/>
                <a:cs typeface="Times New Roman" pitchFamily="18" charset="0"/>
              </a:rPr>
              <a:t> ka </a:t>
            </a:r>
            <a:r>
              <a:rPr lang="en-US" sz="2000" b="1" u="sng" dirty="0" err="1" smtClean="0">
                <a:solidFill>
                  <a:schemeClr val="tx1"/>
                </a:solidFill>
                <a:latin typeface="Times New Roman" pitchFamily="18" charset="0"/>
                <a:cs typeface="Times New Roman" pitchFamily="18" charset="0"/>
              </a:rPr>
              <a:t>ndikuar</a:t>
            </a:r>
            <a:r>
              <a:rPr lang="en-US" sz="2000" b="1" u="sng" dirty="0" smtClean="0">
                <a:solidFill>
                  <a:schemeClr val="tx1"/>
                </a:solidFill>
                <a:latin typeface="Times New Roman" pitchFamily="18" charset="0"/>
                <a:cs typeface="Times New Roman" pitchFamily="18" charset="0"/>
              </a:rPr>
              <a:t> </a:t>
            </a:r>
            <a:r>
              <a:rPr lang="en-US" sz="2000" b="1" u="sng" dirty="0" err="1" smtClean="0">
                <a:solidFill>
                  <a:schemeClr val="tx1"/>
                </a:solidFill>
                <a:latin typeface="Times New Roman" pitchFamily="18" charset="0"/>
                <a:cs typeface="Times New Roman" pitchFamily="18" charset="0"/>
              </a:rPr>
              <a:t>në</a:t>
            </a:r>
            <a:r>
              <a:rPr lang="en-US" sz="2000" b="1" u="sng" dirty="0" smtClean="0">
                <a:solidFill>
                  <a:schemeClr val="tx1"/>
                </a:solidFill>
                <a:latin typeface="Times New Roman" pitchFamily="18" charset="0"/>
                <a:cs typeface="Times New Roman" pitchFamily="18" charset="0"/>
              </a:rPr>
              <a:t> </a:t>
            </a:r>
            <a:r>
              <a:rPr lang="en-US" sz="2000" b="1" u="sng" dirty="0" err="1" smtClean="0">
                <a:solidFill>
                  <a:schemeClr val="tx1"/>
                </a:solidFill>
                <a:latin typeface="Times New Roman" pitchFamily="18" charset="0"/>
                <a:cs typeface="Times New Roman" pitchFamily="18" charset="0"/>
              </a:rPr>
              <a:t>izolimin</a:t>
            </a:r>
            <a:r>
              <a:rPr lang="en-US" sz="2000" b="1" u="sng" dirty="0" smtClean="0">
                <a:solidFill>
                  <a:schemeClr val="tx1"/>
                </a:solidFill>
                <a:latin typeface="Times New Roman" pitchFamily="18" charset="0"/>
                <a:cs typeface="Times New Roman" pitchFamily="18" charset="0"/>
              </a:rPr>
              <a:t> e </a:t>
            </a:r>
            <a:r>
              <a:rPr lang="en-US" sz="2000" b="1" u="sng" dirty="0" err="1" smtClean="0">
                <a:solidFill>
                  <a:schemeClr val="tx1"/>
                </a:solidFill>
                <a:latin typeface="Times New Roman" pitchFamily="18" charset="0"/>
                <a:cs typeface="Times New Roman" pitchFamily="18" charset="0"/>
              </a:rPr>
              <a:t>shpejtë</a:t>
            </a:r>
            <a:r>
              <a:rPr lang="en-US" sz="2000" b="1" u="sng" dirty="0" smtClean="0">
                <a:solidFill>
                  <a:schemeClr val="tx1"/>
                </a:solidFill>
                <a:latin typeface="Times New Roman" pitchFamily="18" charset="0"/>
                <a:cs typeface="Times New Roman" pitchFamily="18" charset="0"/>
              </a:rPr>
              <a:t> </a:t>
            </a:r>
            <a:r>
              <a:rPr lang="en-US" sz="2000" b="1" u="sng" dirty="0" err="1" smtClean="0">
                <a:solidFill>
                  <a:schemeClr val="tx1"/>
                </a:solidFill>
                <a:latin typeface="Times New Roman" pitchFamily="18" charset="0"/>
                <a:cs typeface="Times New Roman" pitchFamily="18" charset="0"/>
              </a:rPr>
              <a:t>të</a:t>
            </a:r>
            <a:r>
              <a:rPr lang="en-US" sz="2000" b="1" u="sng" dirty="0" smtClean="0">
                <a:solidFill>
                  <a:schemeClr val="tx1"/>
                </a:solidFill>
                <a:latin typeface="Times New Roman" pitchFamily="18" charset="0"/>
                <a:cs typeface="Times New Roman" pitchFamily="18" charset="0"/>
              </a:rPr>
              <a:t> </a:t>
            </a:r>
            <a:r>
              <a:rPr lang="en-US" sz="2000" b="1" u="sng" dirty="0" err="1" smtClean="0">
                <a:solidFill>
                  <a:schemeClr val="tx1"/>
                </a:solidFill>
                <a:latin typeface="Times New Roman" pitchFamily="18" charset="0"/>
                <a:cs typeface="Times New Roman" pitchFamily="18" charset="0"/>
              </a:rPr>
              <a:t>vatrave</a:t>
            </a:r>
            <a:r>
              <a:rPr lang="en-US" sz="2000" b="1" u="sng" dirty="0" smtClean="0">
                <a:solidFill>
                  <a:schemeClr val="tx1"/>
                </a:solidFill>
                <a:latin typeface="Times New Roman" pitchFamily="18" charset="0"/>
                <a:cs typeface="Times New Roman" pitchFamily="18" charset="0"/>
              </a:rPr>
              <a:t> </a:t>
            </a:r>
            <a:r>
              <a:rPr lang="en-US" sz="2000" b="1" u="sng" dirty="0" err="1" smtClean="0">
                <a:solidFill>
                  <a:schemeClr val="tx1"/>
                </a:solidFill>
                <a:latin typeface="Times New Roman" pitchFamily="18" charset="0"/>
                <a:cs typeface="Times New Roman" pitchFamily="18" charset="0"/>
              </a:rPr>
              <a:t>të</a:t>
            </a:r>
            <a:r>
              <a:rPr lang="en-US" sz="2000" b="1" u="sng" dirty="0" smtClean="0">
                <a:solidFill>
                  <a:schemeClr val="tx1"/>
                </a:solidFill>
                <a:latin typeface="Times New Roman" pitchFamily="18" charset="0"/>
                <a:cs typeface="Times New Roman" pitchFamily="18" charset="0"/>
              </a:rPr>
              <a:t> </a:t>
            </a:r>
            <a:r>
              <a:rPr lang="en-US" sz="2000" b="1" u="sng" dirty="0" err="1" smtClean="0">
                <a:solidFill>
                  <a:schemeClr val="tx1"/>
                </a:solidFill>
                <a:latin typeface="Times New Roman" pitchFamily="18" charset="0"/>
                <a:cs typeface="Times New Roman" pitchFamily="18" charset="0"/>
              </a:rPr>
              <a:t>zjarrit</a:t>
            </a:r>
            <a:r>
              <a:rPr lang="en-US" sz="2000" b="1" u="sng" dirty="0" smtClean="0">
                <a:solidFill>
                  <a:schemeClr val="tx1"/>
                </a:solidFill>
                <a:latin typeface="Times New Roman" pitchFamily="18" charset="0"/>
                <a:cs typeface="Times New Roman" pitchFamily="18" charset="0"/>
              </a:rPr>
              <a:t>. </a:t>
            </a:r>
          </a:p>
          <a:p>
            <a:pPr marL="0" indent="0" algn="just">
              <a:buNone/>
            </a:pPr>
            <a:endParaRPr lang="en-US" sz="1400" dirty="0" smtClean="0">
              <a:latin typeface="Times New Roman" pitchFamily="18" charset="0"/>
              <a:cs typeface="Times New Roman" pitchFamily="18" charset="0"/>
            </a:endParaRPr>
          </a:p>
          <a:p>
            <a:pPr marL="0" indent="0" algn="just">
              <a:buNone/>
            </a:pPr>
            <a:endParaRPr lang="en-US" sz="1400" i="1" dirty="0" smtClean="0">
              <a:solidFill>
                <a:schemeClr val="tx1"/>
              </a:solidFill>
              <a:latin typeface="Times New Roman" pitchFamily="18" charset="0"/>
              <a:cs typeface="Times New Roman" pitchFamily="18" charset="0"/>
            </a:endParaRPr>
          </a:p>
        </p:txBody>
      </p:sp>
      <p:sp>
        <p:nvSpPr>
          <p:cNvPr id="4"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90</a:t>
            </a:fld>
            <a:endParaRPr lang="en-US" b="1" dirty="0">
              <a:solidFill>
                <a:schemeClr val="tx1"/>
              </a:solidFill>
            </a:endParaRPr>
          </a:p>
        </p:txBody>
      </p:sp>
    </p:spTree>
    <p:extLst>
      <p:ext uri="{BB962C8B-B14F-4D97-AF65-F5344CB8AC3E}">
        <p14:creationId xmlns:p14="http://schemas.microsoft.com/office/powerpoint/2010/main" val="19305864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973138"/>
            <a:ext cx="6905625" cy="708025"/>
          </a:xfrm>
        </p:spPr>
        <p:txBody>
          <a:bodyPr/>
          <a:lstStyle/>
          <a:p>
            <a:pPr algn="ctr"/>
            <a:r>
              <a:rPr lang="en-US" sz="2000" b="1" dirty="0">
                <a:solidFill>
                  <a:srgbClr val="EBEBEB"/>
                </a:solidFill>
                <a:latin typeface="Times New Roman" panose="02020603050405020304" pitchFamily="18" charset="0"/>
                <a:cs typeface="Times New Roman" panose="02020603050405020304" pitchFamily="18" charset="0"/>
              </a:rPr>
              <a:t>ANALIZA E ZJARREVE </a:t>
            </a:r>
            <a:br>
              <a:rPr lang="en-US" sz="2000" b="1" dirty="0">
                <a:solidFill>
                  <a:srgbClr val="EBEBEB"/>
                </a:solidFill>
                <a:latin typeface="Times New Roman" panose="02020603050405020304" pitchFamily="18" charset="0"/>
                <a:cs typeface="Times New Roman" panose="02020603050405020304" pitchFamily="18" charset="0"/>
              </a:rPr>
            </a:br>
            <a:r>
              <a:rPr lang="en-US" sz="2000" b="1" dirty="0">
                <a:solidFill>
                  <a:srgbClr val="EBEBEB"/>
                </a:solidFill>
                <a:latin typeface="Times New Roman" panose="02020603050405020304" pitchFamily="18" charset="0"/>
                <a:cs typeface="Times New Roman" panose="02020603050405020304" pitchFamily="18" charset="0"/>
              </a:rPr>
              <a:t>DREJTORIA VENDORE E POLICISE</a:t>
            </a:r>
            <a:endParaRPr lang="en-US" sz="4800" dirty="0"/>
          </a:p>
        </p:txBody>
      </p:sp>
      <p:sp>
        <p:nvSpPr>
          <p:cNvPr id="3" name="Content Placeholder 2"/>
          <p:cNvSpPr>
            <a:spLocks noGrp="1"/>
          </p:cNvSpPr>
          <p:nvPr>
            <p:ph idx="1"/>
          </p:nvPr>
        </p:nvSpPr>
        <p:spPr>
          <a:xfrm>
            <a:off x="457200" y="2514600"/>
            <a:ext cx="8382000" cy="4038600"/>
          </a:xfrm>
        </p:spPr>
        <p:txBody>
          <a:bodyPr/>
          <a:lstStyle/>
          <a:p>
            <a:r>
              <a:rPr lang="en-US" sz="1600" b="1" dirty="0" err="1" smtClean="0">
                <a:solidFill>
                  <a:schemeClr val="tx1"/>
                </a:solidFill>
              </a:rPr>
              <a:t>Komisariati</a:t>
            </a:r>
            <a:r>
              <a:rPr lang="en-US" sz="1600" b="1" dirty="0" smtClean="0">
                <a:solidFill>
                  <a:schemeClr val="tx1"/>
                </a:solidFill>
              </a:rPr>
              <a:t> I </a:t>
            </a:r>
            <a:r>
              <a:rPr lang="en-US" sz="1600" b="1" dirty="0" err="1" smtClean="0">
                <a:solidFill>
                  <a:schemeClr val="tx1"/>
                </a:solidFill>
              </a:rPr>
              <a:t>Policisë</a:t>
            </a:r>
            <a:r>
              <a:rPr lang="en-US" sz="1600" b="1" dirty="0" smtClean="0">
                <a:solidFill>
                  <a:schemeClr val="tx1"/>
                </a:solidFill>
              </a:rPr>
              <a:t> </a:t>
            </a:r>
            <a:r>
              <a:rPr lang="en-US" sz="1600" b="1" dirty="0" err="1" smtClean="0">
                <a:solidFill>
                  <a:schemeClr val="tx1"/>
                </a:solidFill>
              </a:rPr>
              <a:t>Durrës</a:t>
            </a:r>
            <a:r>
              <a:rPr lang="en-US" sz="1600" b="1" dirty="0" smtClean="0">
                <a:solidFill>
                  <a:schemeClr val="tx1"/>
                </a:solidFill>
              </a:rPr>
              <a:t> </a:t>
            </a:r>
            <a:r>
              <a:rPr lang="en-US" sz="1600" dirty="0" smtClean="0">
                <a:solidFill>
                  <a:schemeClr val="tx1"/>
                </a:solidFill>
              </a:rPr>
              <a:t>(</a:t>
            </a:r>
            <a:r>
              <a:rPr lang="en-US" sz="1600" dirty="0" err="1" smtClean="0">
                <a:solidFill>
                  <a:schemeClr val="tx1"/>
                </a:solidFill>
              </a:rPr>
              <a:t>Bashkia</a:t>
            </a:r>
            <a:r>
              <a:rPr lang="en-US" sz="1600" dirty="0" smtClean="0">
                <a:solidFill>
                  <a:schemeClr val="tx1"/>
                </a:solidFill>
              </a:rPr>
              <a:t> </a:t>
            </a:r>
            <a:r>
              <a:rPr lang="en-US" sz="1600" dirty="0" err="1" smtClean="0">
                <a:solidFill>
                  <a:schemeClr val="tx1"/>
                </a:solidFill>
              </a:rPr>
              <a:t>Durrës</a:t>
            </a:r>
            <a:r>
              <a:rPr lang="en-US" sz="1600" dirty="0" smtClean="0">
                <a:solidFill>
                  <a:schemeClr val="tx1"/>
                </a:solidFill>
              </a:rPr>
              <a:t>), </a:t>
            </a:r>
            <a:r>
              <a:rPr lang="en-US" sz="1600" dirty="0" err="1" smtClean="0">
                <a:solidFill>
                  <a:schemeClr val="tx1"/>
                </a:solidFill>
              </a:rPr>
              <a:t>janë</a:t>
            </a:r>
            <a:r>
              <a:rPr lang="en-US" sz="1600" dirty="0" smtClean="0">
                <a:solidFill>
                  <a:schemeClr val="tx1"/>
                </a:solidFill>
              </a:rPr>
              <a:t> </a:t>
            </a:r>
            <a:r>
              <a:rPr lang="en-US" sz="1600" dirty="0" err="1" smtClean="0">
                <a:solidFill>
                  <a:schemeClr val="tx1"/>
                </a:solidFill>
              </a:rPr>
              <a:t>evidentuar</a:t>
            </a:r>
            <a:r>
              <a:rPr lang="en-US" sz="1600" dirty="0" smtClean="0">
                <a:solidFill>
                  <a:schemeClr val="tx1"/>
                </a:solidFill>
              </a:rPr>
              <a:t> 4 </a:t>
            </a:r>
            <a:r>
              <a:rPr lang="en-US" sz="1600" dirty="0" err="1" smtClean="0">
                <a:solidFill>
                  <a:schemeClr val="tx1"/>
                </a:solidFill>
              </a:rPr>
              <a:t>vepra</a:t>
            </a:r>
            <a:r>
              <a:rPr lang="en-US" sz="1600" dirty="0" smtClean="0">
                <a:solidFill>
                  <a:schemeClr val="tx1"/>
                </a:solidFill>
              </a:rPr>
              <a:t> </a:t>
            </a:r>
            <a:r>
              <a:rPr lang="en-US" sz="1600" dirty="0" err="1" smtClean="0">
                <a:solidFill>
                  <a:schemeClr val="tx1"/>
                </a:solidFill>
              </a:rPr>
              <a:t>penale</a:t>
            </a:r>
            <a:r>
              <a:rPr lang="en-US" sz="1600" dirty="0" smtClean="0">
                <a:solidFill>
                  <a:schemeClr val="tx1"/>
                </a:solidFill>
              </a:rPr>
              <a:t>, </a:t>
            </a:r>
            <a:r>
              <a:rPr lang="en-US" sz="1600" dirty="0" err="1" smtClean="0">
                <a:solidFill>
                  <a:schemeClr val="tx1"/>
                </a:solidFill>
              </a:rPr>
              <a:t>zbuluar</a:t>
            </a:r>
            <a:r>
              <a:rPr lang="en-US" sz="1600" dirty="0" smtClean="0">
                <a:solidFill>
                  <a:schemeClr val="tx1"/>
                </a:solidFill>
              </a:rPr>
              <a:t> 4, me 4 </a:t>
            </a:r>
            <a:r>
              <a:rPr lang="en-US" sz="1600" dirty="0" err="1" smtClean="0">
                <a:solidFill>
                  <a:schemeClr val="tx1"/>
                </a:solidFill>
              </a:rPr>
              <a:t>autorë</a:t>
            </a:r>
            <a:r>
              <a:rPr lang="en-US" sz="1600" dirty="0" smtClean="0">
                <a:solidFill>
                  <a:schemeClr val="tx1"/>
                </a:solidFill>
              </a:rPr>
              <a:t> </a:t>
            </a:r>
            <a:r>
              <a:rPr lang="en-US" sz="1600" dirty="0" err="1" smtClean="0">
                <a:solidFill>
                  <a:schemeClr val="tx1"/>
                </a:solidFill>
              </a:rPr>
              <a:t>në</a:t>
            </a:r>
            <a:r>
              <a:rPr lang="en-US" sz="1600" dirty="0" smtClean="0">
                <a:solidFill>
                  <a:schemeClr val="tx1"/>
                </a:solidFill>
              </a:rPr>
              <a:t> </a:t>
            </a:r>
            <a:r>
              <a:rPr lang="en-US" sz="1600" dirty="0" err="1" smtClean="0">
                <a:solidFill>
                  <a:schemeClr val="tx1"/>
                </a:solidFill>
              </a:rPr>
              <a:t>gjendje</a:t>
            </a:r>
            <a:r>
              <a:rPr lang="en-US" sz="1600" dirty="0" smtClean="0">
                <a:solidFill>
                  <a:schemeClr val="tx1"/>
                </a:solidFill>
              </a:rPr>
              <a:t> </a:t>
            </a:r>
            <a:r>
              <a:rPr lang="en-US" sz="1600" dirty="0" err="1" smtClean="0">
                <a:solidFill>
                  <a:schemeClr val="tx1"/>
                </a:solidFill>
              </a:rPr>
              <a:t>të</a:t>
            </a:r>
            <a:r>
              <a:rPr lang="en-US" sz="1600" dirty="0" smtClean="0">
                <a:solidFill>
                  <a:schemeClr val="tx1"/>
                </a:solidFill>
              </a:rPr>
              <a:t> </a:t>
            </a:r>
            <a:r>
              <a:rPr lang="en-US" sz="1600" dirty="0" err="1" smtClean="0">
                <a:solidFill>
                  <a:schemeClr val="tx1"/>
                </a:solidFill>
              </a:rPr>
              <a:t>lirë</a:t>
            </a:r>
            <a:r>
              <a:rPr lang="en-US" sz="1600" dirty="0" smtClean="0">
                <a:solidFill>
                  <a:schemeClr val="tx1"/>
                </a:solidFill>
              </a:rPr>
              <a:t>.</a:t>
            </a:r>
          </a:p>
          <a:p>
            <a:r>
              <a:rPr lang="en-US" sz="1600" b="1" dirty="0" err="1" smtClean="0">
                <a:solidFill>
                  <a:schemeClr val="tx1"/>
                </a:solidFill>
              </a:rPr>
              <a:t>Komisariati</a:t>
            </a:r>
            <a:r>
              <a:rPr lang="en-US" sz="1600" b="1" dirty="0" smtClean="0">
                <a:solidFill>
                  <a:schemeClr val="tx1"/>
                </a:solidFill>
              </a:rPr>
              <a:t> i </a:t>
            </a:r>
            <a:r>
              <a:rPr lang="en-US" sz="1600" b="1" dirty="0" err="1" smtClean="0">
                <a:solidFill>
                  <a:schemeClr val="tx1"/>
                </a:solidFill>
              </a:rPr>
              <a:t>Policisë</a:t>
            </a:r>
            <a:r>
              <a:rPr lang="en-US" sz="1600" b="1" dirty="0" smtClean="0">
                <a:solidFill>
                  <a:schemeClr val="tx1"/>
                </a:solidFill>
              </a:rPr>
              <a:t> </a:t>
            </a:r>
            <a:r>
              <a:rPr lang="en-US" sz="1600" b="1" dirty="0" err="1" smtClean="0">
                <a:solidFill>
                  <a:schemeClr val="tx1"/>
                </a:solidFill>
              </a:rPr>
              <a:t>Shijak</a:t>
            </a:r>
            <a:r>
              <a:rPr lang="en-US" sz="1600" b="1" dirty="0" smtClean="0">
                <a:solidFill>
                  <a:schemeClr val="tx1"/>
                </a:solidFill>
              </a:rPr>
              <a:t> </a:t>
            </a:r>
            <a:r>
              <a:rPr lang="en-US" sz="1600" dirty="0" smtClean="0">
                <a:solidFill>
                  <a:schemeClr val="tx1"/>
                </a:solidFill>
              </a:rPr>
              <a:t>(</a:t>
            </a:r>
            <a:r>
              <a:rPr lang="en-US" sz="1600" dirty="0" err="1" smtClean="0">
                <a:solidFill>
                  <a:schemeClr val="tx1"/>
                </a:solidFill>
              </a:rPr>
              <a:t>Bashkia</a:t>
            </a:r>
            <a:r>
              <a:rPr lang="en-US" sz="1600" dirty="0" smtClean="0">
                <a:solidFill>
                  <a:schemeClr val="tx1"/>
                </a:solidFill>
              </a:rPr>
              <a:t> </a:t>
            </a:r>
            <a:r>
              <a:rPr lang="en-US" sz="1600" dirty="0" err="1" smtClean="0">
                <a:solidFill>
                  <a:schemeClr val="tx1"/>
                </a:solidFill>
              </a:rPr>
              <a:t>Shijak</a:t>
            </a:r>
            <a:r>
              <a:rPr lang="en-US" sz="1600" dirty="0" smtClean="0">
                <a:solidFill>
                  <a:schemeClr val="tx1"/>
                </a:solidFill>
              </a:rPr>
              <a:t>), </a:t>
            </a:r>
            <a:r>
              <a:rPr lang="en-US" sz="1600" dirty="0" err="1" smtClean="0">
                <a:solidFill>
                  <a:schemeClr val="tx1"/>
                </a:solidFill>
              </a:rPr>
              <a:t>janë</a:t>
            </a:r>
            <a:r>
              <a:rPr lang="en-US" sz="1600" dirty="0" smtClean="0">
                <a:solidFill>
                  <a:schemeClr val="tx1"/>
                </a:solidFill>
              </a:rPr>
              <a:t> </a:t>
            </a:r>
            <a:r>
              <a:rPr lang="en-US" sz="1600" dirty="0" err="1" smtClean="0">
                <a:solidFill>
                  <a:schemeClr val="tx1"/>
                </a:solidFill>
              </a:rPr>
              <a:t>evidentuar</a:t>
            </a:r>
            <a:r>
              <a:rPr lang="en-US" sz="1600" dirty="0" smtClean="0">
                <a:solidFill>
                  <a:schemeClr val="tx1"/>
                </a:solidFill>
              </a:rPr>
              <a:t> 2 </a:t>
            </a:r>
            <a:r>
              <a:rPr lang="en-US" sz="1600" dirty="0" err="1" smtClean="0">
                <a:solidFill>
                  <a:schemeClr val="tx1"/>
                </a:solidFill>
              </a:rPr>
              <a:t>vepra</a:t>
            </a:r>
            <a:r>
              <a:rPr lang="en-US" sz="1600" dirty="0" smtClean="0">
                <a:solidFill>
                  <a:schemeClr val="tx1"/>
                </a:solidFill>
              </a:rPr>
              <a:t> </a:t>
            </a:r>
            <a:r>
              <a:rPr lang="en-US" sz="1600" dirty="0" err="1" smtClean="0">
                <a:solidFill>
                  <a:schemeClr val="tx1"/>
                </a:solidFill>
              </a:rPr>
              <a:t>penale</a:t>
            </a:r>
            <a:r>
              <a:rPr lang="en-US" sz="1600" dirty="0" smtClean="0">
                <a:solidFill>
                  <a:schemeClr val="tx1"/>
                </a:solidFill>
              </a:rPr>
              <a:t>, </a:t>
            </a:r>
            <a:r>
              <a:rPr lang="en-US" sz="1600" dirty="0" err="1" smtClean="0">
                <a:solidFill>
                  <a:schemeClr val="tx1"/>
                </a:solidFill>
              </a:rPr>
              <a:t>zbuluar</a:t>
            </a:r>
            <a:r>
              <a:rPr lang="en-US" sz="1600" dirty="0" smtClean="0">
                <a:solidFill>
                  <a:schemeClr val="tx1"/>
                </a:solidFill>
              </a:rPr>
              <a:t> 2 me </a:t>
            </a:r>
            <a:r>
              <a:rPr lang="en-US" sz="1600" dirty="0" err="1" smtClean="0">
                <a:solidFill>
                  <a:schemeClr val="tx1"/>
                </a:solidFill>
              </a:rPr>
              <a:t>dy</a:t>
            </a:r>
            <a:r>
              <a:rPr lang="en-US" sz="1600" dirty="0" smtClean="0">
                <a:solidFill>
                  <a:schemeClr val="tx1"/>
                </a:solidFill>
              </a:rPr>
              <a:t> </a:t>
            </a:r>
            <a:r>
              <a:rPr lang="en-US" sz="1600" dirty="0" err="1" smtClean="0">
                <a:solidFill>
                  <a:schemeClr val="tx1"/>
                </a:solidFill>
              </a:rPr>
              <a:t>autorë</a:t>
            </a:r>
            <a:r>
              <a:rPr lang="en-US" sz="1600" dirty="0" smtClean="0">
                <a:solidFill>
                  <a:schemeClr val="tx1"/>
                </a:solidFill>
              </a:rPr>
              <a:t> </a:t>
            </a:r>
            <a:r>
              <a:rPr lang="en-US" sz="1600" dirty="0" err="1" smtClean="0">
                <a:solidFill>
                  <a:schemeClr val="tx1"/>
                </a:solidFill>
              </a:rPr>
              <a:t>të</a:t>
            </a:r>
            <a:r>
              <a:rPr lang="en-US" sz="1600" dirty="0" smtClean="0">
                <a:solidFill>
                  <a:schemeClr val="tx1"/>
                </a:solidFill>
              </a:rPr>
              <a:t> </a:t>
            </a:r>
            <a:r>
              <a:rPr lang="en-US" sz="1600" dirty="0" err="1" smtClean="0">
                <a:solidFill>
                  <a:schemeClr val="tx1"/>
                </a:solidFill>
              </a:rPr>
              <a:t>arrestuar</a:t>
            </a:r>
            <a:r>
              <a:rPr lang="en-US" sz="1600" dirty="0" smtClean="0">
                <a:solidFill>
                  <a:schemeClr val="tx1"/>
                </a:solidFill>
              </a:rPr>
              <a:t>.</a:t>
            </a:r>
          </a:p>
          <a:p>
            <a:r>
              <a:rPr lang="en-US" sz="1600" dirty="0" err="1" smtClean="0">
                <a:solidFill>
                  <a:schemeClr val="tx1"/>
                </a:solidFill>
              </a:rPr>
              <a:t>Në</a:t>
            </a:r>
            <a:r>
              <a:rPr lang="en-US" sz="1600" dirty="0" smtClean="0">
                <a:solidFill>
                  <a:schemeClr val="tx1"/>
                </a:solidFill>
              </a:rPr>
              <a:t> </a:t>
            </a:r>
            <a:r>
              <a:rPr lang="en-US" sz="1600" dirty="0" err="1" smtClean="0">
                <a:solidFill>
                  <a:schemeClr val="tx1"/>
                </a:solidFill>
              </a:rPr>
              <a:t>juridiksionin</a:t>
            </a:r>
            <a:r>
              <a:rPr lang="en-US" sz="1600" dirty="0" smtClean="0">
                <a:solidFill>
                  <a:schemeClr val="tx1"/>
                </a:solidFill>
              </a:rPr>
              <a:t> e </a:t>
            </a:r>
            <a:r>
              <a:rPr lang="en-US" sz="1600" b="1" dirty="0" err="1" smtClean="0">
                <a:solidFill>
                  <a:schemeClr val="tx1"/>
                </a:solidFill>
              </a:rPr>
              <a:t>Komisariatit</a:t>
            </a:r>
            <a:r>
              <a:rPr lang="en-US" sz="1600" b="1" dirty="0" smtClean="0">
                <a:solidFill>
                  <a:schemeClr val="tx1"/>
                </a:solidFill>
              </a:rPr>
              <a:t> </a:t>
            </a:r>
            <a:r>
              <a:rPr lang="en-US" sz="1600" b="1" dirty="0" err="1" smtClean="0">
                <a:solidFill>
                  <a:schemeClr val="tx1"/>
                </a:solidFill>
              </a:rPr>
              <a:t>të</a:t>
            </a:r>
            <a:r>
              <a:rPr lang="en-US" sz="1600" b="1" dirty="0" smtClean="0">
                <a:solidFill>
                  <a:schemeClr val="tx1"/>
                </a:solidFill>
              </a:rPr>
              <a:t> </a:t>
            </a:r>
            <a:r>
              <a:rPr lang="en-US" sz="1600" b="1" dirty="0" err="1" smtClean="0">
                <a:solidFill>
                  <a:schemeClr val="tx1"/>
                </a:solidFill>
              </a:rPr>
              <a:t>Policisë</a:t>
            </a:r>
            <a:r>
              <a:rPr lang="en-US" sz="1600" b="1" dirty="0" smtClean="0">
                <a:solidFill>
                  <a:schemeClr val="tx1"/>
                </a:solidFill>
              </a:rPr>
              <a:t> </a:t>
            </a:r>
            <a:r>
              <a:rPr lang="en-US" sz="1600" b="1" dirty="0" err="1" smtClean="0">
                <a:solidFill>
                  <a:schemeClr val="tx1"/>
                </a:solidFill>
              </a:rPr>
              <a:t>Krujë</a:t>
            </a:r>
            <a:r>
              <a:rPr lang="en-US" sz="1600" dirty="0" smtClean="0">
                <a:solidFill>
                  <a:schemeClr val="tx1"/>
                </a:solidFill>
              </a:rPr>
              <a:t> </a:t>
            </a:r>
            <a:r>
              <a:rPr lang="en-US" sz="1600" dirty="0" err="1" smtClean="0">
                <a:solidFill>
                  <a:schemeClr val="tx1"/>
                </a:solidFill>
              </a:rPr>
              <a:t>janë</a:t>
            </a:r>
            <a:r>
              <a:rPr lang="en-US" sz="1600" dirty="0" smtClean="0">
                <a:solidFill>
                  <a:schemeClr val="tx1"/>
                </a:solidFill>
              </a:rPr>
              <a:t> </a:t>
            </a:r>
            <a:r>
              <a:rPr lang="en-US" sz="1600" dirty="0" err="1" smtClean="0">
                <a:solidFill>
                  <a:schemeClr val="tx1"/>
                </a:solidFill>
              </a:rPr>
              <a:t>rrëgjistruar</a:t>
            </a:r>
            <a:r>
              <a:rPr lang="en-US" sz="1600" dirty="0" smtClean="0">
                <a:solidFill>
                  <a:schemeClr val="tx1"/>
                </a:solidFill>
              </a:rPr>
              <a:t> 13   </a:t>
            </a:r>
            <a:r>
              <a:rPr lang="en-US" sz="1600" dirty="0" err="1" smtClean="0">
                <a:solidFill>
                  <a:schemeClr val="tx1"/>
                </a:solidFill>
              </a:rPr>
              <a:t>vepra</a:t>
            </a:r>
            <a:r>
              <a:rPr lang="en-US" sz="1600" dirty="0" smtClean="0">
                <a:solidFill>
                  <a:schemeClr val="tx1"/>
                </a:solidFill>
              </a:rPr>
              <a:t> </a:t>
            </a:r>
            <a:r>
              <a:rPr lang="en-US" sz="1600" dirty="0" err="1" smtClean="0">
                <a:solidFill>
                  <a:schemeClr val="tx1"/>
                </a:solidFill>
              </a:rPr>
              <a:t>penale</a:t>
            </a:r>
            <a:r>
              <a:rPr lang="en-US" sz="1600" dirty="0" smtClean="0">
                <a:solidFill>
                  <a:schemeClr val="tx1"/>
                </a:solidFill>
              </a:rPr>
              <a:t> me </a:t>
            </a:r>
            <a:r>
              <a:rPr lang="en-US" sz="1600" dirty="0" err="1" smtClean="0">
                <a:solidFill>
                  <a:schemeClr val="tx1"/>
                </a:solidFill>
              </a:rPr>
              <a:t>shkak</a:t>
            </a:r>
            <a:r>
              <a:rPr lang="en-US" sz="1600" dirty="0" smtClean="0">
                <a:solidFill>
                  <a:schemeClr val="tx1"/>
                </a:solidFill>
              </a:rPr>
              <a:t> </a:t>
            </a:r>
            <a:r>
              <a:rPr lang="en-US" sz="1600" dirty="0" err="1" smtClean="0">
                <a:solidFill>
                  <a:schemeClr val="tx1"/>
                </a:solidFill>
              </a:rPr>
              <a:t>zjarrin</a:t>
            </a:r>
            <a:r>
              <a:rPr lang="en-US" sz="1600" dirty="0" smtClean="0">
                <a:solidFill>
                  <a:schemeClr val="tx1"/>
                </a:solidFill>
              </a:rPr>
              <a:t>.</a:t>
            </a:r>
          </a:p>
          <a:p>
            <a:r>
              <a:rPr lang="en-US" sz="1600" dirty="0" err="1" smtClean="0">
                <a:solidFill>
                  <a:schemeClr val="tx1"/>
                </a:solidFill>
              </a:rPr>
              <a:t>Ngjarje</a:t>
            </a:r>
            <a:r>
              <a:rPr lang="en-US" sz="1600" dirty="0" smtClean="0">
                <a:solidFill>
                  <a:schemeClr val="tx1"/>
                </a:solidFill>
              </a:rPr>
              <a:t> </a:t>
            </a:r>
            <a:r>
              <a:rPr lang="en-US" sz="1600" dirty="0" err="1" smtClean="0">
                <a:solidFill>
                  <a:schemeClr val="tx1"/>
                </a:solidFill>
              </a:rPr>
              <a:t>të</a:t>
            </a:r>
            <a:r>
              <a:rPr lang="en-US" sz="1600" dirty="0" smtClean="0">
                <a:solidFill>
                  <a:schemeClr val="tx1"/>
                </a:solidFill>
              </a:rPr>
              <a:t> </a:t>
            </a:r>
            <a:r>
              <a:rPr lang="en-US" sz="1600" dirty="0" err="1" smtClean="0">
                <a:solidFill>
                  <a:schemeClr val="tx1"/>
                </a:solidFill>
              </a:rPr>
              <a:t>zbuluara</a:t>
            </a:r>
            <a:r>
              <a:rPr lang="en-US" sz="1600" dirty="0" smtClean="0">
                <a:solidFill>
                  <a:schemeClr val="tx1"/>
                </a:solidFill>
              </a:rPr>
              <a:t> </a:t>
            </a:r>
            <a:r>
              <a:rPr lang="en-US" sz="1600" dirty="0" err="1" smtClean="0">
                <a:solidFill>
                  <a:schemeClr val="tx1"/>
                </a:solidFill>
              </a:rPr>
              <a:t>rezultojnë</a:t>
            </a:r>
            <a:r>
              <a:rPr lang="en-US" sz="1600" dirty="0" smtClean="0">
                <a:solidFill>
                  <a:schemeClr val="tx1"/>
                </a:solidFill>
              </a:rPr>
              <a:t> 12 </a:t>
            </a:r>
            <a:r>
              <a:rPr lang="en-US" sz="1600" dirty="0" err="1" smtClean="0">
                <a:solidFill>
                  <a:schemeClr val="tx1"/>
                </a:solidFill>
              </a:rPr>
              <a:t>dhe</a:t>
            </a:r>
            <a:r>
              <a:rPr lang="en-US" sz="1600" dirty="0" smtClean="0">
                <a:solidFill>
                  <a:schemeClr val="tx1"/>
                </a:solidFill>
              </a:rPr>
              <a:t> </a:t>
            </a:r>
            <a:r>
              <a:rPr lang="en-US" sz="1600" dirty="0" err="1" smtClean="0">
                <a:solidFill>
                  <a:schemeClr val="tx1"/>
                </a:solidFill>
              </a:rPr>
              <a:t>janë</a:t>
            </a:r>
            <a:r>
              <a:rPr lang="en-US" sz="1600" dirty="0" smtClean="0">
                <a:solidFill>
                  <a:schemeClr val="tx1"/>
                </a:solidFill>
              </a:rPr>
              <a:t> </a:t>
            </a:r>
            <a:r>
              <a:rPr lang="en-US" sz="1600" dirty="0" err="1" smtClean="0">
                <a:solidFill>
                  <a:schemeClr val="tx1"/>
                </a:solidFill>
              </a:rPr>
              <a:t>evidentuar</a:t>
            </a:r>
            <a:r>
              <a:rPr lang="en-US" sz="1600" dirty="0" smtClean="0">
                <a:solidFill>
                  <a:schemeClr val="tx1"/>
                </a:solidFill>
              </a:rPr>
              <a:t> 7 </a:t>
            </a:r>
            <a:r>
              <a:rPr lang="en-US" sz="1600" dirty="0" err="1" smtClean="0">
                <a:solidFill>
                  <a:schemeClr val="tx1"/>
                </a:solidFill>
              </a:rPr>
              <a:t>autorë</a:t>
            </a:r>
            <a:r>
              <a:rPr lang="en-US" sz="1600" dirty="0" smtClean="0">
                <a:solidFill>
                  <a:schemeClr val="tx1"/>
                </a:solidFill>
              </a:rPr>
              <a:t> </a:t>
            </a:r>
            <a:r>
              <a:rPr lang="en-US" sz="1600" dirty="0" err="1" smtClean="0">
                <a:solidFill>
                  <a:schemeClr val="tx1"/>
                </a:solidFill>
              </a:rPr>
              <a:t>në</a:t>
            </a:r>
            <a:r>
              <a:rPr lang="en-US" sz="1600" dirty="0" smtClean="0">
                <a:solidFill>
                  <a:schemeClr val="tx1"/>
                </a:solidFill>
              </a:rPr>
              <a:t> </a:t>
            </a:r>
            <a:r>
              <a:rPr lang="en-US" sz="1600" dirty="0" err="1" smtClean="0">
                <a:solidFill>
                  <a:schemeClr val="tx1"/>
                </a:solidFill>
              </a:rPr>
              <a:t>lidhje</a:t>
            </a:r>
            <a:r>
              <a:rPr lang="en-US" sz="1600" dirty="0" smtClean="0">
                <a:solidFill>
                  <a:schemeClr val="tx1"/>
                </a:solidFill>
              </a:rPr>
              <a:t> me </a:t>
            </a:r>
            <a:r>
              <a:rPr lang="en-US" sz="1600" dirty="0" err="1" smtClean="0">
                <a:solidFill>
                  <a:schemeClr val="tx1"/>
                </a:solidFill>
              </a:rPr>
              <a:t>rastet</a:t>
            </a:r>
            <a:r>
              <a:rPr lang="en-US" sz="1600" dirty="0" smtClean="0">
                <a:solidFill>
                  <a:schemeClr val="tx1"/>
                </a:solidFill>
              </a:rPr>
              <a:t> e </a:t>
            </a:r>
            <a:r>
              <a:rPr lang="en-US" sz="1600" dirty="0" err="1" smtClean="0">
                <a:solidFill>
                  <a:schemeClr val="tx1"/>
                </a:solidFill>
              </a:rPr>
              <a:t>zjarrvënieve</a:t>
            </a:r>
            <a:r>
              <a:rPr lang="en-US" sz="1600" dirty="0" smtClean="0">
                <a:solidFill>
                  <a:schemeClr val="tx1"/>
                </a:solidFill>
              </a:rPr>
              <a:t> </a:t>
            </a:r>
            <a:r>
              <a:rPr lang="en-US" sz="1600" dirty="0" err="1" smtClean="0">
                <a:solidFill>
                  <a:schemeClr val="tx1"/>
                </a:solidFill>
              </a:rPr>
              <a:t>në</a:t>
            </a:r>
            <a:r>
              <a:rPr lang="en-US" sz="1600" dirty="0" smtClean="0">
                <a:solidFill>
                  <a:schemeClr val="tx1"/>
                </a:solidFill>
              </a:rPr>
              <a:t> </a:t>
            </a:r>
            <a:r>
              <a:rPr lang="en-US" sz="1600" dirty="0" err="1" smtClean="0">
                <a:solidFill>
                  <a:schemeClr val="tx1"/>
                </a:solidFill>
              </a:rPr>
              <a:t>mënyrë</a:t>
            </a:r>
            <a:r>
              <a:rPr lang="en-US" sz="1600" dirty="0" smtClean="0">
                <a:solidFill>
                  <a:schemeClr val="tx1"/>
                </a:solidFill>
              </a:rPr>
              <a:t> </a:t>
            </a:r>
            <a:r>
              <a:rPr lang="en-US" sz="1600" dirty="0" err="1" smtClean="0">
                <a:solidFill>
                  <a:schemeClr val="tx1"/>
                </a:solidFill>
              </a:rPr>
              <a:t>aksidentale</a:t>
            </a:r>
            <a:r>
              <a:rPr lang="en-US" sz="1600" dirty="0" smtClean="0">
                <a:solidFill>
                  <a:schemeClr val="tx1"/>
                </a:solidFill>
              </a:rPr>
              <a:t>.</a:t>
            </a:r>
          </a:p>
          <a:p>
            <a:r>
              <a:rPr lang="en-US" sz="1600" dirty="0" smtClean="0">
                <a:solidFill>
                  <a:schemeClr val="tx1"/>
                </a:solidFill>
              </a:rPr>
              <a:t>Një person </a:t>
            </a:r>
            <a:r>
              <a:rPr lang="en-US" sz="1600" dirty="0" err="1" smtClean="0">
                <a:solidFill>
                  <a:schemeClr val="tx1"/>
                </a:solidFill>
              </a:rPr>
              <a:t>është</a:t>
            </a:r>
            <a:r>
              <a:rPr lang="en-US" sz="1600" dirty="0" smtClean="0">
                <a:solidFill>
                  <a:schemeClr val="tx1"/>
                </a:solidFill>
              </a:rPr>
              <a:t> </a:t>
            </a:r>
            <a:r>
              <a:rPr lang="en-US" sz="1600" dirty="0" err="1" smtClean="0">
                <a:solidFill>
                  <a:schemeClr val="tx1"/>
                </a:solidFill>
              </a:rPr>
              <a:t>arrestuar</a:t>
            </a:r>
            <a:r>
              <a:rPr lang="en-US" sz="1600" dirty="0" smtClean="0">
                <a:solidFill>
                  <a:schemeClr val="tx1"/>
                </a:solidFill>
              </a:rPr>
              <a:t> </a:t>
            </a:r>
            <a:r>
              <a:rPr lang="en-US" sz="1600" dirty="0" err="1" smtClean="0">
                <a:solidFill>
                  <a:schemeClr val="tx1"/>
                </a:solidFill>
              </a:rPr>
              <a:t>për</a:t>
            </a:r>
            <a:r>
              <a:rPr lang="en-US" sz="1600" dirty="0" smtClean="0">
                <a:solidFill>
                  <a:schemeClr val="tx1"/>
                </a:solidFill>
              </a:rPr>
              <a:t> </a:t>
            </a:r>
            <a:r>
              <a:rPr lang="en-US" sz="1600" dirty="0" err="1" smtClean="0">
                <a:solidFill>
                  <a:schemeClr val="tx1"/>
                </a:solidFill>
              </a:rPr>
              <a:t>zjarrvënie</a:t>
            </a:r>
            <a:r>
              <a:rPr lang="en-US" sz="1600" dirty="0" smtClean="0">
                <a:solidFill>
                  <a:schemeClr val="tx1"/>
                </a:solidFill>
              </a:rPr>
              <a:t> </a:t>
            </a:r>
            <a:r>
              <a:rPr lang="en-US" sz="1600" dirty="0" err="1" smtClean="0">
                <a:solidFill>
                  <a:schemeClr val="tx1"/>
                </a:solidFill>
              </a:rPr>
              <a:t>të</a:t>
            </a:r>
            <a:r>
              <a:rPr lang="en-US" sz="1600" dirty="0" smtClean="0">
                <a:solidFill>
                  <a:schemeClr val="tx1"/>
                </a:solidFill>
              </a:rPr>
              <a:t> </a:t>
            </a:r>
            <a:r>
              <a:rPr lang="en-US" sz="1600" dirty="0" err="1" smtClean="0">
                <a:solidFill>
                  <a:schemeClr val="tx1"/>
                </a:solidFill>
              </a:rPr>
              <a:t>qëllimshmë</a:t>
            </a:r>
            <a:r>
              <a:rPr lang="en-US" sz="1600" dirty="0" smtClean="0">
                <a:solidFill>
                  <a:schemeClr val="tx1"/>
                </a:solidFill>
              </a:rPr>
              <a:t>. Persona </a:t>
            </a:r>
            <a:r>
              <a:rPr lang="en-US" sz="1600" dirty="0" err="1" smtClean="0">
                <a:solidFill>
                  <a:schemeClr val="tx1"/>
                </a:solidFill>
              </a:rPr>
              <a:t>të</a:t>
            </a:r>
            <a:r>
              <a:rPr lang="en-US" sz="1600" dirty="0" smtClean="0">
                <a:solidFill>
                  <a:schemeClr val="tx1"/>
                </a:solidFill>
              </a:rPr>
              <a:t> </a:t>
            </a:r>
            <a:r>
              <a:rPr lang="en-US" sz="1600" dirty="0" err="1" smtClean="0">
                <a:solidFill>
                  <a:schemeClr val="tx1"/>
                </a:solidFill>
              </a:rPr>
              <a:t>ndjekur</a:t>
            </a:r>
            <a:r>
              <a:rPr lang="en-US" sz="1600" dirty="0" smtClean="0">
                <a:solidFill>
                  <a:schemeClr val="tx1"/>
                </a:solidFill>
              </a:rPr>
              <a:t> </a:t>
            </a:r>
            <a:r>
              <a:rPr lang="en-US" sz="1600" dirty="0" err="1" smtClean="0">
                <a:solidFill>
                  <a:schemeClr val="tx1"/>
                </a:solidFill>
              </a:rPr>
              <a:t>në</a:t>
            </a:r>
            <a:r>
              <a:rPr lang="en-US" sz="1600" dirty="0" smtClean="0">
                <a:solidFill>
                  <a:schemeClr val="tx1"/>
                </a:solidFill>
              </a:rPr>
              <a:t> </a:t>
            </a:r>
            <a:r>
              <a:rPr lang="en-US" sz="1600" dirty="0" err="1" smtClean="0">
                <a:solidFill>
                  <a:schemeClr val="tx1"/>
                </a:solidFill>
              </a:rPr>
              <a:t>gjengje</a:t>
            </a:r>
            <a:r>
              <a:rPr lang="en-US" sz="1600" dirty="0" smtClean="0">
                <a:solidFill>
                  <a:schemeClr val="tx1"/>
                </a:solidFill>
              </a:rPr>
              <a:t> </a:t>
            </a:r>
            <a:r>
              <a:rPr lang="en-US" sz="1600" dirty="0" err="1" smtClean="0">
                <a:solidFill>
                  <a:schemeClr val="tx1"/>
                </a:solidFill>
              </a:rPr>
              <a:t>të</a:t>
            </a:r>
            <a:r>
              <a:rPr lang="en-US" sz="1600" dirty="0" smtClean="0">
                <a:solidFill>
                  <a:schemeClr val="tx1"/>
                </a:solidFill>
              </a:rPr>
              <a:t> </a:t>
            </a:r>
            <a:r>
              <a:rPr lang="en-US" sz="1600" dirty="0" err="1" smtClean="0">
                <a:solidFill>
                  <a:schemeClr val="tx1"/>
                </a:solidFill>
              </a:rPr>
              <a:t>lirë</a:t>
            </a:r>
            <a:r>
              <a:rPr lang="en-US" sz="1600" dirty="0" smtClean="0">
                <a:solidFill>
                  <a:schemeClr val="tx1"/>
                </a:solidFill>
              </a:rPr>
              <a:t> </a:t>
            </a:r>
            <a:r>
              <a:rPr lang="en-US" sz="1600" dirty="0" err="1" smtClean="0">
                <a:solidFill>
                  <a:schemeClr val="tx1"/>
                </a:solidFill>
              </a:rPr>
              <a:t>janë</a:t>
            </a:r>
            <a:r>
              <a:rPr lang="en-US" sz="1600" dirty="0" smtClean="0">
                <a:solidFill>
                  <a:schemeClr val="tx1"/>
                </a:solidFill>
              </a:rPr>
              <a:t> 4 persona </a:t>
            </a:r>
            <a:r>
              <a:rPr lang="en-US" sz="1600" dirty="0" err="1" smtClean="0">
                <a:solidFill>
                  <a:schemeClr val="tx1"/>
                </a:solidFill>
              </a:rPr>
              <a:t>ndërsa</a:t>
            </a:r>
            <a:r>
              <a:rPr lang="en-US" sz="1600" dirty="0" smtClean="0">
                <a:solidFill>
                  <a:schemeClr val="tx1"/>
                </a:solidFill>
              </a:rPr>
              <a:t> </a:t>
            </a:r>
            <a:r>
              <a:rPr lang="en-US" sz="1600" dirty="0" err="1" smtClean="0">
                <a:solidFill>
                  <a:schemeClr val="tx1"/>
                </a:solidFill>
              </a:rPr>
              <a:t>nuk</a:t>
            </a:r>
            <a:r>
              <a:rPr lang="en-US" sz="1600" dirty="0" smtClean="0">
                <a:solidFill>
                  <a:schemeClr val="tx1"/>
                </a:solidFill>
              </a:rPr>
              <a:t> </a:t>
            </a:r>
            <a:r>
              <a:rPr lang="en-US" sz="1600" dirty="0" err="1" smtClean="0">
                <a:solidFill>
                  <a:schemeClr val="tx1"/>
                </a:solidFill>
              </a:rPr>
              <a:t>ka</a:t>
            </a:r>
            <a:r>
              <a:rPr lang="en-US" sz="1600" dirty="0" smtClean="0">
                <a:solidFill>
                  <a:schemeClr val="tx1"/>
                </a:solidFill>
              </a:rPr>
              <a:t> </a:t>
            </a:r>
            <a:r>
              <a:rPr lang="en-US" sz="1600" dirty="0" err="1" smtClean="0">
                <a:solidFill>
                  <a:schemeClr val="tx1"/>
                </a:solidFill>
              </a:rPr>
              <a:t>asnjë</a:t>
            </a:r>
            <a:r>
              <a:rPr lang="en-US" sz="1600" dirty="0" smtClean="0">
                <a:solidFill>
                  <a:schemeClr val="tx1"/>
                </a:solidFill>
              </a:rPr>
              <a:t> person </a:t>
            </a:r>
            <a:r>
              <a:rPr lang="en-US" sz="1600" dirty="0" err="1" smtClean="0">
                <a:solidFill>
                  <a:schemeClr val="tx1"/>
                </a:solidFill>
              </a:rPr>
              <a:t>të</a:t>
            </a:r>
            <a:r>
              <a:rPr lang="en-US" sz="1600" dirty="0" smtClean="0">
                <a:solidFill>
                  <a:schemeClr val="tx1"/>
                </a:solidFill>
              </a:rPr>
              <a:t> </a:t>
            </a:r>
            <a:r>
              <a:rPr lang="en-US" sz="1600" dirty="0" err="1" smtClean="0">
                <a:solidFill>
                  <a:schemeClr val="tx1"/>
                </a:solidFill>
              </a:rPr>
              <a:t>shpallur</a:t>
            </a:r>
            <a:r>
              <a:rPr lang="en-US" sz="1600" dirty="0" smtClean="0">
                <a:solidFill>
                  <a:schemeClr val="tx1"/>
                </a:solidFill>
              </a:rPr>
              <a:t> </a:t>
            </a:r>
            <a:r>
              <a:rPr lang="en-US" sz="1600" dirty="0" err="1" smtClean="0">
                <a:solidFill>
                  <a:schemeClr val="tx1"/>
                </a:solidFill>
              </a:rPr>
              <a:t>në</a:t>
            </a:r>
            <a:r>
              <a:rPr lang="en-US" sz="1600" dirty="0" smtClean="0">
                <a:solidFill>
                  <a:schemeClr val="tx1"/>
                </a:solidFill>
              </a:rPr>
              <a:t> </a:t>
            </a:r>
            <a:r>
              <a:rPr lang="en-US" sz="1600" dirty="0" err="1" smtClean="0">
                <a:solidFill>
                  <a:schemeClr val="tx1"/>
                </a:solidFill>
              </a:rPr>
              <a:t>kërkim</a:t>
            </a:r>
            <a:r>
              <a:rPr lang="en-US" sz="1600" dirty="0" smtClean="0">
                <a:solidFill>
                  <a:schemeClr val="tx1"/>
                </a:solidFill>
              </a:rPr>
              <a:t>.</a:t>
            </a:r>
            <a:endParaRPr lang="en-US" sz="1600" dirty="0">
              <a:solidFill>
                <a:schemeClr val="tx1"/>
              </a:solidFill>
            </a:endParaRPr>
          </a:p>
        </p:txBody>
      </p:sp>
      <p:sp>
        <p:nvSpPr>
          <p:cNvPr id="4"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91</a:t>
            </a:fld>
            <a:endParaRPr lang="en-US" b="1" dirty="0">
              <a:solidFill>
                <a:schemeClr val="tx1"/>
              </a:solidFill>
            </a:endParaRPr>
          </a:p>
        </p:txBody>
      </p:sp>
    </p:spTree>
    <p:extLst>
      <p:ext uri="{BB962C8B-B14F-4D97-AF65-F5344CB8AC3E}">
        <p14:creationId xmlns:p14="http://schemas.microsoft.com/office/powerpoint/2010/main" val="18233550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14400" y="609601"/>
            <a:ext cx="6570663" cy="609600"/>
          </a:xfrm>
        </p:spPr>
        <p:txBody>
          <a:bodyPr/>
          <a:lstStyle/>
          <a:p>
            <a:pPr algn="ctr"/>
            <a:r>
              <a:rPr lang="en-US" sz="2000" b="1" dirty="0" smtClean="0">
                <a:latin typeface="Times New Roman" panose="02020603050405020304" pitchFamily="18" charset="0"/>
                <a:cs typeface="Times New Roman" panose="02020603050405020304" pitchFamily="18" charset="0"/>
              </a:rPr>
              <a:t>HOTSPOTE QË PARAQESIN EMERGJENCA</a:t>
            </a:r>
            <a:endParaRPr lang="en-US" sz="20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304800" y="2438400"/>
            <a:ext cx="8458200" cy="4114800"/>
          </a:xfrm>
        </p:spPr>
        <p:txBody>
          <a:bodyPr/>
          <a:lstStyle/>
          <a:p>
            <a:pPr lvl="0"/>
            <a:r>
              <a:rPr lang="sq-AL" sz="1600" dirty="0">
                <a:solidFill>
                  <a:schemeClr val="tx1"/>
                </a:solidFill>
                <a:latin typeface="Times" pitchFamily="18" charset="0"/>
              </a:rPr>
              <a:t>Evidentimin e “hotspoteve” konkrete që paraqesin emergjencë në </a:t>
            </a:r>
            <a:r>
              <a:rPr lang="sq-AL" sz="1600" b="1" dirty="0">
                <a:solidFill>
                  <a:schemeClr val="tx1"/>
                </a:solidFill>
                <a:latin typeface="Times" pitchFamily="18" charset="0"/>
              </a:rPr>
              <a:t>Bashkinë Shijak</a:t>
            </a:r>
            <a:r>
              <a:rPr lang="sq-AL" sz="1600" dirty="0">
                <a:solidFill>
                  <a:schemeClr val="tx1"/>
                </a:solidFill>
                <a:latin typeface="Times" pitchFamily="18" charset="0"/>
              </a:rPr>
              <a:t>;</a:t>
            </a:r>
            <a:endParaRPr lang="en-US" sz="1600" dirty="0">
              <a:solidFill>
                <a:schemeClr val="tx1"/>
              </a:solidFill>
              <a:latin typeface="Times" pitchFamily="18" charset="0"/>
            </a:endParaRPr>
          </a:p>
          <a:p>
            <a:r>
              <a:rPr lang="sq-AL" sz="1600" i="1" dirty="0" smtClean="0">
                <a:solidFill>
                  <a:schemeClr val="tx1"/>
                </a:solidFill>
                <a:latin typeface="Times" pitchFamily="18" charset="0"/>
              </a:rPr>
              <a:t>Rezervuari </a:t>
            </a:r>
            <a:r>
              <a:rPr lang="sq-AL" sz="1600" i="1" dirty="0">
                <a:solidFill>
                  <a:schemeClr val="tx1"/>
                </a:solidFill>
                <a:latin typeface="Times" pitchFamily="18" charset="0"/>
              </a:rPr>
              <a:t>i </a:t>
            </a:r>
            <a:r>
              <a:rPr lang="sq-AL" sz="1600" i="1" dirty="0" smtClean="0">
                <a:solidFill>
                  <a:schemeClr val="tx1"/>
                </a:solidFill>
                <a:latin typeface="Times" pitchFamily="18" charset="0"/>
              </a:rPr>
              <a:t>Gjepales</a:t>
            </a:r>
            <a:r>
              <a:rPr lang="en-US" sz="1600" i="1" dirty="0">
                <a:solidFill>
                  <a:schemeClr val="tx1"/>
                </a:solidFill>
                <a:latin typeface="Times" pitchFamily="18" charset="0"/>
              </a:rPr>
              <a:t>-</a:t>
            </a:r>
            <a:r>
              <a:rPr lang="sq-AL" sz="1600" dirty="0" smtClean="0">
                <a:solidFill>
                  <a:schemeClr val="tx1"/>
                </a:solidFill>
                <a:latin typeface="Times" pitchFamily="18" charset="0"/>
              </a:rPr>
              <a:t>ka </a:t>
            </a:r>
            <a:r>
              <a:rPr lang="sq-AL" sz="1600" dirty="0">
                <a:solidFill>
                  <a:schemeClr val="tx1"/>
                </a:solidFill>
                <a:latin typeface="Times" pitchFamily="18" charset="0"/>
              </a:rPr>
              <a:t>dëmtime të rënda në anën e jashtme të trupit të </a:t>
            </a:r>
            <a:r>
              <a:rPr lang="sq-AL" sz="1600" dirty="0" smtClean="0">
                <a:solidFill>
                  <a:schemeClr val="tx1"/>
                </a:solidFill>
                <a:latin typeface="Times" pitchFamily="18" charset="0"/>
              </a:rPr>
              <a:t>digës.</a:t>
            </a:r>
            <a:endParaRPr lang="en-US" sz="1600" dirty="0" smtClean="0">
              <a:solidFill>
                <a:schemeClr val="tx1"/>
              </a:solidFill>
              <a:latin typeface="Times" pitchFamily="18" charset="0"/>
            </a:endParaRPr>
          </a:p>
          <a:p>
            <a:r>
              <a:rPr lang="sq-AL" sz="1600" dirty="0">
                <a:solidFill>
                  <a:schemeClr val="tx1"/>
                </a:solidFill>
                <a:latin typeface="Times" pitchFamily="18" charset="0"/>
                <a:ea typeface="Calibri"/>
              </a:rPr>
              <a:t>Rezervuari Shëtel</a:t>
            </a:r>
            <a:r>
              <a:rPr lang="sq-AL" sz="1600" i="1" dirty="0">
                <a:solidFill>
                  <a:schemeClr val="tx1"/>
                </a:solidFill>
                <a:latin typeface="Times" pitchFamily="18" charset="0"/>
                <a:ea typeface="Calibri"/>
              </a:rPr>
              <a:t>:</a:t>
            </a:r>
            <a:r>
              <a:rPr lang="sq-AL" sz="1600" dirty="0">
                <a:solidFill>
                  <a:schemeClr val="tx1"/>
                </a:solidFill>
                <a:latin typeface="Times" pitchFamily="18" charset="0"/>
                <a:ea typeface="Calibri"/>
              </a:rPr>
              <a:t> </a:t>
            </a:r>
            <a:r>
              <a:rPr lang="en-US" sz="1600" dirty="0" err="1" smtClean="0">
                <a:solidFill>
                  <a:schemeClr val="tx1"/>
                </a:solidFill>
                <a:latin typeface="Times" pitchFamily="18" charset="0"/>
                <a:ea typeface="Calibri"/>
              </a:rPr>
              <a:t>Ka</a:t>
            </a:r>
            <a:r>
              <a:rPr lang="en-US" sz="1600" dirty="0" smtClean="0">
                <a:solidFill>
                  <a:schemeClr val="tx1"/>
                </a:solidFill>
                <a:latin typeface="Times" pitchFamily="18" charset="0"/>
                <a:ea typeface="Calibri"/>
              </a:rPr>
              <a:t> </a:t>
            </a:r>
            <a:r>
              <a:rPr lang="en-US" sz="1600" dirty="0" err="1" smtClean="0">
                <a:solidFill>
                  <a:schemeClr val="tx1"/>
                </a:solidFill>
                <a:latin typeface="Times" pitchFamily="18" charset="0"/>
                <a:ea typeface="Calibri"/>
              </a:rPr>
              <a:t>rrëshqitje</a:t>
            </a:r>
            <a:r>
              <a:rPr lang="en-US" sz="1600" dirty="0" smtClean="0">
                <a:solidFill>
                  <a:schemeClr val="tx1"/>
                </a:solidFill>
                <a:latin typeface="Times" pitchFamily="18" charset="0"/>
                <a:ea typeface="Calibri"/>
              </a:rPr>
              <a:t> </a:t>
            </a:r>
            <a:r>
              <a:rPr lang="en-US" sz="1600" dirty="0" err="1" smtClean="0">
                <a:solidFill>
                  <a:schemeClr val="tx1"/>
                </a:solidFill>
                <a:latin typeface="Times" pitchFamily="18" charset="0"/>
                <a:ea typeface="Calibri"/>
              </a:rPr>
              <a:t>në</a:t>
            </a:r>
            <a:r>
              <a:rPr lang="en-US" sz="1600" dirty="0" smtClean="0">
                <a:solidFill>
                  <a:schemeClr val="tx1"/>
                </a:solidFill>
                <a:latin typeface="Times" pitchFamily="18" charset="0"/>
                <a:ea typeface="Calibri"/>
              </a:rPr>
              <a:t> </a:t>
            </a:r>
            <a:r>
              <a:rPr lang="en-US" sz="1600" dirty="0" err="1" smtClean="0">
                <a:solidFill>
                  <a:schemeClr val="tx1"/>
                </a:solidFill>
                <a:latin typeface="Times" pitchFamily="18" charset="0"/>
                <a:ea typeface="Calibri"/>
              </a:rPr>
              <a:t>anën</a:t>
            </a:r>
            <a:r>
              <a:rPr lang="en-US" sz="1600" dirty="0" smtClean="0">
                <a:solidFill>
                  <a:schemeClr val="tx1"/>
                </a:solidFill>
                <a:latin typeface="Times" pitchFamily="18" charset="0"/>
                <a:ea typeface="Calibri"/>
              </a:rPr>
              <a:t> e </a:t>
            </a:r>
            <a:r>
              <a:rPr lang="en-US" sz="1600" dirty="0" err="1" smtClean="0">
                <a:solidFill>
                  <a:schemeClr val="tx1"/>
                </a:solidFill>
                <a:latin typeface="Times" pitchFamily="18" charset="0"/>
                <a:ea typeface="Calibri"/>
              </a:rPr>
              <a:t>digës</a:t>
            </a:r>
            <a:r>
              <a:rPr lang="en-US" sz="1600" dirty="0" smtClean="0">
                <a:solidFill>
                  <a:schemeClr val="tx1"/>
                </a:solidFill>
                <a:latin typeface="Times" pitchFamily="18" charset="0"/>
                <a:ea typeface="Calibri"/>
              </a:rPr>
              <a:t>.</a:t>
            </a:r>
          </a:p>
          <a:p>
            <a:r>
              <a:rPr lang="en-US" sz="1600" dirty="0" err="1" smtClean="0">
                <a:solidFill>
                  <a:schemeClr val="tx1"/>
                </a:solidFill>
                <a:latin typeface="Times" pitchFamily="18" charset="0"/>
              </a:rPr>
              <a:t>Rezervuari</a:t>
            </a:r>
            <a:r>
              <a:rPr lang="en-US" sz="1600" dirty="0" smtClean="0">
                <a:solidFill>
                  <a:schemeClr val="tx1"/>
                </a:solidFill>
                <a:latin typeface="Times" pitchFamily="18" charset="0"/>
              </a:rPr>
              <a:t> </a:t>
            </a:r>
            <a:r>
              <a:rPr lang="en-US" sz="1600" dirty="0" err="1" smtClean="0">
                <a:solidFill>
                  <a:schemeClr val="tx1"/>
                </a:solidFill>
                <a:latin typeface="Times" pitchFamily="18" charset="0"/>
              </a:rPr>
              <a:t>Bilalas</a:t>
            </a:r>
            <a:r>
              <a:rPr lang="en-US" sz="1600" dirty="0" smtClean="0">
                <a:solidFill>
                  <a:schemeClr val="tx1"/>
                </a:solidFill>
                <a:latin typeface="Times" pitchFamily="18" charset="0"/>
              </a:rPr>
              <a:t>: </a:t>
            </a:r>
            <a:r>
              <a:rPr lang="sq-AL" sz="1600" dirty="0" smtClean="0">
                <a:solidFill>
                  <a:schemeClr val="tx1"/>
                </a:solidFill>
                <a:latin typeface="Times" pitchFamily="18" charset="0"/>
                <a:ea typeface="Calibri"/>
              </a:rPr>
              <a:t>Diga </a:t>
            </a:r>
            <a:r>
              <a:rPr lang="sq-AL" sz="1600" dirty="0">
                <a:solidFill>
                  <a:schemeClr val="tx1"/>
                </a:solidFill>
                <a:latin typeface="Times" pitchFamily="18" charset="0"/>
                <a:ea typeface="Calibri"/>
              </a:rPr>
              <a:t>është e dëmtuar rëndë nga erozioni në anën e </a:t>
            </a:r>
            <a:r>
              <a:rPr lang="sq-AL" sz="1600" dirty="0" smtClean="0">
                <a:solidFill>
                  <a:schemeClr val="tx1"/>
                </a:solidFill>
                <a:latin typeface="Times" pitchFamily="18" charset="0"/>
                <a:ea typeface="Calibri"/>
              </a:rPr>
              <a:t>brendshme</a:t>
            </a:r>
            <a:r>
              <a:rPr lang="en-US" sz="1600" dirty="0" smtClean="0">
                <a:solidFill>
                  <a:schemeClr val="tx1"/>
                </a:solidFill>
                <a:latin typeface="Times" pitchFamily="18" charset="0"/>
              </a:rPr>
              <a:t>.</a:t>
            </a:r>
          </a:p>
          <a:p>
            <a:r>
              <a:rPr lang="sq-AL" sz="1600" dirty="0">
                <a:solidFill>
                  <a:schemeClr val="tx1"/>
                </a:solidFill>
                <a:latin typeface="Times" pitchFamily="18" charset="0"/>
                <a:ea typeface="Calibri"/>
              </a:rPr>
              <a:t>Rezervuari i </a:t>
            </a:r>
            <a:r>
              <a:rPr lang="sq-AL" sz="1600" dirty="0" smtClean="0">
                <a:solidFill>
                  <a:schemeClr val="tx1"/>
                </a:solidFill>
                <a:latin typeface="Times" pitchFamily="18" charset="0"/>
                <a:ea typeface="Calibri"/>
              </a:rPr>
              <a:t>Rubjekës:</a:t>
            </a:r>
            <a:r>
              <a:rPr lang="en-US" sz="1600" dirty="0" smtClean="0">
                <a:solidFill>
                  <a:schemeClr val="tx1"/>
                </a:solidFill>
                <a:latin typeface="Times" pitchFamily="18" charset="0"/>
                <a:ea typeface="Calibri"/>
              </a:rPr>
              <a:t> </a:t>
            </a:r>
            <a:r>
              <a:rPr lang="en-US" sz="1600" dirty="0" err="1" smtClean="0">
                <a:solidFill>
                  <a:schemeClr val="tx1"/>
                </a:solidFill>
                <a:latin typeface="Times" pitchFamily="18" charset="0"/>
                <a:ea typeface="Calibri"/>
              </a:rPr>
              <a:t>Rrëshqitje</a:t>
            </a:r>
            <a:r>
              <a:rPr lang="en-US" sz="1600" dirty="0" smtClean="0">
                <a:solidFill>
                  <a:schemeClr val="tx1"/>
                </a:solidFill>
                <a:latin typeface="Times" pitchFamily="18" charset="0"/>
                <a:ea typeface="Calibri"/>
              </a:rPr>
              <a:t> </a:t>
            </a:r>
            <a:r>
              <a:rPr lang="en-US" sz="1600" dirty="0" err="1" smtClean="0">
                <a:solidFill>
                  <a:schemeClr val="tx1"/>
                </a:solidFill>
                <a:latin typeface="Times" pitchFamily="18" charset="0"/>
                <a:ea typeface="Calibri"/>
              </a:rPr>
              <a:t>në</a:t>
            </a:r>
            <a:r>
              <a:rPr lang="en-US" sz="1600" dirty="0" smtClean="0">
                <a:solidFill>
                  <a:schemeClr val="tx1"/>
                </a:solidFill>
                <a:latin typeface="Times" pitchFamily="18" charset="0"/>
                <a:ea typeface="Calibri"/>
              </a:rPr>
              <a:t> </a:t>
            </a:r>
            <a:r>
              <a:rPr lang="en-US" sz="1600" dirty="0" err="1" smtClean="0">
                <a:solidFill>
                  <a:schemeClr val="tx1"/>
                </a:solidFill>
                <a:latin typeface="Times" pitchFamily="18" charset="0"/>
                <a:ea typeface="Calibri"/>
              </a:rPr>
              <a:t>anën</a:t>
            </a:r>
            <a:r>
              <a:rPr lang="en-US" sz="1600" dirty="0" smtClean="0">
                <a:solidFill>
                  <a:schemeClr val="tx1"/>
                </a:solidFill>
                <a:latin typeface="Times" pitchFamily="18" charset="0"/>
                <a:ea typeface="Calibri"/>
              </a:rPr>
              <a:t> e </a:t>
            </a:r>
            <a:r>
              <a:rPr lang="en-US" sz="1600" dirty="0" err="1" smtClean="0">
                <a:solidFill>
                  <a:schemeClr val="tx1"/>
                </a:solidFill>
                <a:latin typeface="Times" pitchFamily="18" charset="0"/>
                <a:ea typeface="Calibri"/>
              </a:rPr>
              <a:t>digës</a:t>
            </a:r>
            <a:r>
              <a:rPr lang="en-US" sz="1600" dirty="0" smtClean="0">
                <a:solidFill>
                  <a:schemeClr val="tx1"/>
                </a:solidFill>
                <a:latin typeface="Times" pitchFamily="18" charset="0"/>
                <a:ea typeface="Calibri"/>
              </a:rPr>
              <a:t>.</a:t>
            </a:r>
            <a:endParaRPr lang="en-US" sz="1600" dirty="0">
              <a:solidFill>
                <a:schemeClr val="tx1"/>
              </a:solidFill>
              <a:latin typeface="Times" pitchFamily="18" charset="0"/>
            </a:endParaRPr>
          </a:p>
          <a:p>
            <a:pPr lvl="0"/>
            <a:r>
              <a:rPr lang="sq-AL" sz="1600" dirty="0">
                <a:solidFill>
                  <a:schemeClr val="tx1"/>
                </a:solidFill>
                <a:latin typeface="Times" pitchFamily="18" charset="0"/>
              </a:rPr>
              <a:t>Evidentimin e  “hotspoteve”  konkrete që paraqesin emergjencë në </a:t>
            </a:r>
            <a:r>
              <a:rPr lang="sq-AL" sz="1600" b="1" dirty="0">
                <a:solidFill>
                  <a:schemeClr val="tx1"/>
                </a:solidFill>
                <a:latin typeface="Times" pitchFamily="18" charset="0"/>
              </a:rPr>
              <a:t>Bashkinë Krujë</a:t>
            </a:r>
            <a:r>
              <a:rPr lang="sq-AL" sz="1600" dirty="0" smtClean="0">
                <a:solidFill>
                  <a:schemeClr val="tx1"/>
                </a:solidFill>
                <a:latin typeface="Times" pitchFamily="18" charset="0"/>
              </a:rPr>
              <a:t>;</a:t>
            </a:r>
            <a:endParaRPr lang="en-US" sz="1600" dirty="0" smtClean="0">
              <a:solidFill>
                <a:schemeClr val="tx1"/>
              </a:solidFill>
              <a:latin typeface="Times" pitchFamily="18" charset="0"/>
            </a:endParaRPr>
          </a:p>
          <a:p>
            <a:r>
              <a:rPr lang="en-US" sz="1600" i="1" dirty="0" err="1">
                <a:solidFill>
                  <a:schemeClr val="tx1"/>
                </a:solidFill>
                <a:latin typeface="Times" pitchFamily="18" charset="0"/>
                <a:ea typeface="Calibri"/>
                <a:cs typeface="Times New Roman"/>
              </a:rPr>
              <a:t>Në</a:t>
            </a:r>
            <a:r>
              <a:rPr lang="en-US" sz="1600" i="1" dirty="0">
                <a:solidFill>
                  <a:schemeClr val="tx1"/>
                </a:solidFill>
                <a:latin typeface="Times" pitchFamily="18" charset="0"/>
                <a:ea typeface="Calibri"/>
                <a:cs typeface="Times New Roman"/>
              </a:rPr>
              <a:t> </a:t>
            </a:r>
            <a:r>
              <a:rPr lang="en-US" sz="1600" i="1" dirty="0" err="1">
                <a:solidFill>
                  <a:schemeClr val="tx1"/>
                </a:solidFill>
                <a:latin typeface="Times" pitchFamily="18" charset="0"/>
                <a:ea typeface="Calibri"/>
                <a:cs typeface="Times New Roman"/>
              </a:rPr>
              <a:t>Njësinë</a:t>
            </a:r>
            <a:r>
              <a:rPr lang="en-US" sz="1600" i="1" dirty="0">
                <a:solidFill>
                  <a:schemeClr val="tx1"/>
                </a:solidFill>
                <a:latin typeface="Times" pitchFamily="18" charset="0"/>
                <a:ea typeface="Calibri"/>
                <a:cs typeface="Times New Roman"/>
              </a:rPr>
              <a:t> Administrative </a:t>
            </a:r>
            <a:r>
              <a:rPr lang="en-US" sz="1600" i="1" dirty="0" err="1">
                <a:solidFill>
                  <a:schemeClr val="tx1"/>
                </a:solidFill>
                <a:latin typeface="Times" pitchFamily="18" charset="0"/>
                <a:ea typeface="Calibri"/>
                <a:cs typeface="Times New Roman"/>
              </a:rPr>
              <a:t>Thumanë</a:t>
            </a:r>
            <a:r>
              <a:rPr lang="en-US" sz="1600" i="1" dirty="0">
                <a:solidFill>
                  <a:schemeClr val="tx1"/>
                </a:solidFill>
                <a:latin typeface="Times" pitchFamily="18" charset="0"/>
                <a:ea typeface="Calibri"/>
                <a:cs typeface="Times New Roman"/>
              </a:rPr>
              <a:t> </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ura</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të</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dëmtuara</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dhe</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riparuara</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fshati</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Thumanë</a:t>
            </a:r>
            <a:r>
              <a:rPr lang="en-US" sz="1600" dirty="0">
                <a:solidFill>
                  <a:schemeClr val="tx1"/>
                </a:solidFill>
                <a:latin typeface="Times" pitchFamily="18" charset="0"/>
                <a:ea typeface="Calibri"/>
                <a:cs typeface="Times New Roman"/>
              </a:rPr>
              <a:t> 1, </a:t>
            </a:r>
            <a:r>
              <a:rPr lang="en-US" sz="1600" dirty="0" err="1">
                <a:solidFill>
                  <a:schemeClr val="tx1"/>
                </a:solidFill>
                <a:latin typeface="Times" pitchFamily="18" charset="0"/>
                <a:ea typeface="Calibri"/>
                <a:cs typeface="Times New Roman"/>
              </a:rPr>
              <a:t>Borizanë</a:t>
            </a:r>
            <a:r>
              <a:rPr lang="en-US" sz="1600" dirty="0">
                <a:solidFill>
                  <a:schemeClr val="tx1"/>
                </a:solidFill>
                <a:latin typeface="Times" pitchFamily="18" charset="0"/>
                <a:ea typeface="Calibri"/>
                <a:cs typeface="Times New Roman"/>
              </a:rPr>
              <a:t> 4. </a:t>
            </a:r>
            <a:r>
              <a:rPr lang="en-US" sz="1600" dirty="0" err="1">
                <a:solidFill>
                  <a:schemeClr val="tx1"/>
                </a:solidFill>
                <a:latin typeface="Times" pitchFamily="18" charset="0"/>
                <a:ea typeface="Calibri"/>
                <a:cs typeface="Times New Roman"/>
              </a:rPr>
              <a:t>Në</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Njësinë</a:t>
            </a:r>
            <a:r>
              <a:rPr lang="en-US" sz="1600" dirty="0">
                <a:solidFill>
                  <a:schemeClr val="tx1"/>
                </a:solidFill>
                <a:latin typeface="Times" pitchFamily="18" charset="0"/>
                <a:ea typeface="Calibri"/>
                <a:cs typeface="Times New Roman"/>
              </a:rPr>
              <a:t> Administrative </a:t>
            </a:r>
            <a:r>
              <a:rPr lang="en-US" sz="1600" dirty="0" err="1">
                <a:solidFill>
                  <a:schemeClr val="tx1"/>
                </a:solidFill>
                <a:latin typeface="Times" pitchFamily="18" charset="0"/>
                <a:ea typeface="Calibri"/>
                <a:cs typeface="Times New Roman"/>
              </a:rPr>
              <a:t>Cudhi</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ura</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aktualisht</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të</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dëmtuara</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dhe</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të</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pakalueshme</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janë</a:t>
            </a:r>
            <a:r>
              <a:rPr lang="en-US" sz="1600" dirty="0">
                <a:solidFill>
                  <a:schemeClr val="tx1"/>
                </a:solidFill>
                <a:latin typeface="Times" pitchFamily="18" charset="0"/>
                <a:ea typeface="Calibri"/>
                <a:cs typeface="Times New Roman"/>
              </a:rPr>
              <a:t> 2, </a:t>
            </a:r>
            <a:r>
              <a:rPr lang="en-US" sz="1600" dirty="0" err="1">
                <a:solidFill>
                  <a:schemeClr val="tx1"/>
                </a:solidFill>
                <a:latin typeface="Times" pitchFamily="18" charset="0"/>
                <a:ea typeface="Calibri"/>
                <a:cs typeface="Times New Roman"/>
              </a:rPr>
              <a:t>në</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fshatin</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Katund</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Nojë</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në</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lagjen</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Prenollë</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në</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fshatin</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Mafsheq</a:t>
            </a:r>
            <a:r>
              <a:rPr lang="en-US" sz="1600" dirty="0">
                <a:solidFill>
                  <a:schemeClr val="tx1"/>
                </a:solidFill>
                <a:latin typeface="Times" pitchFamily="18" charset="0"/>
                <a:ea typeface="Calibri"/>
                <a:cs typeface="Times New Roman"/>
              </a:rPr>
              <a:t>. </a:t>
            </a:r>
            <a:r>
              <a:rPr lang="en-US" sz="1600" dirty="0" err="1">
                <a:solidFill>
                  <a:schemeClr val="tx1"/>
                </a:solidFill>
                <a:latin typeface="Times" pitchFamily="18" charset="0"/>
                <a:ea typeface="Calibri"/>
                <a:cs typeface="Times New Roman"/>
              </a:rPr>
              <a:t>Në</a:t>
            </a:r>
            <a:r>
              <a:rPr lang="en-US" sz="1600" dirty="0">
                <a:solidFill>
                  <a:schemeClr val="tx1"/>
                </a:solidFill>
                <a:latin typeface="Times" pitchFamily="18" charset="0"/>
                <a:ea typeface="Calibri"/>
                <a:cs typeface="Times New Roman"/>
              </a:rPr>
              <a:t> total 7 </a:t>
            </a:r>
            <a:r>
              <a:rPr lang="en-US" sz="1600" dirty="0" err="1">
                <a:solidFill>
                  <a:schemeClr val="tx1"/>
                </a:solidFill>
                <a:latin typeface="Times" pitchFamily="18" charset="0"/>
                <a:ea typeface="Calibri"/>
                <a:cs typeface="Times New Roman"/>
              </a:rPr>
              <a:t>ura</a:t>
            </a:r>
            <a:r>
              <a:rPr lang="en-US" sz="1600" dirty="0" smtClean="0">
                <a:solidFill>
                  <a:schemeClr val="tx1"/>
                </a:solidFill>
                <a:latin typeface="Times" pitchFamily="18" charset="0"/>
                <a:ea typeface="Calibri"/>
                <a:cs typeface="Times New Roman"/>
              </a:rPr>
              <a:t>.</a:t>
            </a:r>
            <a:r>
              <a:rPr lang="en-US" sz="1600" dirty="0">
                <a:solidFill>
                  <a:schemeClr val="tx1"/>
                </a:solidFill>
                <a:latin typeface="Times" pitchFamily="18" charset="0"/>
              </a:rPr>
              <a:t> </a:t>
            </a:r>
            <a:r>
              <a:rPr lang="en-US" sz="1600" dirty="0" err="1">
                <a:solidFill>
                  <a:schemeClr val="tx1"/>
                </a:solidFill>
                <a:latin typeface="Times" pitchFamily="18" charset="0"/>
              </a:rPr>
              <a:t>Lumenjtë</a:t>
            </a:r>
            <a:r>
              <a:rPr lang="en-US" sz="1600" dirty="0">
                <a:solidFill>
                  <a:schemeClr val="tx1"/>
                </a:solidFill>
                <a:latin typeface="Times" pitchFamily="18" charset="0"/>
              </a:rPr>
              <a:t> </a:t>
            </a:r>
            <a:r>
              <a:rPr lang="en-US" sz="1600" dirty="0" err="1">
                <a:solidFill>
                  <a:schemeClr val="tx1"/>
                </a:solidFill>
                <a:latin typeface="Times" pitchFamily="18" charset="0"/>
              </a:rPr>
              <a:t>të</a:t>
            </a:r>
            <a:r>
              <a:rPr lang="en-US" sz="1600" dirty="0">
                <a:solidFill>
                  <a:schemeClr val="tx1"/>
                </a:solidFill>
                <a:latin typeface="Times" pitchFamily="18" charset="0"/>
              </a:rPr>
              <a:t> </a:t>
            </a:r>
            <a:r>
              <a:rPr lang="en-US" sz="1600" dirty="0" err="1">
                <a:solidFill>
                  <a:schemeClr val="tx1"/>
                </a:solidFill>
                <a:latin typeface="Times" pitchFamily="18" charset="0"/>
              </a:rPr>
              <a:t>cilët</a:t>
            </a:r>
            <a:r>
              <a:rPr lang="en-US" sz="1600" dirty="0">
                <a:solidFill>
                  <a:schemeClr val="tx1"/>
                </a:solidFill>
                <a:latin typeface="Times" pitchFamily="18" charset="0"/>
              </a:rPr>
              <a:t> </a:t>
            </a:r>
            <a:r>
              <a:rPr lang="en-US" sz="1600" dirty="0" err="1">
                <a:solidFill>
                  <a:schemeClr val="tx1"/>
                </a:solidFill>
                <a:latin typeface="Times" pitchFamily="18" charset="0"/>
              </a:rPr>
              <a:t>përshkojnë</a:t>
            </a:r>
            <a:r>
              <a:rPr lang="en-US" sz="1600" dirty="0">
                <a:solidFill>
                  <a:schemeClr val="tx1"/>
                </a:solidFill>
                <a:latin typeface="Times" pitchFamily="18" charset="0"/>
              </a:rPr>
              <a:t> </a:t>
            </a:r>
            <a:r>
              <a:rPr lang="en-US" sz="1600" dirty="0" err="1">
                <a:solidFill>
                  <a:schemeClr val="tx1"/>
                </a:solidFill>
                <a:latin typeface="Times" pitchFamily="18" charset="0"/>
              </a:rPr>
              <a:t>në</a:t>
            </a:r>
            <a:r>
              <a:rPr lang="en-US" sz="1600" dirty="0">
                <a:solidFill>
                  <a:schemeClr val="tx1"/>
                </a:solidFill>
                <a:latin typeface="Times" pitchFamily="18" charset="0"/>
              </a:rPr>
              <a:t> </a:t>
            </a:r>
            <a:r>
              <a:rPr lang="en-US" sz="1600" dirty="0" err="1">
                <a:solidFill>
                  <a:schemeClr val="tx1"/>
                </a:solidFill>
                <a:latin typeface="Times" pitchFamily="18" charset="0"/>
              </a:rPr>
              <a:t>territorin</a:t>
            </a:r>
            <a:r>
              <a:rPr lang="en-US" sz="1600" dirty="0">
                <a:solidFill>
                  <a:schemeClr val="tx1"/>
                </a:solidFill>
                <a:latin typeface="Times" pitchFamily="18" charset="0"/>
              </a:rPr>
              <a:t> e </a:t>
            </a:r>
            <a:r>
              <a:rPr lang="en-US" sz="1600" dirty="0" err="1">
                <a:solidFill>
                  <a:schemeClr val="tx1"/>
                </a:solidFill>
                <a:latin typeface="Times" pitchFamily="18" charset="0"/>
              </a:rPr>
              <a:t>Bashkisë</a:t>
            </a:r>
            <a:r>
              <a:rPr lang="en-US" sz="1600" dirty="0">
                <a:solidFill>
                  <a:schemeClr val="tx1"/>
                </a:solidFill>
                <a:latin typeface="Times" pitchFamily="18" charset="0"/>
              </a:rPr>
              <a:t> </a:t>
            </a:r>
            <a:r>
              <a:rPr lang="en-US" sz="1600" dirty="0" err="1">
                <a:solidFill>
                  <a:schemeClr val="tx1"/>
                </a:solidFill>
                <a:latin typeface="Times" pitchFamily="18" charset="0"/>
              </a:rPr>
              <a:t>janë</a:t>
            </a:r>
            <a:r>
              <a:rPr lang="en-US" sz="1600" dirty="0">
                <a:solidFill>
                  <a:schemeClr val="tx1"/>
                </a:solidFill>
                <a:latin typeface="Times" pitchFamily="18" charset="0"/>
              </a:rPr>
              <a:t> </a:t>
            </a:r>
            <a:r>
              <a:rPr lang="en-US" sz="1600" dirty="0" err="1">
                <a:solidFill>
                  <a:schemeClr val="tx1"/>
                </a:solidFill>
                <a:latin typeface="Times" pitchFamily="18" charset="0"/>
              </a:rPr>
              <a:t>lumi</a:t>
            </a:r>
            <a:r>
              <a:rPr lang="en-US" sz="1600" dirty="0">
                <a:solidFill>
                  <a:schemeClr val="tx1"/>
                </a:solidFill>
                <a:latin typeface="Times" pitchFamily="18" charset="0"/>
              </a:rPr>
              <a:t> </a:t>
            </a:r>
            <a:r>
              <a:rPr lang="en-US" sz="1600" dirty="0" err="1">
                <a:solidFill>
                  <a:schemeClr val="tx1"/>
                </a:solidFill>
                <a:latin typeface="Times" pitchFamily="18" charset="0"/>
              </a:rPr>
              <a:t>Zezë</a:t>
            </a:r>
            <a:r>
              <a:rPr lang="en-US" sz="1600" dirty="0">
                <a:solidFill>
                  <a:schemeClr val="tx1"/>
                </a:solidFill>
                <a:latin typeface="Times" pitchFamily="18" charset="0"/>
              </a:rPr>
              <a:t>, </a:t>
            </a:r>
            <a:r>
              <a:rPr lang="en-US" sz="1600" dirty="0" err="1">
                <a:solidFill>
                  <a:schemeClr val="tx1"/>
                </a:solidFill>
                <a:latin typeface="Times" pitchFamily="18" charset="0"/>
              </a:rPr>
              <a:t>lumi</a:t>
            </a:r>
            <a:r>
              <a:rPr lang="en-US" sz="1600" dirty="0">
                <a:solidFill>
                  <a:schemeClr val="tx1"/>
                </a:solidFill>
                <a:latin typeface="Times" pitchFamily="18" charset="0"/>
              </a:rPr>
              <a:t> </a:t>
            </a:r>
            <a:r>
              <a:rPr lang="en-US" sz="1600" dirty="0" err="1">
                <a:solidFill>
                  <a:schemeClr val="tx1"/>
                </a:solidFill>
                <a:latin typeface="Times" pitchFamily="18" charset="0"/>
              </a:rPr>
              <a:t>Gjole</a:t>
            </a:r>
            <a:r>
              <a:rPr lang="en-US" sz="1600" dirty="0">
                <a:solidFill>
                  <a:schemeClr val="tx1"/>
                </a:solidFill>
                <a:latin typeface="Times" pitchFamily="18" charset="0"/>
              </a:rPr>
              <a:t>, </a:t>
            </a:r>
            <a:r>
              <a:rPr lang="en-US" sz="1600" dirty="0" err="1">
                <a:solidFill>
                  <a:schemeClr val="tx1"/>
                </a:solidFill>
                <a:latin typeface="Times" pitchFamily="18" charset="0"/>
              </a:rPr>
              <a:t>lumi</a:t>
            </a:r>
            <a:r>
              <a:rPr lang="en-US" sz="1600" dirty="0">
                <a:solidFill>
                  <a:schemeClr val="tx1"/>
                </a:solidFill>
                <a:latin typeface="Times" pitchFamily="18" charset="0"/>
              </a:rPr>
              <a:t> </a:t>
            </a:r>
            <a:r>
              <a:rPr lang="en-US" sz="1600" dirty="0" err="1">
                <a:solidFill>
                  <a:schemeClr val="tx1"/>
                </a:solidFill>
                <a:latin typeface="Times" pitchFamily="18" charset="0"/>
              </a:rPr>
              <a:t>Budull</a:t>
            </a:r>
            <a:r>
              <a:rPr lang="en-US" sz="1600" dirty="0">
                <a:solidFill>
                  <a:schemeClr val="tx1"/>
                </a:solidFill>
                <a:latin typeface="Times" pitchFamily="18" charset="0"/>
              </a:rPr>
              <a:t>, </a:t>
            </a:r>
            <a:r>
              <a:rPr lang="en-US" sz="1600" dirty="0" err="1">
                <a:solidFill>
                  <a:schemeClr val="tx1"/>
                </a:solidFill>
                <a:latin typeface="Times" pitchFamily="18" charset="0"/>
              </a:rPr>
              <a:t>bashkohen</a:t>
            </a:r>
            <a:r>
              <a:rPr lang="en-US" sz="1600" dirty="0">
                <a:solidFill>
                  <a:schemeClr val="tx1"/>
                </a:solidFill>
                <a:latin typeface="Times" pitchFamily="18" charset="0"/>
              </a:rPr>
              <a:t> duke </a:t>
            </a:r>
            <a:r>
              <a:rPr lang="en-US" sz="1600" dirty="0" err="1">
                <a:solidFill>
                  <a:schemeClr val="tx1"/>
                </a:solidFill>
                <a:latin typeface="Times" pitchFamily="18" charset="0"/>
              </a:rPr>
              <a:t>krijuar</a:t>
            </a:r>
            <a:r>
              <a:rPr lang="en-US" sz="1600" dirty="0">
                <a:solidFill>
                  <a:schemeClr val="tx1"/>
                </a:solidFill>
                <a:latin typeface="Times" pitchFamily="18" charset="0"/>
              </a:rPr>
              <a:t> </a:t>
            </a:r>
            <a:r>
              <a:rPr lang="en-US" sz="1600" dirty="0" err="1">
                <a:solidFill>
                  <a:schemeClr val="tx1"/>
                </a:solidFill>
                <a:latin typeface="Times" pitchFamily="18" charset="0"/>
              </a:rPr>
              <a:t>lumin</a:t>
            </a:r>
            <a:r>
              <a:rPr lang="en-US" sz="1600" dirty="0">
                <a:solidFill>
                  <a:schemeClr val="tx1"/>
                </a:solidFill>
                <a:latin typeface="Times" pitchFamily="18" charset="0"/>
              </a:rPr>
              <a:t> </a:t>
            </a:r>
            <a:r>
              <a:rPr lang="en-US" sz="1600" dirty="0" err="1">
                <a:solidFill>
                  <a:schemeClr val="tx1"/>
                </a:solidFill>
                <a:latin typeface="Times" pitchFamily="18" charset="0"/>
              </a:rPr>
              <a:t>Ishëm</a:t>
            </a:r>
            <a:r>
              <a:rPr lang="en-US" sz="1600" dirty="0">
                <a:solidFill>
                  <a:schemeClr val="tx1"/>
                </a:solidFill>
                <a:latin typeface="Times" pitchFamily="18" charset="0"/>
              </a:rPr>
              <a:t>, i </a:t>
            </a:r>
            <a:r>
              <a:rPr lang="en-US" sz="1600" dirty="0" err="1">
                <a:solidFill>
                  <a:schemeClr val="tx1"/>
                </a:solidFill>
                <a:latin typeface="Times" pitchFamily="18" charset="0"/>
              </a:rPr>
              <a:t>cili</a:t>
            </a:r>
            <a:r>
              <a:rPr lang="en-US" sz="1600" dirty="0">
                <a:solidFill>
                  <a:schemeClr val="tx1"/>
                </a:solidFill>
                <a:latin typeface="Times" pitchFamily="18" charset="0"/>
              </a:rPr>
              <a:t> </a:t>
            </a:r>
            <a:r>
              <a:rPr lang="en-US" sz="1600" dirty="0" err="1">
                <a:solidFill>
                  <a:schemeClr val="tx1"/>
                </a:solidFill>
                <a:latin typeface="Times" pitchFamily="18" charset="0"/>
              </a:rPr>
              <a:t>në</a:t>
            </a:r>
            <a:r>
              <a:rPr lang="en-US" sz="1600" dirty="0">
                <a:solidFill>
                  <a:schemeClr val="tx1"/>
                </a:solidFill>
                <a:latin typeface="Times" pitchFamily="18" charset="0"/>
              </a:rPr>
              <a:t> </a:t>
            </a:r>
            <a:r>
              <a:rPr lang="en-US" sz="1600" dirty="0" err="1">
                <a:solidFill>
                  <a:schemeClr val="tx1"/>
                </a:solidFill>
                <a:latin typeface="Times" pitchFamily="18" charset="0"/>
              </a:rPr>
              <a:t>raste</a:t>
            </a:r>
            <a:r>
              <a:rPr lang="en-US" sz="1600" dirty="0">
                <a:solidFill>
                  <a:schemeClr val="tx1"/>
                </a:solidFill>
                <a:latin typeface="Times" pitchFamily="18" charset="0"/>
              </a:rPr>
              <a:t> </a:t>
            </a:r>
            <a:r>
              <a:rPr lang="en-US" sz="1600" dirty="0" err="1">
                <a:solidFill>
                  <a:schemeClr val="tx1"/>
                </a:solidFill>
                <a:latin typeface="Times" pitchFamily="18" charset="0"/>
              </a:rPr>
              <a:t>të</a:t>
            </a:r>
            <a:r>
              <a:rPr lang="en-US" sz="1600" dirty="0">
                <a:solidFill>
                  <a:schemeClr val="tx1"/>
                </a:solidFill>
                <a:latin typeface="Times" pitchFamily="18" charset="0"/>
              </a:rPr>
              <a:t> </a:t>
            </a:r>
            <a:r>
              <a:rPr lang="en-US" sz="1600" dirty="0" err="1">
                <a:solidFill>
                  <a:schemeClr val="tx1"/>
                </a:solidFill>
                <a:latin typeface="Times" pitchFamily="18" charset="0"/>
              </a:rPr>
              <a:t>prurjeve</a:t>
            </a:r>
            <a:r>
              <a:rPr lang="en-US" sz="1600" dirty="0">
                <a:solidFill>
                  <a:schemeClr val="tx1"/>
                </a:solidFill>
                <a:latin typeface="Times" pitchFamily="18" charset="0"/>
              </a:rPr>
              <a:t> </a:t>
            </a:r>
            <a:r>
              <a:rPr lang="en-US" sz="1600" dirty="0" err="1">
                <a:solidFill>
                  <a:schemeClr val="tx1"/>
                </a:solidFill>
                <a:latin typeface="Times" pitchFamily="18" charset="0"/>
              </a:rPr>
              <a:t>përbën</a:t>
            </a:r>
            <a:r>
              <a:rPr lang="en-US" sz="1600" dirty="0">
                <a:solidFill>
                  <a:schemeClr val="tx1"/>
                </a:solidFill>
                <a:latin typeface="Times" pitchFamily="18" charset="0"/>
              </a:rPr>
              <a:t> </a:t>
            </a:r>
            <a:r>
              <a:rPr lang="en-US" sz="1600" dirty="0" err="1">
                <a:solidFill>
                  <a:schemeClr val="tx1"/>
                </a:solidFill>
                <a:latin typeface="Times" pitchFamily="18" charset="0"/>
              </a:rPr>
              <a:t>rrezik</a:t>
            </a:r>
            <a:r>
              <a:rPr lang="en-US" sz="1600" dirty="0">
                <a:solidFill>
                  <a:schemeClr val="tx1"/>
                </a:solidFill>
                <a:latin typeface="Times" pitchFamily="18" charset="0"/>
              </a:rPr>
              <a:t> </a:t>
            </a:r>
            <a:r>
              <a:rPr lang="en-US" sz="1600" dirty="0" err="1">
                <a:solidFill>
                  <a:schemeClr val="tx1"/>
                </a:solidFill>
                <a:latin typeface="Times" pitchFamily="18" charset="0"/>
              </a:rPr>
              <a:t>përmbytje</a:t>
            </a:r>
            <a:r>
              <a:rPr lang="en-US" sz="1600" dirty="0">
                <a:solidFill>
                  <a:schemeClr val="tx1"/>
                </a:solidFill>
                <a:latin typeface="Times" pitchFamily="18" charset="0"/>
              </a:rPr>
              <a:t> </a:t>
            </a:r>
            <a:r>
              <a:rPr lang="en-US" sz="1600" dirty="0" err="1">
                <a:solidFill>
                  <a:schemeClr val="tx1"/>
                </a:solidFill>
                <a:latin typeface="Times" pitchFamily="18" charset="0"/>
              </a:rPr>
              <a:t>në</a:t>
            </a:r>
            <a:r>
              <a:rPr lang="en-US" sz="1600" dirty="0">
                <a:solidFill>
                  <a:schemeClr val="tx1"/>
                </a:solidFill>
                <a:latin typeface="Times" pitchFamily="18" charset="0"/>
              </a:rPr>
              <a:t> </a:t>
            </a:r>
            <a:r>
              <a:rPr lang="en-US" sz="1600" dirty="0" err="1">
                <a:solidFill>
                  <a:schemeClr val="tx1"/>
                </a:solidFill>
                <a:latin typeface="Times" pitchFamily="18" charset="0"/>
              </a:rPr>
              <a:t>territoret</a:t>
            </a:r>
            <a:r>
              <a:rPr lang="en-US" sz="1600" dirty="0">
                <a:solidFill>
                  <a:schemeClr val="tx1"/>
                </a:solidFill>
                <a:latin typeface="Times" pitchFamily="18" charset="0"/>
              </a:rPr>
              <a:t> e </a:t>
            </a:r>
            <a:r>
              <a:rPr lang="en-US" sz="1600" dirty="0" err="1">
                <a:solidFill>
                  <a:schemeClr val="tx1"/>
                </a:solidFill>
                <a:latin typeface="Times" pitchFamily="18" charset="0"/>
              </a:rPr>
              <a:t>Njësive</a:t>
            </a:r>
            <a:r>
              <a:rPr lang="en-US" sz="1600" dirty="0">
                <a:solidFill>
                  <a:schemeClr val="tx1"/>
                </a:solidFill>
                <a:latin typeface="Times" pitchFamily="18" charset="0"/>
              </a:rPr>
              <a:t> Administrative, </a:t>
            </a:r>
            <a:r>
              <a:rPr lang="en-US" sz="1600" dirty="0" err="1">
                <a:solidFill>
                  <a:schemeClr val="tx1"/>
                </a:solidFill>
                <a:latin typeface="Times" pitchFamily="18" charset="0"/>
              </a:rPr>
              <a:t>kryesisht</a:t>
            </a:r>
            <a:r>
              <a:rPr lang="en-US" sz="1600" dirty="0">
                <a:solidFill>
                  <a:schemeClr val="tx1"/>
                </a:solidFill>
                <a:latin typeface="Times" pitchFamily="18" charset="0"/>
              </a:rPr>
              <a:t> </a:t>
            </a:r>
            <a:r>
              <a:rPr lang="en-US" sz="1600" dirty="0" err="1">
                <a:solidFill>
                  <a:schemeClr val="tx1"/>
                </a:solidFill>
                <a:latin typeface="Times" pitchFamily="18" charset="0"/>
              </a:rPr>
              <a:t>Fushë</a:t>
            </a:r>
            <a:r>
              <a:rPr lang="en-US" sz="1600" dirty="0">
                <a:solidFill>
                  <a:schemeClr val="tx1"/>
                </a:solidFill>
                <a:latin typeface="Times" pitchFamily="18" charset="0"/>
              </a:rPr>
              <a:t> </a:t>
            </a:r>
            <a:r>
              <a:rPr lang="en-US" sz="1600" dirty="0" err="1">
                <a:solidFill>
                  <a:schemeClr val="tx1"/>
                </a:solidFill>
                <a:latin typeface="Times" pitchFamily="18" charset="0"/>
              </a:rPr>
              <a:t>Krujë</a:t>
            </a:r>
            <a:r>
              <a:rPr lang="en-US" sz="1600" dirty="0">
                <a:solidFill>
                  <a:schemeClr val="tx1"/>
                </a:solidFill>
                <a:latin typeface="Times" pitchFamily="18" charset="0"/>
              </a:rPr>
              <a:t>, </a:t>
            </a:r>
            <a:r>
              <a:rPr lang="en-US" sz="1600" dirty="0" err="1">
                <a:solidFill>
                  <a:schemeClr val="tx1"/>
                </a:solidFill>
                <a:latin typeface="Times" pitchFamily="18" charset="0"/>
              </a:rPr>
              <a:t>Bubq</a:t>
            </a:r>
            <a:r>
              <a:rPr lang="en-US" sz="1600" dirty="0">
                <a:solidFill>
                  <a:schemeClr val="tx1"/>
                </a:solidFill>
                <a:latin typeface="Times" pitchFamily="18" charset="0"/>
              </a:rPr>
              <a:t> </a:t>
            </a:r>
            <a:r>
              <a:rPr lang="en-US" sz="1600" dirty="0" err="1">
                <a:solidFill>
                  <a:schemeClr val="tx1"/>
                </a:solidFill>
                <a:latin typeface="Times" pitchFamily="18" charset="0"/>
              </a:rPr>
              <a:t>dhe</a:t>
            </a:r>
            <a:r>
              <a:rPr lang="en-US" sz="1600" dirty="0">
                <a:solidFill>
                  <a:schemeClr val="tx1"/>
                </a:solidFill>
                <a:latin typeface="Times" pitchFamily="18" charset="0"/>
              </a:rPr>
              <a:t> </a:t>
            </a:r>
            <a:r>
              <a:rPr lang="en-US" sz="1600" dirty="0" err="1" smtClean="0">
                <a:solidFill>
                  <a:schemeClr val="tx1"/>
                </a:solidFill>
                <a:latin typeface="Times" pitchFamily="18" charset="0"/>
              </a:rPr>
              <a:t>Thumanë</a:t>
            </a:r>
            <a:r>
              <a:rPr lang="en-US" sz="1600" dirty="0" smtClean="0">
                <a:solidFill>
                  <a:schemeClr val="tx1"/>
                </a:solidFill>
                <a:latin typeface="Times" pitchFamily="18" charset="0"/>
              </a:rPr>
              <a:t>. </a:t>
            </a:r>
            <a:r>
              <a:rPr lang="en-US" sz="1600" dirty="0" err="1" smtClean="0">
                <a:solidFill>
                  <a:schemeClr val="tx1"/>
                </a:solidFill>
                <a:latin typeface="Times" pitchFamily="18" charset="0"/>
              </a:rPr>
              <a:t>Në</a:t>
            </a:r>
            <a:r>
              <a:rPr lang="en-US" sz="1600" dirty="0" smtClean="0">
                <a:solidFill>
                  <a:schemeClr val="tx1"/>
                </a:solidFill>
                <a:latin typeface="Times" pitchFamily="18" charset="0"/>
              </a:rPr>
              <a:t> </a:t>
            </a:r>
            <a:r>
              <a:rPr lang="en-US" sz="1600" dirty="0" err="1">
                <a:solidFill>
                  <a:schemeClr val="tx1"/>
                </a:solidFill>
                <a:latin typeface="Times" pitchFamily="18" charset="0"/>
              </a:rPr>
              <a:t>Cudhi</a:t>
            </a:r>
            <a:r>
              <a:rPr lang="en-US" sz="1600" dirty="0">
                <a:solidFill>
                  <a:schemeClr val="tx1"/>
                </a:solidFill>
                <a:latin typeface="Times" pitchFamily="18" charset="0"/>
              </a:rPr>
              <a:t> </a:t>
            </a:r>
            <a:r>
              <a:rPr lang="en-US" sz="1600" dirty="0" err="1">
                <a:solidFill>
                  <a:schemeClr val="tx1"/>
                </a:solidFill>
                <a:latin typeface="Times" pitchFamily="18" charset="0"/>
              </a:rPr>
              <a:t>pothuajse</a:t>
            </a:r>
            <a:r>
              <a:rPr lang="en-US" sz="1600" dirty="0">
                <a:solidFill>
                  <a:schemeClr val="tx1"/>
                </a:solidFill>
                <a:latin typeface="Times" pitchFamily="18" charset="0"/>
              </a:rPr>
              <a:t> </a:t>
            </a:r>
            <a:r>
              <a:rPr lang="en-US" sz="1600" dirty="0" err="1">
                <a:solidFill>
                  <a:schemeClr val="tx1"/>
                </a:solidFill>
                <a:latin typeface="Times" pitchFamily="18" charset="0"/>
              </a:rPr>
              <a:t>të</a:t>
            </a:r>
            <a:r>
              <a:rPr lang="en-US" sz="1600" dirty="0">
                <a:solidFill>
                  <a:schemeClr val="tx1"/>
                </a:solidFill>
                <a:latin typeface="Times" pitchFamily="18" charset="0"/>
              </a:rPr>
              <a:t> 9 </a:t>
            </a:r>
            <a:r>
              <a:rPr lang="en-US" sz="1600" dirty="0" err="1">
                <a:solidFill>
                  <a:schemeClr val="tx1"/>
                </a:solidFill>
                <a:latin typeface="Times" pitchFamily="18" charset="0"/>
              </a:rPr>
              <a:t>fshatrat</a:t>
            </a:r>
            <a:r>
              <a:rPr lang="en-US" sz="1600" dirty="0">
                <a:solidFill>
                  <a:schemeClr val="tx1"/>
                </a:solidFill>
                <a:latin typeface="Times" pitchFamily="18" charset="0"/>
              </a:rPr>
              <a:t> e </a:t>
            </a:r>
            <a:r>
              <a:rPr lang="en-US" sz="1600" dirty="0" err="1">
                <a:solidFill>
                  <a:schemeClr val="tx1"/>
                </a:solidFill>
                <a:latin typeface="Times" pitchFamily="18" charset="0"/>
              </a:rPr>
              <a:t>saj</a:t>
            </a:r>
            <a:r>
              <a:rPr lang="en-US" sz="1600" dirty="0" smtClean="0">
                <a:solidFill>
                  <a:schemeClr val="tx1"/>
                </a:solidFill>
                <a:latin typeface="Times" pitchFamily="18" charset="0"/>
              </a:rPr>
              <a:t>.</a:t>
            </a:r>
            <a:endParaRPr lang="en-US" sz="1600" dirty="0">
              <a:solidFill>
                <a:schemeClr val="tx1"/>
              </a:solidFill>
              <a:latin typeface="Times" pitchFamily="18" charset="0"/>
              <a:ea typeface="Calibri"/>
              <a:cs typeface="Times New Roman"/>
            </a:endParaRPr>
          </a:p>
          <a:p>
            <a:pPr lvl="0"/>
            <a:endParaRPr lang="en-US" sz="1600" dirty="0">
              <a:latin typeface="Times" pitchFamily="18" charset="0"/>
            </a:endParaRPr>
          </a:p>
          <a:p>
            <a:endParaRPr lang="en-US" dirty="0"/>
          </a:p>
        </p:txBody>
      </p:sp>
      <p:sp>
        <p:nvSpPr>
          <p:cNvPr id="4"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92</a:t>
            </a:fld>
            <a:endParaRPr lang="en-US" b="1" dirty="0">
              <a:solidFill>
                <a:schemeClr val="tx1"/>
              </a:solidFill>
            </a:endParaRPr>
          </a:p>
        </p:txBody>
      </p:sp>
    </p:spTree>
    <p:extLst>
      <p:ext uri="{BB962C8B-B14F-4D97-AF65-F5344CB8AC3E}">
        <p14:creationId xmlns:p14="http://schemas.microsoft.com/office/powerpoint/2010/main" val="15782063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14400" y="609601"/>
            <a:ext cx="6570663" cy="609600"/>
          </a:xfrm>
        </p:spPr>
        <p:txBody>
          <a:bodyPr/>
          <a:lstStyle/>
          <a:p>
            <a:pPr algn="ctr"/>
            <a:r>
              <a:rPr lang="en-US" sz="1800" b="1" dirty="0" smtClean="0">
                <a:latin typeface="Times New Roman" panose="02020603050405020304" pitchFamily="18" charset="0"/>
                <a:cs typeface="Times New Roman" panose="02020603050405020304" pitchFamily="18" charset="0"/>
              </a:rPr>
              <a:t>HOTSPOTE QË PARAQESIN EMERGJENCA</a:t>
            </a:r>
            <a:endParaRPr lang="en-US" sz="18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228600" y="2438400"/>
            <a:ext cx="8534400" cy="3581400"/>
          </a:xfrm>
        </p:spPr>
        <p:txBody>
          <a:bodyPr/>
          <a:lstStyle/>
          <a:p>
            <a:pPr lvl="0"/>
            <a:r>
              <a:rPr lang="sq-AL" dirty="0">
                <a:solidFill>
                  <a:schemeClr val="tx1"/>
                </a:solidFill>
                <a:latin typeface="Times" pitchFamily="18" charset="0"/>
              </a:rPr>
              <a:t>Evidentimin e  “hotspoteve”  konkrete që paraqesin emergjenca në</a:t>
            </a:r>
            <a:r>
              <a:rPr lang="sq-AL" b="1" dirty="0">
                <a:solidFill>
                  <a:schemeClr val="tx1"/>
                </a:solidFill>
                <a:latin typeface="Times" pitchFamily="18" charset="0"/>
              </a:rPr>
              <a:t> Bashkinë Durrës:</a:t>
            </a:r>
            <a:endParaRPr lang="en-US" dirty="0">
              <a:solidFill>
                <a:schemeClr val="tx1"/>
              </a:solidFill>
              <a:latin typeface="Times" pitchFamily="18" charset="0"/>
            </a:endParaRPr>
          </a:p>
          <a:p>
            <a:r>
              <a:rPr lang="en-US" i="1" dirty="0">
                <a:solidFill>
                  <a:schemeClr val="tx1"/>
                </a:solidFill>
                <a:latin typeface="Times" pitchFamily="18" charset="0"/>
              </a:rPr>
              <a:t>           </a:t>
            </a:r>
            <a:r>
              <a:rPr lang="en-US" i="1" dirty="0" err="1">
                <a:solidFill>
                  <a:schemeClr val="tx1"/>
                </a:solidFill>
                <a:latin typeface="Times" pitchFamily="18" charset="0"/>
              </a:rPr>
              <a:t>Lumi</a:t>
            </a:r>
            <a:r>
              <a:rPr lang="en-US" i="1" dirty="0">
                <a:solidFill>
                  <a:schemeClr val="tx1"/>
                </a:solidFill>
                <a:latin typeface="Times" pitchFamily="18" charset="0"/>
              </a:rPr>
              <a:t> </a:t>
            </a:r>
            <a:r>
              <a:rPr lang="en-US" i="1" dirty="0" err="1">
                <a:solidFill>
                  <a:schemeClr val="tx1"/>
                </a:solidFill>
                <a:latin typeface="Times" pitchFamily="18" charset="0"/>
              </a:rPr>
              <a:t>Erzen</a:t>
            </a:r>
            <a:r>
              <a:rPr lang="en-US" i="1" dirty="0">
                <a:solidFill>
                  <a:schemeClr val="tx1"/>
                </a:solidFill>
                <a:latin typeface="Times" pitchFamily="18" charset="0"/>
              </a:rPr>
              <a:t>:</a:t>
            </a:r>
            <a:r>
              <a:rPr lang="en-US" b="1" dirty="0">
                <a:solidFill>
                  <a:schemeClr val="tx1"/>
                </a:solidFill>
                <a:latin typeface="Times" pitchFamily="18" charset="0"/>
              </a:rPr>
              <a:t> </a:t>
            </a:r>
            <a:r>
              <a:rPr lang="en-US" dirty="0" err="1">
                <a:solidFill>
                  <a:schemeClr val="tx1"/>
                </a:solidFill>
                <a:latin typeface="Times" pitchFamily="18" charset="0"/>
              </a:rPr>
              <a:t>Në</a:t>
            </a:r>
            <a:r>
              <a:rPr lang="en-US" dirty="0">
                <a:solidFill>
                  <a:schemeClr val="tx1"/>
                </a:solidFill>
                <a:latin typeface="Times" pitchFamily="18" charset="0"/>
              </a:rPr>
              <a:t> </a:t>
            </a:r>
            <a:r>
              <a:rPr lang="en-US" dirty="0" err="1">
                <a:solidFill>
                  <a:schemeClr val="tx1"/>
                </a:solidFill>
                <a:latin typeface="Times" pitchFamily="18" charset="0"/>
              </a:rPr>
              <a:t>segmentin</a:t>
            </a:r>
            <a:r>
              <a:rPr lang="en-US" dirty="0">
                <a:solidFill>
                  <a:schemeClr val="tx1"/>
                </a:solidFill>
                <a:latin typeface="Times" pitchFamily="18" charset="0"/>
              </a:rPr>
              <a:t> </a:t>
            </a:r>
            <a:r>
              <a:rPr lang="en-US" dirty="0" err="1">
                <a:solidFill>
                  <a:schemeClr val="tx1"/>
                </a:solidFill>
                <a:latin typeface="Times" pitchFamily="18" charset="0"/>
              </a:rPr>
              <a:t>që</a:t>
            </a:r>
            <a:r>
              <a:rPr lang="en-US" dirty="0">
                <a:solidFill>
                  <a:schemeClr val="tx1"/>
                </a:solidFill>
                <a:latin typeface="Times" pitchFamily="18" charset="0"/>
              </a:rPr>
              <a:t> </a:t>
            </a:r>
            <a:r>
              <a:rPr lang="en-US" dirty="0" err="1">
                <a:solidFill>
                  <a:schemeClr val="tx1"/>
                </a:solidFill>
                <a:latin typeface="Times" pitchFamily="18" charset="0"/>
              </a:rPr>
              <a:t>përshkon</a:t>
            </a:r>
            <a:r>
              <a:rPr lang="en-US" dirty="0">
                <a:solidFill>
                  <a:schemeClr val="tx1"/>
                </a:solidFill>
                <a:latin typeface="Times" pitchFamily="18" charset="0"/>
              </a:rPr>
              <a:t> </a:t>
            </a:r>
            <a:r>
              <a:rPr lang="en-US" dirty="0" err="1">
                <a:solidFill>
                  <a:schemeClr val="tx1"/>
                </a:solidFill>
                <a:latin typeface="Times" pitchFamily="18" charset="0"/>
              </a:rPr>
              <a:t>fshatin</a:t>
            </a:r>
            <a:r>
              <a:rPr lang="en-US" dirty="0">
                <a:solidFill>
                  <a:schemeClr val="tx1"/>
                </a:solidFill>
                <a:latin typeface="Times" pitchFamily="18" charset="0"/>
              </a:rPr>
              <a:t> </a:t>
            </a:r>
            <a:r>
              <a:rPr lang="en-US" dirty="0" err="1">
                <a:solidFill>
                  <a:schemeClr val="tx1"/>
                </a:solidFill>
                <a:latin typeface="Times" pitchFamily="18" charset="0"/>
              </a:rPr>
              <a:t>Vadardhë</a:t>
            </a:r>
            <a:r>
              <a:rPr lang="en-US" dirty="0">
                <a:solidFill>
                  <a:schemeClr val="tx1"/>
                </a:solidFill>
                <a:latin typeface="Times" pitchFamily="18" charset="0"/>
              </a:rPr>
              <a:t>, </a:t>
            </a:r>
            <a:r>
              <a:rPr lang="en-US" dirty="0" err="1">
                <a:solidFill>
                  <a:schemeClr val="tx1"/>
                </a:solidFill>
                <a:latin typeface="Times" pitchFamily="18" charset="0"/>
              </a:rPr>
              <a:t>lumi</a:t>
            </a:r>
            <a:r>
              <a:rPr lang="en-US" dirty="0">
                <a:solidFill>
                  <a:schemeClr val="tx1"/>
                </a:solidFill>
                <a:latin typeface="Times" pitchFamily="18" charset="0"/>
              </a:rPr>
              <a:t> del </a:t>
            </a:r>
            <a:r>
              <a:rPr lang="en-US" dirty="0" err="1">
                <a:solidFill>
                  <a:schemeClr val="tx1"/>
                </a:solidFill>
                <a:latin typeface="Times" pitchFamily="18" charset="0"/>
              </a:rPr>
              <a:t>nga</a:t>
            </a:r>
            <a:r>
              <a:rPr lang="en-US" dirty="0">
                <a:solidFill>
                  <a:schemeClr val="tx1"/>
                </a:solidFill>
                <a:latin typeface="Times" pitchFamily="18" charset="0"/>
              </a:rPr>
              <a:t> </a:t>
            </a:r>
            <a:r>
              <a:rPr lang="en-US" dirty="0" err="1">
                <a:solidFill>
                  <a:schemeClr val="tx1"/>
                </a:solidFill>
                <a:latin typeface="Times" pitchFamily="18" charset="0"/>
              </a:rPr>
              <a:t>shtrati</a:t>
            </a:r>
            <a:r>
              <a:rPr lang="en-US" dirty="0">
                <a:solidFill>
                  <a:schemeClr val="tx1"/>
                </a:solidFill>
                <a:latin typeface="Times" pitchFamily="18" charset="0"/>
              </a:rPr>
              <a:t> </a:t>
            </a:r>
            <a:r>
              <a:rPr lang="en-US" dirty="0" err="1">
                <a:solidFill>
                  <a:schemeClr val="tx1"/>
                </a:solidFill>
                <a:latin typeface="Times" pitchFamily="18" charset="0"/>
              </a:rPr>
              <a:t>dhe</a:t>
            </a:r>
            <a:r>
              <a:rPr lang="en-US" dirty="0">
                <a:solidFill>
                  <a:schemeClr val="tx1"/>
                </a:solidFill>
                <a:latin typeface="Times" pitchFamily="18" charset="0"/>
              </a:rPr>
              <a:t> </a:t>
            </a:r>
            <a:r>
              <a:rPr lang="en-US" dirty="0" err="1">
                <a:solidFill>
                  <a:schemeClr val="tx1"/>
                </a:solidFill>
                <a:latin typeface="Times" pitchFamily="18" charset="0"/>
              </a:rPr>
              <a:t>shkakton</a:t>
            </a:r>
            <a:r>
              <a:rPr lang="en-US" dirty="0">
                <a:solidFill>
                  <a:schemeClr val="tx1"/>
                </a:solidFill>
                <a:latin typeface="Times" pitchFamily="18" charset="0"/>
              </a:rPr>
              <a:t> </a:t>
            </a:r>
            <a:r>
              <a:rPr lang="en-US" dirty="0" err="1">
                <a:solidFill>
                  <a:schemeClr val="tx1"/>
                </a:solidFill>
                <a:latin typeface="Times" pitchFamily="18" charset="0"/>
              </a:rPr>
              <a:t>përmbytje</a:t>
            </a:r>
            <a:r>
              <a:rPr lang="en-US" dirty="0">
                <a:solidFill>
                  <a:schemeClr val="tx1"/>
                </a:solidFill>
                <a:latin typeface="Times" pitchFamily="18" charset="0"/>
              </a:rPr>
              <a:t> </a:t>
            </a:r>
            <a:r>
              <a:rPr lang="en-US" dirty="0" err="1">
                <a:solidFill>
                  <a:schemeClr val="tx1"/>
                </a:solidFill>
                <a:latin typeface="Times" pitchFamily="18" charset="0"/>
              </a:rPr>
              <a:t>periodike</a:t>
            </a:r>
            <a:r>
              <a:rPr lang="en-US" dirty="0">
                <a:solidFill>
                  <a:schemeClr val="tx1"/>
                </a:solidFill>
                <a:latin typeface="Times" pitchFamily="18" charset="0"/>
              </a:rPr>
              <a:t>. </a:t>
            </a:r>
            <a:r>
              <a:rPr lang="en-US" dirty="0" err="1">
                <a:solidFill>
                  <a:schemeClr val="tx1"/>
                </a:solidFill>
                <a:latin typeface="Times" pitchFamily="18" charset="0"/>
              </a:rPr>
              <a:t>Edhe</a:t>
            </a:r>
            <a:r>
              <a:rPr lang="en-US" dirty="0">
                <a:solidFill>
                  <a:schemeClr val="tx1"/>
                </a:solidFill>
                <a:latin typeface="Times" pitchFamily="18" charset="0"/>
              </a:rPr>
              <a:t> </a:t>
            </a:r>
            <a:r>
              <a:rPr lang="en-US" dirty="0" err="1">
                <a:solidFill>
                  <a:schemeClr val="tx1"/>
                </a:solidFill>
                <a:latin typeface="Times" pitchFamily="18" charset="0"/>
              </a:rPr>
              <a:t>pse</a:t>
            </a:r>
            <a:r>
              <a:rPr lang="en-US" dirty="0">
                <a:solidFill>
                  <a:schemeClr val="tx1"/>
                </a:solidFill>
                <a:latin typeface="Times" pitchFamily="18" charset="0"/>
              </a:rPr>
              <a:t> </a:t>
            </a:r>
            <a:r>
              <a:rPr lang="en-US" dirty="0" err="1">
                <a:solidFill>
                  <a:schemeClr val="tx1"/>
                </a:solidFill>
                <a:latin typeface="Times" pitchFamily="18" charset="0"/>
              </a:rPr>
              <a:t>është</a:t>
            </a:r>
            <a:r>
              <a:rPr lang="en-US" dirty="0">
                <a:solidFill>
                  <a:schemeClr val="tx1"/>
                </a:solidFill>
                <a:latin typeface="Times" pitchFamily="18" charset="0"/>
              </a:rPr>
              <a:t> </a:t>
            </a:r>
            <a:r>
              <a:rPr lang="en-US" dirty="0" err="1">
                <a:solidFill>
                  <a:schemeClr val="tx1"/>
                </a:solidFill>
                <a:latin typeface="Times" pitchFamily="18" charset="0"/>
              </a:rPr>
              <a:t>kryer</a:t>
            </a:r>
            <a:r>
              <a:rPr lang="en-US" dirty="0">
                <a:solidFill>
                  <a:schemeClr val="tx1"/>
                </a:solidFill>
                <a:latin typeface="Times" pitchFamily="18" charset="0"/>
              </a:rPr>
              <a:t> </a:t>
            </a:r>
            <a:r>
              <a:rPr lang="en-US" dirty="0" err="1">
                <a:solidFill>
                  <a:schemeClr val="tx1"/>
                </a:solidFill>
                <a:latin typeface="Times" pitchFamily="18" charset="0"/>
              </a:rPr>
              <a:t>ndërhyrje</a:t>
            </a:r>
            <a:r>
              <a:rPr lang="en-US" dirty="0">
                <a:solidFill>
                  <a:schemeClr val="tx1"/>
                </a:solidFill>
                <a:latin typeface="Times" pitchFamily="18" charset="0"/>
              </a:rPr>
              <a:t> </a:t>
            </a:r>
            <a:r>
              <a:rPr lang="en-US" dirty="0" err="1">
                <a:solidFill>
                  <a:schemeClr val="tx1"/>
                </a:solidFill>
                <a:latin typeface="Times" pitchFamily="18" charset="0"/>
              </a:rPr>
              <a:t>në</a:t>
            </a:r>
            <a:r>
              <a:rPr lang="en-US" dirty="0">
                <a:solidFill>
                  <a:schemeClr val="tx1"/>
                </a:solidFill>
                <a:latin typeface="Times" pitchFamily="18" charset="0"/>
              </a:rPr>
              <a:t> </a:t>
            </a:r>
            <a:r>
              <a:rPr lang="en-US" dirty="0" err="1">
                <a:solidFill>
                  <a:schemeClr val="tx1"/>
                </a:solidFill>
                <a:latin typeface="Times" pitchFamily="18" charset="0"/>
              </a:rPr>
              <a:t>argjinaturë</a:t>
            </a:r>
            <a:r>
              <a:rPr lang="en-US" dirty="0">
                <a:solidFill>
                  <a:schemeClr val="tx1"/>
                </a:solidFill>
                <a:latin typeface="Times" pitchFamily="18" charset="0"/>
              </a:rPr>
              <a:t>, </a:t>
            </a:r>
            <a:r>
              <a:rPr lang="en-US" dirty="0" err="1">
                <a:solidFill>
                  <a:schemeClr val="tx1"/>
                </a:solidFill>
                <a:latin typeface="Times" pitchFamily="18" charset="0"/>
              </a:rPr>
              <a:t>një</a:t>
            </a:r>
            <a:r>
              <a:rPr lang="en-US" dirty="0">
                <a:solidFill>
                  <a:schemeClr val="tx1"/>
                </a:solidFill>
                <a:latin typeface="Times" pitchFamily="18" charset="0"/>
              </a:rPr>
              <a:t> </a:t>
            </a:r>
            <a:r>
              <a:rPr lang="en-US" dirty="0" err="1">
                <a:solidFill>
                  <a:schemeClr val="tx1"/>
                </a:solidFill>
                <a:latin typeface="Times" pitchFamily="18" charset="0"/>
              </a:rPr>
              <a:t>pjesë</a:t>
            </a:r>
            <a:r>
              <a:rPr lang="en-US" dirty="0">
                <a:solidFill>
                  <a:schemeClr val="tx1"/>
                </a:solidFill>
                <a:latin typeface="Times" pitchFamily="18" charset="0"/>
              </a:rPr>
              <a:t> e </a:t>
            </a:r>
            <a:r>
              <a:rPr lang="en-US" dirty="0" err="1">
                <a:solidFill>
                  <a:schemeClr val="tx1"/>
                </a:solidFill>
                <a:latin typeface="Times" pitchFamily="18" charset="0"/>
              </a:rPr>
              <a:t>saj</a:t>
            </a:r>
            <a:r>
              <a:rPr lang="en-US" dirty="0">
                <a:solidFill>
                  <a:schemeClr val="tx1"/>
                </a:solidFill>
                <a:latin typeface="Times" pitchFamily="18" charset="0"/>
              </a:rPr>
              <a:t> </a:t>
            </a:r>
            <a:r>
              <a:rPr lang="en-US" dirty="0" err="1">
                <a:solidFill>
                  <a:schemeClr val="tx1"/>
                </a:solidFill>
                <a:latin typeface="Times" pitchFamily="18" charset="0"/>
              </a:rPr>
              <a:t>vijon</a:t>
            </a:r>
            <a:r>
              <a:rPr lang="en-US" dirty="0">
                <a:solidFill>
                  <a:schemeClr val="tx1"/>
                </a:solidFill>
                <a:latin typeface="Times" pitchFamily="18" charset="0"/>
              </a:rPr>
              <a:t> </a:t>
            </a:r>
            <a:r>
              <a:rPr lang="en-US" dirty="0" err="1">
                <a:solidFill>
                  <a:schemeClr val="tx1"/>
                </a:solidFill>
                <a:latin typeface="Times" pitchFamily="18" charset="0"/>
              </a:rPr>
              <a:t>të</a:t>
            </a:r>
            <a:r>
              <a:rPr lang="en-US" dirty="0">
                <a:solidFill>
                  <a:schemeClr val="tx1"/>
                </a:solidFill>
                <a:latin typeface="Times" pitchFamily="18" charset="0"/>
              </a:rPr>
              <a:t> </a:t>
            </a:r>
            <a:r>
              <a:rPr lang="en-US" dirty="0" err="1">
                <a:solidFill>
                  <a:schemeClr val="tx1"/>
                </a:solidFill>
                <a:latin typeface="Times" pitchFamily="18" charset="0"/>
              </a:rPr>
              <a:t>mbetet</a:t>
            </a:r>
            <a:r>
              <a:rPr lang="en-US" dirty="0">
                <a:solidFill>
                  <a:schemeClr val="tx1"/>
                </a:solidFill>
                <a:latin typeface="Times" pitchFamily="18" charset="0"/>
              </a:rPr>
              <a:t> </a:t>
            </a:r>
            <a:r>
              <a:rPr lang="en-US" dirty="0" err="1">
                <a:solidFill>
                  <a:schemeClr val="tx1"/>
                </a:solidFill>
                <a:latin typeface="Times" pitchFamily="18" charset="0"/>
              </a:rPr>
              <a:t>problematike</a:t>
            </a:r>
            <a:r>
              <a:rPr lang="en-US" dirty="0">
                <a:solidFill>
                  <a:schemeClr val="tx1"/>
                </a:solidFill>
                <a:latin typeface="Times" pitchFamily="18" charset="0"/>
              </a:rPr>
              <a:t> </a:t>
            </a:r>
            <a:r>
              <a:rPr lang="en-US" dirty="0" err="1">
                <a:solidFill>
                  <a:schemeClr val="tx1"/>
                </a:solidFill>
                <a:latin typeface="Times" pitchFamily="18" charset="0"/>
              </a:rPr>
              <a:t>dhe</a:t>
            </a:r>
            <a:r>
              <a:rPr lang="en-US" dirty="0">
                <a:solidFill>
                  <a:schemeClr val="tx1"/>
                </a:solidFill>
                <a:latin typeface="Times" pitchFamily="18" charset="0"/>
              </a:rPr>
              <a:t> </a:t>
            </a:r>
            <a:r>
              <a:rPr lang="en-US" dirty="0" err="1">
                <a:solidFill>
                  <a:schemeClr val="tx1"/>
                </a:solidFill>
                <a:latin typeface="Times" pitchFamily="18" charset="0"/>
              </a:rPr>
              <a:t>kërkon</a:t>
            </a:r>
            <a:r>
              <a:rPr lang="en-US" dirty="0">
                <a:solidFill>
                  <a:schemeClr val="tx1"/>
                </a:solidFill>
                <a:latin typeface="Times" pitchFamily="18" charset="0"/>
              </a:rPr>
              <a:t> </a:t>
            </a:r>
            <a:r>
              <a:rPr lang="en-US" dirty="0" err="1">
                <a:solidFill>
                  <a:schemeClr val="tx1"/>
                </a:solidFill>
                <a:latin typeface="Times" pitchFamily="18" charset="0"/>
              </a:rPr>
              <a:t>ndërhyrje</a:t>
            </a:r>
            <a:r>
              <a:rPr lang="en-US" dirty="0">
                <a:solidFill>
                  <a:schemeClr val="tx1"/>
                </a:solidFill>
                <a:latin typeface="Times" pitchFamily="18" charset="0"/>
              </a:rPr>
              <a:t> </a:t>
            </a:r>
            <a:r>
              <a:rPr lang="en-US" dirty="0" err="1">
                <a:solidFill>
                  <a:schemeClr val="tx1"/>
                </a:solidFill>
                <a:latin typeface="Times" pitchFamily="18" charset="0"/>
              </a:rPr>
              <a:t>shtesë</a:t>
            </a:r>
            <a:r>
              <a:rPr lang="en-US" dirty="0">
                <a:solidFill>
                  <a:schemeClr val="tx1"/>
                </a:solidFill>
                <a:latin typeface="Times" pitchFamily="18" charset="0"/>
              </a:rPr>
              <a:t>.</a:t>
            </a:r>
          </a:p>
          <a:p>
            <a:r>
              <a:rPr lang="en-US" dirty="0">
                <a:solidFill>
                  <a:schemeClr val="tx1"/>
                </a:solidFill>
                <a:latin typeface="Times" pitchFamily="18" charset="0"/>
              </a:rPr>
              <a:t>          </a:t>
            </a:r>
            <a:r>
              <a:rPr lang="en-US" i="1" dirty="0" err="1">
                <a:solidFill>
                  <a:schemeClr val="tx1"/>
                </a:solidFill>
                <a:latin typeface="Times" pitchFamily="18" charset="0"/>
              </a:rPr>
              <a:t>Përroi</a:t>
            </a:r>
            <a:r>
              <a:rPr lang="en-US" i="1" dirty="0">
                <a:solidFill>
                  <a:schemeClr val="tx1"/>
                </a:solidFill>
                <a:latin typeface="Times" pitchFamily="18" charset="0"/>
              </a:rPr>
              <a:t> i </a:t>
            </a:r>
            <a:r>
              <a:rPr lang="en-US" i="1" dirty="0" err="1">
                <a:solidFill>
                  <a:schemeClr val="tx1"/>
                </a:solidFill>
                <a:latin typeface="Times" pitchFamily="18" charset="0"/>
              </a:rPr>
              <a:t>Tonës</a:t>
            </a:r>
            <a:r>
              <a:rPr lang="en-US" i="1" dirty="0">
                <a:solidFill>
                  <a:schemeClr val="tx1"/>
                </a:solidFill>
                <a:latin typeface="Times" pitchFamily="18" charset="0"/>
              </a:rPr>
              <a:t>:</a:t>
            </a:r>
            <a:r>
              <a:rPr lang="en-US" dirty="0">
                <a:solidFill>
                  <a:schemeClr val="tx1"/>
                </a:solidFill>
                <a:latin typeface="Times" pitchFamily="18" charset="0"/>
              </a:rPr>
              <a:t> </a:t>
            </a:r>
            <a:r>
              <a:rPr lang="en-US" dirty="0" err="1">
                <a:solidFill>
                  <a:schemeClr val="tx1"/>
                </a:solidFill>
                <a:latin typeface="Times" pitchFamily="18" charset="0"/>
              </a:rPr>
              <a:t>Ky</a:t>
            </a:r>
            <a:r>
              <a:rPr lang="en-US" dirty="0">
                <a:solidFill>
                  <a:schemeClr val="tx1"/>
                </a:solidFill>
                <a:latin typeface="Times" pitchFamily="18" charset="0"/>
              </a:rPr>
              <a:t> </a:t>
            </a:r>
            <a:r>
              <a:rPr lang="en-US" dirty="0" err="1">
                <a:solidFill>
                  <a:schemeClr val="tx1"/>
                </a:solidFill>
                <a:latin typeface="Times" pitchFamily="18" charset="0"/>
              </a:rPr>
              <a:t>përrua</a:t>
            </a:r>
            <a:r>
              <a:rPr lang="en-US" dirty="0">
                <a:solidFill>
                  <a:schemeClr val="tx1"/>
                </a:solidFill>
                <a:latin typeface="Times" pitchFamily="18" charset="0"/>
              </a:rPr>
              <a:t> </a:t>
            </a:r>
            <a:r>
              <a:rPr lang="en-US" dirty="0" err="1">
                <a:solidFill>
                  <a:schemeClr val="tx1"/>
                </a:solidFill>
                <a:latin typeface="Times" pitchFamily="18" charset="0"/>
              </a:rPr>
              <a:t>paraqet</a:t>
            </a:r>
            <a:r>
              <a:rPr lang="en-US" dirty="0">
                <a:solidFill>
                  <a:schemeClr val="tx1"/>
                </a:solidFill>
                <a:latin typeface="Times" pitchFamily="18" charset="0"/>
              </a:rPr>
              <a:t> </a:t>
            </a:r>
            <a:r>
              <a:rPr lang="en-US" dirty="0" err="1">
                <a:solidFill>
                  <a:schemeClr val="tx1"/>
                </a:solidFill>
                <a:latin typeface="Times" pitchFamily="18" charset="0"/>
              </a:rPr>
              <a:t>problematika</a:t>
            </a:r>
            <a:r>
              <a:rPr lang="en-US" dirty="0">
                <a:solidFill>
                  <a:schemeClr val="tx1"/>
                </a:solidFill>
                <a:latin typeface="Times" pitchFamily="18" charset="0"/>
              </a:rPr>
              <a:t> </a:t>
            </a:r>
            <a:r>
              <a:rPr lang="en-US" dirty="0" err="1">
                <a:solidFill>
                  <a:schemeClr val="tx1"/>
                </a:solidFill>
                <a:latin typeface="Times" pitchFamily="18" charset="0"/>
              </a:rPr>
              <a:t>të</a:t>
            </a:r>
            <a:r>
              <a:rPr lang="en-US" dirty="0">
                <a:solidFill>
                  <a:schemeClr val="tx1"/>
                </a:solidFill>
                <a:latin typeface="Times" pitchFamily="18" charset="0"/>
              </a:rPr>
              <a:t> </a:t>
            </a:r>
            <a:r>
              <a:rPr lang="en-US" dirty="0" err="1">
                <a:solidFill>
                  <a:schemeClr val="tx1"/>
                </a:solidFill>
                <a:latin typeface="Times" pitchFamily="18" charset="0"/>
              </a:rPr>
              <a:t>përsëritura</a:t>
            </a:r>
            <a:r>
              <a:rPr lang="en-US" dirty="0">
                <a:solidFill>
                  <a:schemeClr val="tx1"/>
                </a:solidFill>
                <a:latin typeface="Times" pitchFamily="18" charset="0"/>
              </a:rPr>
              <a:t> </a:t>
            </a:r>
            <a:r>
              <a:rPr lang="en-US" dirty="0" err="1">
                <a:solidFill>
                  <a:schemeClr val="tx1"/>
                </a:solidFill>
                <a:latin typeface="Times" pitchFamily="18" charset="0"/>
              </a:rPr>
              <a:t>gjatë</a:t>
            </a:r>
            <a:r>
              <a:rPr lang="en-US" dirty="0">
                <a:solidFill>
                  <a:schemeClr val="tx1"/>
                </a:solidFill>
                <a:latin typeface="Times" pitchFamily="18" charset="0"/>
              </a:rPr>
              <a:t> </a:t>
            </a:r>
            <a:r>
              <a:rPr lang="en-US" dirty="0" err="1">
                <a:solidFill>
                  <a:schemeClr val="tx1"/>
                </a:solidFill>
                <a:latin typeface="Times" pitchFamily="18" charset="0"/>
              </a:rPr>
              <a:t>reshjeve</a:t>
            </a:r>
            <a:r>
              <a:rPr lang="en-US" dirty="0">
                <a:solidFill>
                  <a:schemeClr val="tx1"/>
                </a:solidFill>
                <a:latin typeface="Times" pitchFamily="18" charset="0"/>
              </a:rPr>
              <a:t> intensive, duke </a:t>
            </a:r>
            <a:r>
              <a:rPr lang="en-US" dirty="0" err="1">
                <a:solidFill>
                  <a:schemeClr val="tx1"/>
                </a:solidFill>
                <a:latin typeface="Times" pitchFamily="18" charset="0"/>
              </a:rPr>
              <a:t>krijuar</a:t>
            </a:r>
            <a:r>
              <a:rPr lang="en-US" dirty="0">
                <a:solidFill>
                  <a:schemeClr val="tx1"/>
                </a:solidFill>
                <a:latin typeface="Times" pitchFamily="18" charset="0"/>
              </a:rPr>
              <a:t> </a:t>
            </a:r>
            <a:r>
              <a:rPr lang="en-US" dirty="0" err="1">
                <a:solidFill>
                  <a:schemeClr val="tx1"/>
                </a:solidFill>
                <a:latin typeface="Times" pitchFamily="18" charset="0"/>
              </a:rPr>
              <a:t>rrezik</a:t>
            </a:r>
            <a:r>
              <a:rPr lang="en-US" dirty="0">
                <a:solidFill>
                  <a:schemeClr val="tx1"/>
                </a:solidFill>
                <a:latin typeface="Times" pitchFamily="18" charset="0"/>
              </a:rPr>
              <a:t> </a:t>
            </a:r>
            <a:r>
              <a:rPr lang="en-US" dirty="0" err="1">
                <a:solidFill>
                  <a:schemeClr val="tx1"/>
                </a:solidFill>
                <a:latin typeface="Times" pitchFamily="18" charset="0"/>
              </a:rPr>
              <a:t>për</a:t>
            </a:r>
            <a:r>
              <a:rPr lang="en-US" dirty="0">
                <a:solidFill>
                  <a:schemeClr val="tx1"/>
                </a:solidFill>
                <a:latin typeface="Times" pitchFamily="18" charset="0"/>
              </a:rPr>
              <a:t> </a:t>
            </a:r>
            <a:r>
              <a:rPr lang="en-US" dirty="0" err="1">
                <a:solidFill>
                  <a:schemeClr val="tx1"/>
                </a:solidFill>
                <a:latin typeface="Times" pitchFamily="18" charset="0"/>
              </a:rPr>
              <a:t>përmbytje</a:t>
            </a:r>
            <a:r>
              <a:rPr lang="en-US" dirty="0">
                <a:solidFill>
                  <a:schemeClr val="tx1"/>
                </a:solidFill>
                <a:latin typeface="Times" pitchFamily="18" charset="0"/>
              </a:rPr>
              <a:t> </a:t>
            </a:r>
            <a:r>
              <a:rPr lang="en-US" dirty="0" err="1">
                <a:solidFill>
                  <a:schemeClr val="tx1"/>
                </a:solidFill>
                <a:latin typeface="Times" pitchFamily="18" charset="0"/>
              </a:rPr>
              <a:t>në</a:t>
            </a:r>
            <a:r>
              <a:rPr lang="en-US" dirty="0">
                <a:solidFill>
                  <a:schemeClr val="tx1"/>
                </a:solidFill>
                <a:latin typeface="Times" pitchFamily="18" charset="0"/>
              </a:rPr>
              <a:t> </a:t>
            </a:r>
            <a:r>
              <a:rPr lang="en-US" dirty="0" err="1">
                <a:solidFill>
                  <a:schemeClr val="tx1"/>
                </a:solidFill>
                <a:latin typeface="Times" pitchFamily="18" charset="0"/>
              </a:rPr>
              <a:t>zonat</a:t>
            </a:r>
            <a:r>
              <a:rPr lang="en-US" dirty="0">
                <a:solidFill>
                  <a:schemeClr val="tx1"/>
                </a:solidFill>
                <a:latin typeface="Times" pitchFamily="18" charset="0"/>
              </a:rPr>
              <a:t> </a:t>
            </a:r>
            <a:r>
              <a:rPr lang="en-US" dirty="0" err="1">
                <a:solidFill>
                  <a:schemeClr val="tx1"/>
                </a:solidFill>
                <a:latin typeface="Times" pitchFamily="18" charset="0"/>
              </a:rPr>
              <a:t>përreth</a:t>
            </a:r>
            <a:r>
              <a:rPr lang="en-US" dirty="0">
                <a:solidFill>
                  <a:schemeClr val="tx1"/>
                </a:solidFill>
                <a:latin typeface="Times" pitchFamily="18" charset="0"/>
              </a:rPr>
              <a:t>.</a:t>
            </a:r>
          </a:p>
          <a:p>
            <a:r>
              <a:rPr lang="en-US" dirty="0">
                <a:solidFill>
                  <a:schemeClr val="tx1"/>
                </a:solidFill>
                <a:latin typeface="Times" pitchFamily="18" charset="0"/>
              </a:rPr>
              <a:t>          </a:t>
            </a:r>
            <a:r>
              <a:rPr lang="en-US" i="1" dirty="0" err="1">
                <a:solidFill>
                  <a:schemeClr val="tx1"/>
                </a:solidFill>
                <a:latin typeface="Times" pitchFamily="18" charset="0"/>
              </a:rPr>
              <a:t>Njësia</a:t>
            </a:r>
            <a:r>
              <a:rPr lang="en-US" i="1" dirty="0">
                <a:solidFill>
                  <a:schemeClr val="tx1"/>
                </a:solidFill>
                <a:latin typeface="Times" pitchFamily="18" charset="0"/>
              </a:rPr>
              <a:t> Administrative </a:t>
            </a:r>
            <a:r>
              <a:rPr lang="en-US" i="1" dirty="0" err="1">
                <a:solidFill>
                  <a:schemeClr val="tx1"/>
                </a:solidFill>
                <a:latin typeface="Times" pitchFamily="18" charset="0"/>
              </a:rPr>
              <a:t>Katund</a:t>
            </a:r>
            <a:r>
              <a:rPr lang="en-US" i="1" dirty="0">
                <a:solidFill>
                  <a:schemeClr val="tx1"/>
                </a:solidFill>
                <a:latin typeface="Times" pitchFamily="18" charset="0"/>
              </a:rPr>
              <a:t> i </a:t>
            </a:r>
            <a:r>
              <a:rPr lang="en-US" i="1" dirty="0" err="1">
                <a:solidFill>
                  <a:schemeClr val="tx1"/>
                </a:solidFill>
                <a:latin typeface="Times" pitchFamily="18" charset="0"/>
              </a:rPr>
              <a:t>Ri</a:t>
            </a:r>
            <a:r>
              <a:rPr lang="en-US" i="1" dirty="0">
                <a:solidFill>
                  <a:schemeClr val="tx1"/>
                </a:solidFill>
                <a:latin typeface="Times" pitchFamily="18" charset="0"/>
              </a:rPr>
              <a:t>:</a:t>
            </a:r>
            <a:r>
              <a:rPr lang="en-US" dirty="0">
                <a:solidFill>
                  <a:schemeClr val="tx1"/>
                </a:solidFill>
                <a:latin typeface="Times" pitchFamily="18" charset="0"/>
              </a:rPr>
              <a:t> </a:t>
            </a:r>
            <a:r>
              <a:rPr lang="en-US" dirty="0" err="1">
                <a:solidFill>
                  <a:schemeClr val="tx1"/>
                </a:solidFill>
                <a:latin typeface="Times" pitchFamily="18" charset="0"/>
              </a:rPr>
              <a:t>Dalja</a:t>
            </a:r>
            <a:r>
              <a:rPr lang="en-US" dirty="0">
                <a:solidFill>
                  <a:schemeClr val="tx1"/>
                </a:solidFill>
                <a:latin typeface="Times" pitchFamily="18" charset="0"/>
              </a:rPr>
              <a:t> </a:t>
            </a:r>
            <a:r>
              <a:rPr lang="en-US" dirty="0" err="1">
                <a:solidFill>
                  <a:schemeClr val="tx1"/>
                </a:solidFill>
                <a:latin typeface="Times" pitchFamily="18" charset="0"/>
              </a:rPr>
              <a:t>nga</a:t>
            </a:r>
            <a:r>
              <a:rPr lang="en-US" dirty="0">
                <a:solidFill>
                  <a:schemeClr val="tx1"/>
                </a:solidFill>
                <a:latin typeface="Times" pitchFamily="18" charset="0"/>
              </a:rPr>
              <a:t> </a:t>
            </a:r>
            <a:r>
              <a:rPr lang="en-US" dirty="0" err="1">
                <a:solidFill>
                  <a:schemeClr val="tx1"/>
                </a:solidFill>
                <a:latin typeface="Times" pitchFamily="18" charset="0"/>
              </a:rPr>
              <a:t>shtrati</a:t>
            </a:r>
            <a:r>
              <a:rPr lang="en-US" dirty="0">
                <a:solidFill>
                  <a:schemeClr val="tx1"/>
                </a:solidFill>
                <a:latin typeface="Times" pitchFamily="18" charset="0"/>
              </a:rPr>
              <a:t> i </a:t>
            </a:r>
            <a:r>
              <a:rPr lang="en-US" dirty="0" err="1">
                <a:solidFill>
                  <a:schemeClr val="tx1"/>
                </a:solidFill>
                <a:latin typeface="Times" pitchFamily="18" charset="0"/>
              </a:rPr>
              <a:t>lumit</a:t>
            </a:r>
            <a:r>
              <a:rPr lang="en-US" dirty="0">
                <a:solidFill>
                  <a:schemeClr val="tx1"/>
                </a:solidFill>
                <a:latin typeface="Times" pitchFamily="18" charset="0"/>
              </a:rPr>
              <a:t> </a:t>
            </a:r>
            <a:r>
              <a:rPr lang="en-US" dirty="0" err="1">
                <a:solidFill>
                  <a:schemeClr val="tx1"/>
                </a:solidFill>
                <a:latin typeface="Times" pitchFamily="18" charset="0"/>
              </a:rPr>
              <a:t>Erzen</a:t>
            </a:r>
            <a:r>
              <a:rPr lang="en-US" dirty="0">
                <a:solidFill>
                  <a:schemeClr val="tx1"/>
                </a:solidFill>
                <a:latin typeface="Times" pitchFamily="18" charset="0"/>
              </a:rPr>
              <a:t> </a:t>
            </a:r>
            <a:r>
              <a:rPr lang="en-US" dirty="0" err="1">
                <a:solidFill>
                  <a:schemeClr val="tx1"/>
                </a:solidFill>
                <a:latin typeface="Times" pitchFamily="18" charset="0"/>
              </a:rPr>
              <a:t>mbetet</a:t>
            </a:r>
            <a:r>
              <a:rPr lang="en-US" dirty="0">
                <a:solidFill>
                  <a:schemeClr val="tx1"/>
                </a:solidFill>
                <a:latin typeface="Times" pitchFamily="18" charset="0"/>
              </a:rPr>
              <a:t> </a:t>
            </a:r>
            <a:r>
              <a:rPr lang="en-US" dirty="0" err="1">
                <a:solidFill>
                  <a:schemeClr val="tx1"/>
                </a:solidFill>
                <a:latin typeface="Times" pitchFamily="18" charset="0"/>
              </a:rPr>
              <a:t>shqetësim</a:t>
            </a:r>
            <a:r>
              <a:rPr lang="en-US" dirty="0">
                <a:solidFill>
                  <a:schemeClr val="tx1"/>
                </a:solidFill>
                <a:latin typeface="Times" pitchFamily="18" charset="0"/>
              </a:rPr>
              <a:t> i </a:t>
            </a:r>
            <a:r>
              <a:rPr lang="en-US" dirty="0" err="1">
                <a:solidFill>
                  <a:schemeClr val="tx1"/>
                </a:solidFill>
                <a:latin typeface="Times" pitchFamily="18" charset="0"/>
              </a:rPr>
              <a:t>vazhdueshëm</a:t>
            </a:r>
            <a:r>
              <a:rPr lang="en-US" dirty="0">
                <a:solidFill>
                  <a:schemeClr val="tx1"/>
                </a:solidFill>
                <a:latin typeface="Times" pitchFamily="18" charset="0"/>
              </a:rPr>
              <a:t>, </a:t>
            </a:r>
            <a:r>
              <a:rPr lang="en-US" dirty="0" err="1">
                <a:solidFill>
                  <a:schemeClr val="tx1"/>
                </a:solidFill>
                <a:latin typeface="Times" pitchFamily="18" charset="0"/>
              </a:rPr>
              <a:t>veçanërisht</a:t>
            </a:r>
            <a:r>
              <a:rPr lang="en-US" dirty="0">
                <a:solidFill>
                  <a:schemeClr val="tx1"/>
                </a:solidFill>
                <a:latin typeface="Times" pitchFamily="18" charset="0"/>
              </a:rPr>
              <a:t> </a:t>
            </a:r>
            <a:r>
              <a:rPr lang="en-US" dirty="0" err="1">
                <a:solidFill>
                  <a:schemeClr val="tx1"/>
                </a:solidFill>
                <a:latin typeface="Times" pitchFamily="18" charset="0"/>
              </a:rPr>
              <a:t>në</a:t>
            </a:r>
            <a:r>
              <a:rPr lang="en-US" dirty="0">
                <a:solidFill>
                  <a:schemeClr val="tx1"/>
                </a:solidFill>
                <a:latin typeface="Times" pitchFamily="18" charset="0"/>
              </a:rPr>
              <a:t> </a:t>
            </a:r>
            <a:r>
              <a:rPr lang="en-US" dirty="0" err="1">
                <a:solidFill>
                  <a:schemeClr val="tx1"/>
                </a:solidFill>
                <a:latin typeface="Times" pitchFamily="18" charset="0"/>
              </a:rPr>
              <a:t>zonën</a:t>
            </a:r>
            <a:r>
              <a:rPr lang="en-US" dirty="0">
                <a:solidFill>
                  <a:schemeClr val="tx1"/>
                </a:solidFill>
                <a:latin typeface="Times" pitchFamily="18" charset="0"/>
              </a:rPr>
              <a:t> e </a:t>
            </a:r>
            <a:r>
              <a:rPr lang="en-US" dirty="0" err="1">
                <a:solidFill>
                  <a:schemeClr val="tx1"/>
                </a:solidFill>
                <a:latin typeface="Times" pitchFamily="18" charset="0"/>
              </a:rPr>
              <a:t>Shën</a:t>
            </a:r>
            <a:r>
              <a:rPr lang="en-US" dirty="0">
                <a:solidFill>
                  <a:schemeClr val="tx1"/>
                </a:solidFill>
                <a:latin typeface="Times" pitchFamily="18" charset="0"/>
              </a:rPr>
              <a:t> </a:t>
            </a:r>
            <a:r>
              <a:rPr lang="en-US" dirty="0" err="1">
                <a:solidFill>
                  <a:schemeClr val="tx1"/>
                </a:solidFill>
                <a:latin typeface="Times" pitchFamily="18" charset="0"/>
              </a:rPr>
              <a:t>Apremës</a:t>
            </a:r>
            <a:r>
              <a:rPr lang="en-US" dirty="0">
                <a:solidFill>
                  <a:schemeClr val="tx1"/>
                </a:solidFill>
                <a:latin typeface="Times" pitchFamily="18" charset="0"/>
              </a:rPr>
              <a:t>.</a:t>
            </a:r>
          </a:p>
          <a:p>
            <a:r>
              <a:rPr lang="en-US" dirty="0">
                <a:solidFill>
                  <a:schemeClr val="tx1"/>
                </a:solidFill>
                <a:latin typeface="Times" pitchFamily="18" charset="0"/>
              </a:rPr>
              <a:t>          </a:t>
            </a:r>
            <a:r>
              <a:rPr lang="en-US" i="1" dirty="0" err="1">
                <a:solidFill>
                  <a:schemeClr val="tx1"/>
                </a:solidFill>
                <a:latin typeface="Times" pitchFamily="18" charset="0"/>
              </a:rPr>
              <a:t>Zona</a:t>
            </a:r>
            <a:r>
              <a:rPr lang="en-US" i="1" dirty="0">
                <a:solidFill>
                  <a:schemeClr val="tx1"/>
                </a:solidFill>
                <a:latin typeface="Times" pitchFamily="18" charset="0"/>
              </a:rPr>
              <a:t> e </a:t>
            </a:r>
            <a:r>
              <a:rPr lang="en-US" i="1" dirty="0" err="1">
                <a:solidFill>
                  <a:schemeClr val="tx1"/>
                </a:solidFill>
                <a:latin typeface="Times" pitchFamily="18" charset="0"/>
              </a:rPr>
              <a:t>Ishmit</a:t>
            </a:r>
            <a:r>
              <a:rPr lang="en-US" i="1" dirty="0">
                <a:solidFill>
                  <a:schemeClr val="tx1"/>
                </a:solidFill>
                <a:latin typeface="Times" pitchFamily="18" charset="0"/>
              </a:rPr>
              <a:t>:</a:t>
            </a:r>
            <a:r>
              <a:rPr lang="en-US" dirty="0">
                <a:solidFill>
                  <a:schemeClr val="tx1"/>
                </a:solidFill>
                <a:latin typeface="Times" pitchFamily="18" charset="0"/>
              </a:rPr>
              <a:t> </a:t>
            </a:r>
            <a:r>
              <a:rPr lang="en-US" dirty="0" err="1">
                <a:solidFill>
                  <a:schemeClr val="tx1"/>
                </a:solidFill>
                <a:latin typeface="Times" pitchFamily="18" charset="0"/>
              </a:rPr>
              <a:t>Janë</a:t>
            </a:r>
            <a:r>
              <a:rPr lang="en-US" dirty="0">
                <a:solidFill>
                  <a:schemeClr val="tx1"/>
                </a:solidFill>
                <a:latin typeface="Times" pitchFamily="18" charset="0"/>
              </a:rPr>
              <a:t> </a:t>
            </a:r>
            <a:r>
              <a:rPr lang="en-US" dirty="0" err="1">
                <a:solidFill>
                  <a:schemeClr val="tx1"/>
                </a:solidFill>
                <a:latin typeface="Times" pitchFamily="18" charset="0"/>
              </a:rPr>
              <a:t>evidentuar</a:t>
            </a:r>
            <a:r>
              <a:rPr lang="en-US" dirty="0">
                <a:solidFill>
                  <a:schemeClr val="tx1"/>
                </a:solidFill>
                <a:latin typeface="Times" pitchFamily="18" charset="0"/>
              </a:rPr>
              <a:t> </a:t>
            </a:r>
            <a:r>
              <a:rPr lang="en-US" dirty="0" err="1">
                <a:solidFill>
                  <a:schemeClr val="tx1"/>
                </a:solidFill>
                <a:latin typeface="Times" pitchFamily="18" charset="0"/>
              </a:rPr>
              <a:t>raste</a:t>
            </a:r>
            <a:r>
              <a:rPr lang="en-US" dirty="0">
                <a:solidFill>
                  <a:schemeClr val="tx1"/>
                </a:solidFill>
                <a:latin typeface="Times" pitchFamily="18" charset="0"/>
              </a:rPr>
              <a:t> </a:t>
            </a:r>
            <a:r>
              <a:rPr lang="en-US" dirty="0" err="1">
                <a:solidFill>
                  <a:schemeClr val="tx1"/>
                </a:solidFill>
                <a:latin typeface="Times" pitchFamily="18" charset="0"/>
              </a:rPr>
              <a:t>rrëshqitjesh</a:t>
            </a:r>
            <a:r>
              <a:rPr lang="en-US" dirty="0">
                <a:solidFill>
                  <a:schemeClr val="tx1"/>
                </a:solidFill>
                <a:latin typeface="Times" pitchFamily="18" charset="0"/>
              </a:rPr>
              <a:t> </a:t>
            </a:r>
            <a:r>
              <a:rPr lang="en-US" dirty="0" err="1">
                <a:solidFill>
                  <a:schemeClr val="tx1"/>
                </a:solidFill>
                <a:latin typeface="Times" pitchFamily="18" charset="0"/>
              </a:rPr>
              <a:t>dherash</a:t>
            </a:r>
            <a:r>
              <a:rPr lang="en-US" dirty="0">
                <a:solidFill>
                  <a:schemeClr val="tx1"/>
                </a:solidFill>
                <a:latin typeface="Times" pitchFamily="18" charset="0"/>
              </a:rPr>
              <a:t>, </a:t>
            </a:r>
            <a:r>
              <a:rPr lang="en-US" dirty="0" err="1">
                <a:solidFill>
                  <a:schemeClr val="tx1"/>
                </a:solidFill>
                <a:latin typeface="Times" pitchFamily="18" charset="0"/>
              </a:rPr>
              <a:t>të</a:t>
            </a:r>
            <a:r>
              <a:rPr lang="en-US" dirty="0">
                <a:solidFill>
                  <a:schemeClr val="tx1"/>
                </a:solidFill>
                <a:latin typeface="Times" pitchFamily="18" charset="0"/>
              </a:rPr>
              <a:t> </a:t>
            </a:r>
            <a:r>
              <a:rPr lang="en-US" dirty="0" err="1">
                <a:solidFill>
                  <a:schemeClr val="tx1"/>
                </a:solidFill>
                <a:latin typeface="Times" pitchFamily="18" charset="0"/>
              </a:rPr>
              <a:t>cilat</a:t>
            </a:r>
            <a:r>
              <a:rPr lang="en-US" dirty="0">
                <a:solidFill>
                  <a:schemeClr val="tx1"/>
                </a:solidFill>
                <a:latin typeface="Times" pitchFamily="18" charset="0"/>
              </a:rPr>
              <a:t> </a:t>
            </a:r>
            <a:r>
              <a:rPr lang="en-US" dirty="0" err="1">
                <a:solidFill>
                  <a:schemeClr val="tx1"/>
                </a:solidFill>
                <a:latin typeface="Times" pitchFamily="18" charset="0"/>
              </a:rPr>
              <a:t>paraqesin</a:t>
            </a:r>
            <a:r>
              <a:rPr lang="en-US" dirty="0">
                <a:solidFill>
                  <a:schemeClr val="tx1"/>
                </a:solidFill>
                <a:latin typeface="Times" pitchFamily="18" charset="0"/>
              </a:rPr>
              <a:t> </a:t>
            </a:r>
            <a:r>
              <a:rPr lang="en-US" dirty="0" err="1">
                <a:solidFill>
                  <a:schemeClr val="tx1"/>
                </a:solidFill>
                <a:latin typeface="Times" pitchFamily="18" charset="0"/>
              </a:rPr>
              <a:t>rrezik</a:t>
            </a:r>
            <a:r>
              <a:rPr lang="en-US" dirty="0">
                <a:solidFill>
                  <a:schemeClr val="tx1"/>
                </a:solidFill>
                <a:latin typeface="Times" pitchFamily="18" charset="0"/>
              </a:rPr>
              <a:t> </a:t>
            </a:r>
            <a:r>
              <a:rPr lang="en-US" dirty="0" err="1">
                <a:solidFill>
                  <a:schemeClr val="tx1"/>
                </a:solidFill>
                <a:latin typeface="Times" pitchFamily="18" charset="0"/>
              </a:rPr>
              <a:t>për</a:t>
            </a:r>
            <a:r>
              <a:rPr lang="en-US" dirty="0">
                <a:solidFill>
                  <a:schemeClr val="tx1"/>
                </a:solidFill>
                <a:latin typeface="Times" pitchFamily="18" charset="0"/>
              </a:rPr>
              <a:t> </a:t>
            </a:r>
            <a:r>
              <a:rPr lang="en-US" dirty="0" err="1">
                <a:solidFill>
                  <a:schemeClr val="tx1"/>
                </a:solidFill>
                <a:latin typeface="Times" pitchFamily="18" charset="0"/>
              </a:rPr>
              <a:t>infrastrukturën</a:t>
            </a:r>
            <a:r>
              <a:rPr lang="en-US" dirty="0">
                <a:solidFill>
                  <a:schemeClr val="tx1"/>
                </a:solidFill>
                <a:latin typeface="Times" pitchFamily="18" charset="0"/>
              </a:rPr>
              <a:t> </a:t>
            </a:r>
            <a:r>
              <a:rPr lang="en-US" dirty="0" err="1">
                <a:solidFill>
                  <a:schemeClr val="tx1"/>
                </a:solidFill>
                <a:latin typeface="Times" pitchFamily="18" charset="0"/>
              </a:rPr>
              <a:t>dhe</a:t>
            </a:r>
            <a:r>
              <a:rPr lang="en-US" dirty="0">
                <a:solidFill>
                  <a:schemeClr val="tx1"/>
                </a:solidFill>
                <a:latin typeface="Times" pitchFamily="18" charset="0"/>
              </a:rPr>
              <a:t> </a:t>
            </a:r>
            <a:r>
              <a:rPr lang="en-US" dirty="0" err="1">
                <a:solidFill>
                  <a:schemeClr val="tx1"/>
                </a:solidFill>
                <a:latin typeface="Times" pitchFamily="18" charset="0"/>
              </a:rPr>
              <a:t>banesat</a:t>
            </a:r>
            <a:r>
              <a:rPr lang="en-US" dirty="0">
                <a:solidFill>
                  <a:schemeClr val="tx1"/>
                </a:solidFill>
                <a:latin typeface="Times" pitchFamily="18" charset="0"/>
              </a:rPr>
              <a:t> </a:t>
            </a:r>
            <a:r>
              <a:rPr lang="en-US" dirty="0" err="1">
                <a:solidFill>
                  <a:schemeClr val="tx1"/>
                </a:solidFill>
                <a:latin typeface="Times" pitchFamily="18" charset="0"/>
              </a:rPr>
              <a:t>në</a:t>
            </a:r>
            <a:r>
              <a:rPr lang="en-US" dirty="0">
                <a:solidFill>
                  <a:schemeClr val="tx1"/>
                </a:solidFill>
                <a:latin typeface="Times" pitchFamily="18" charset="0"/>
              </a:rPr>
              <a:t> </a:t>
            </a:r>
            <a:r>
              <a:rPr lang="en-US" dirty="0" err="1">
                <a:solidFill>
                  <a:schemeClr val="tx1"/>
                </a:solidFill>
                <a:latin typeface="Times" pitchFamily="18" charset="0"/>
              </a:rPr>
              <a:t>këtë</a:t>
            </a:r>
            <a:r>
              <a:rPr lang="en-US" dirty="0">
                <a:solidFill>
                  <a:schemeClr val="tx1"/>
                </a:solidFill>
                <a:latin typeface="Times" pitchFamily="18" charset="0"/>
              </a:rPr>
              <a:t> </a:t>
            </a:r>
            <a:r>
              <a:rPr lang="en-US" dirty="0" err="1">
                <a:solidFill>
                  <a:schemeClr val="tx1"/>
                </a:solidFill>
                <a:latin typeface="Times" pitchFamily="18" charset="0"/>
              </a:rPr>
              <a:t>territor</a:t>
            </a:r>
            <a:r>
              <a:rPr lang="en-US" dirty="0">
                <a:solidFill>
                  <a:schemeClr val="tx1"/>
                </a:solidFill>
                <a:latin typeface="Times" pitchFamily="18" charset="0"/>
              </a:rPr>
              <a:t>.</a:t>
            </a:r>
          </a:p>
          <a:p>
            <a:endParaRPr lang="en-US" dirty="0">
              <a:latin typeface="Times" pitchFamily="18" charset="0"/>
            </a:endParaRPr>
          </a:p>
        </p:txBody>
      </p:sp>
      <p:sp>
        <p:nvSpPr>
          <p:cNvPr id="4"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93</a:t>
            </a:fld>
            <a:endParaRPr lang="en-US" b="1" dirty="0">
              <a:solidFill>
                <a:schemeClr val="tx1"/>
              </a:solidFill>
            </a:endParaRPr>
          </a:p>
        </p:txBody>
      </p:sp>
    </p:spTree>
    <p:extLst>
      <p:ext uri="{BB962C8B-B14F-4D97-AF65-F5344CB8AC3E}">
        <p14:creationId xmlns:p14="http://schemas.microsoft.com/office/powerpoint/2010/main" val="31410650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685800"/>
            <a:ext cx="7467600" cy="1218869"/>
          </a:xfrm>
        </p:spPr>
        <p:txBody>
          <a:bodyPr/>
          <a:lstStyle/>
          <a:p>
            <a:pPr marL="685800" indent="-685800" algn="ctr"/>
            <a:r>
              <a:rPr lang="en-US" sz="3200" dirty="0" smtClean="0">
                <a:solidFill>
                  <a:schemeClr val="bg1"/>
                </a:solidFill>
                <a:latin typeface="Times New Roman" pitchFamily="18" charset="0"/>
                <a:cs typeface="Times New Roman" pitchFamily="18" charset="0"/>
              </a:rPr>
              <a:t>      </a:t>
            </a:r>
            <a:br>
              <a:rPr lang="en-US" sz="3200" dirty="0" smtClean="0">
                <a:solidFill>
                  <a:schemeClr val="bg1"/>
                </a:solidFill>
                <a:latin typeface="Times New Roman" pitchFamily="18" charset="0"/>
                <a:cs typeface="Times New Roman" pitchFamily="18" charset="0"/>
              </a:rPr>
            </a:br>
            <a:r>
              <a:rPr lang="en-US" sz="3200" b="1" dirty="0" smtClean="0">
                <a:latin typeface="Times New Roman" panose="02020603050405020304" pitchFamily="18" charset="0"/>
                <a:cs typeface="Times New Roman" panose="02020603050405020304" pitchFamily="18" charset="0"/>
              </a:rPr>
              <a:t>KANALE </a:t>
            </a:r>
            <a:r>
              <a:rPr lang="en-US" sz="3200" b="1" dirty="0">
                <a:latin typeface="Times New Roman" panose="02020603050405020304" pitchFamily="18" charset="0"/>
                <a:cs typeface="Times New Roman" panose="02020603050405020304" pitchFamily="18" charset="0"/>
              </a:rPr>
              <a:t>TE PASTRUARA, </a:t>
            </a:r>
            <a:r>
              <a:rPr lang="en-US" sz="3200" b="1" dirty="0" smtClean="0">
                <a:latin typeface="Times New Roman" panose="02020603050405020304" pitchFamily="18" charset="0"/>
                <a:cs typeface="Times New Roman" panose="02020603050405020304" pitchFamily="18" charset="0"/>
              </a:rPr>
              <a:t>ARGJINATURA</a:t>
            </a:r>
            <a:r>
              <a:rPr lang="en-US" sz="3200" dirty="0"/>
              <a:t/>
            </a:r>
            <a:br>
              <a:rPr lang="en-US" sz="3200" dirty="0"/>
            </a:br>
            <a:endParaRPr lang="en-US" sz="3200" dirty="0" smtClean="0">
              <a:solidFill>
                <a:schemeClr val="bg1"/>
              </a:solidFill>
              <a:latin typeface="Times New Roman" pitchFamily="18" charset="0"/>
              <a:cs typeface="Times New Roman" pitchFamily="18" charset="0"/>
            </a:endParaRPr>
          </a:p>
        </p:txBody>
      </p:sp>
      <p:sp>
        <p:nvSpPr>
          <p:cNvPr id="2" name="Rectangle 1"/>
          <p:cNvSpPr/>
          <p:nvPr/>
        </p:nvSpPr>
        <p:spPr>
          <a:xfrm>
            <a:off x="368300" y="2057400"/>
            <a:ext cx="7937500" cy="535724"/>
          </a:xfrm>
          <a:prstGeom prst="rect">
            <a:avLst/>
          </a:prstGeom>
        </p:spPr>
        <p:txBody>
          <a:bodyPr wrap="square">
            <a:spAutoFit/>
          </a:bodyPr>
          <a:lstStyle/>
          <a:p>
            <a:r>
              <a:rPr lang="en-US" sz="1400" dirty="0" smtClean="0"/>
              <a:t> </a:t>
            </a:r>
          </a:p>
          <a:p>
            <a:pPr algn="just">
              <a:lnSpc>
                <a:spcPct val="115000"/>
              </a:lnSpc>
              <a:spcAft>
                <a:spcPts val="1000"/>
              </a:spcAft>
            </a:pPr>
            <a:endParaRPr lang="en-US" sz="1400" b="1" i="1"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838200" y="2477034"/>
            <a:ext cx="7467600" cy="4330416"/>
          </a:xfrm>
          <a:prstGeom prst="rect">
            <a:avLst/>
          </a:prstGeom>
        </p:spPr>
        <p:txBody>
          <a:bodyPr wrap="square">
            <a:spAutoFit/>
          </a:bodyPr>
          <a:lstStyle/>
          <a:p>
            <a:pPr algn="just">
              <a:lnSpc>
                <a:spcPct val="115000"/>
              </a:lnSpc>
              <a:spcAft>
                <a:spcPts val="1000"/>
              </a:spcAft>
            </a:pPr>
            <a:r>
              <a:rPr lang="sq-AL" sz="1600" dirty="0">
                <a:latin typeface="Times New Roman" panose="02020603050405020304" pitchFamily="18" charset="0"/>
                <a:ea typeface="Calibri" panose="020F0502020204030204" pitchFamily="34" charset="0"/>
                <a:cs typeface="Times New Roman" panose="02020603050405020304" pitchFamily="18" charset="0"/>
              </a:rPr>
              <a:t>Sektori i Planifikimit, Përballimit të Emergjencave Civile dhe Krizave kanë kryer inspektimin në terren të punës në lidhje me pastrimin e kanaleve të para, të dyta dhe ujërave të larta, që janë nën administrimin e Bashkive dhe Drejtorisë së Ujitjes dhe Kullimit.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sq-AL" sz="1600" b="1" i="1" dirty="0">
                <a:latin typeface="Times New Roman" panose="02020603050405020304" pitchFamily="18" charset="0"/>
                <a:ea typeface="Calibri" panose="020F0502020204030204" pitchFamily="34" charset="0"/>
                <a:cs typeface="Times New Roman" panose="02020603050405020304" pitchFamily="18" charset="0"/>
              </a:rPr>
              <a:t>Menaxhimi i kanaleve në kohën e duhur, para fillimit të rreshjeve, bëri të mundur rritjen e efikasitetit të çdo strukture, për parandalimin, parapërgatitjen, përballimin dhe minimizimin e dëmeve nga rreziku i përmbytjeve</a:t>
            </a:r>
            <a:r>
              <a:rPr lang="sq-AL" sz="1600" b="1"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i="1"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itchFamily="34" charset="0"/>
              <a:buChar char="•"/>
            </a:pPr>
            <a:r>
              <a:rPr lang="en-US" sz="1600" b="1" i="1" dirty="0" err="1" smtClean="0">
                <a:latin typeface="Times New Roman" panose="02020603050405020304" pitchFamily="18" charset="0"/>
                <a:ea typeface="Calibri" panose="020F0502020204030204" pitchFamily="34" charset="0"/>
                <a:cs typeface="Times New Roman" panose="02020603050405020304" pitchFamily="18" charset="0"/>
              </a:rPr>
              <a:t>Nga</a:t>
            </a:r>
            <a:r>
              <a:rPr lang="en-US" sz="16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smtClean="0">
                <a:latin typeface="Times New Roman" panose="02020603050405020304" pitchFamily="18" charset="0"/>
                <a:ea typeface="Calibri" panose="020F0502020204030204" pitchFamily="34" charset="0"/>
                <a:cs typeface="Times New Roman" panose="02020603050405020304" pitchFamily="18" charset="0"/>
              </a:rPr>
              <a:t>Bashkia</a:t>
            </a:r>
            <a:r>
              <a:rPr lang="en-US" sz="16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smtClean="0">
                <a:latin typeface="Times New Roman" panose="02020603050405020304" pitchFamily="18" charset="0"/>
                <a:ea typeface="Calibri" panose="020F0502020204030204" pitchFamily="34" charset="0"/>
                <a:cs typeface="Times New Roman" panose="02020603050405020304" pitchFamily="18" charset="0"/>
              </a:rPr>
              <a:t>Krujë</a:t>
            </a:r>
            <a:r>
              <a:rPr lang="en-US" sz="16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smtClean="0">
                <a:latin typeface="Times New Roman" panose="02020603050405020304" pitchFamily="18" charset="0"/>
                <a:ea typeface="Calibri" panose="020F0502020204030204" pitchFamily="34" charset="0"/>
                <a:cs typeface="Times New Roman" panose="02020603050405020304" pitchFamily="18" charset="0"/>
              </a:rPr>
              <a:t>rezulton</a:t>
            </a:r>
            <a:r>
              <a:rPr lang="en-US" sz="1600" b="1" i="1" dirty="0" smtClean="0">
                <a:latin typeface="Times New Roman" panose="02020603050405020304" pitchFamily="18" charset="0"/>
                <a:ea typeface="Calibri" panose="020F0502020204030204" pitchFamily="34" charset="0"/>
                <a:cs typeface="Times New Roman" panose="02020603050405020304" pitchFamily="18" charset="0"/>
              </a:rPr>
              <a:t> se </a:t>
            </a:r>
            <a:r>
              <a:rPr lang="en-US" sz="1600" b="1" i="1" dirty="0" err="1" smtClean="0">
                <a:latin typeface="Times New Roman" panose="02020603050405020304" pitchFamily="18" charset="0"/>
                <a:ea typeface="Calibri" panose="020F0502020204030204" pitchFamily="34" charset="0"/>
                <a:cs typeface="Times New Roman" panose="02020603050405020304" pitchFamily="18" charset="0"/>
              </a:rPr>
              <a:t>gjatësia</a:t>
            </a:r>
            <a:r>
              <a:rPr lang="en-US" sz="1600" b="1" i="1" dirty="0" smtClean="0">
                <a:latin typeface="Times New Roman" panose="02020603050405020304" pitchFamily="18" charset="0"/>
                <a:ea typeface="Calibri" panose="020F0502020204030204" pitchFamily="34" charset="0"/>
                <a:cs typeface="Times New Roman" panose="02020603050405020304" pitchFamily="18" charset="0"/>
              </a:rPr>
              <a:t> e </a:t>
            </a:r>
            <a:r>
              <a:rPr lang="en-US" sz="1600" b="1" i="1" dirty="0" err="1" smtClean="0">
                <a:latin typeface="Times New Roman" panose="02020603050405020304" pitchFamily="18" charset="0"/>
                <a:ea typeface="Calibri" panose="020F0502020204030204" pitchFamily="34" charset="0"/>
                <a:cs typeface="Times New Roman" panose="02020603050405020304" pitchFamily="18" charset="0"/>
              </a:rPr>
              <a:t>kanaleve</a:t>
            </a:r>
            <a:r>
              <a:rPr lang="en-US" sz="16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smtClean="0">
                <a:latin typeface="Times New Roman" panose="02020603050405020304" pitchFamily="18" charset="0"/>
                <a:ea typeface="Calibri" panose="020F0502020204030204" pitchFamily="34" charset="0"/>
                <a:cs typeface="Times New Roman" panose="02020603050405020304" pitchFamily="18" charset="0"/>
              </a:rPr>
              <a:t>të</a:t>
            </a:r>
            <a:r>
              <a:rPr lang="en-US" sz="16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smtClean="0">
                <a:latin typeface="Times New Roman" panose="02020603050405020304" pitchFamily="18" charset="0"/>
                <a:ea typeface="Calibri" panose="020F0502020204030204" pitchFamily="34" charset="0"/>
                <a:cs typeface="Times New Roman" panose="02020603050405020304" pitchFamily="18" charset="0"/>
              </a:rPr>
              <a:t>pastruara</a:t>
            </a:r>
            <a:r>
              <a:rPr lang="en-US" sz="16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smtClean="0">
                <a:latin typeface="Times New Roman" panose="02020603050405020304" pitchFamily="18" charset="0"/>
                <a:ea typeface="Calibri" panose="020F0502020204030204" pitchFamily="34" charset="0"/>
                <a:cs typeface="Times New Roman" panose="02020603050405020304" pitchFamily="18" charset="0"/>
              </a:rPr>
              <a:t>është</a:t>
            </a:r>
            <a:r>
              <a:rPr lang="en-US" sz="1600" b="1" i="1" dirty="0" smtClean="0">
                <a:latin typeface="Times New Roman" panose="02020603050405020304" pitchFamily="18" charset="0"/>
                <a:ea typeface="Calibri" panose="020F0502020204030204" pitchFamily="34" charset="0"/>
                <a:cs typeface="Times New Roman" panose="02020603050405020304" pitchFamily="18" charset="0"/>
              </a:rPr>
              <a:t> 2600 ml. </a:t>
            </a:r>
          </a:p>
          <a:p>
            <a:pPr marL="285750" lvl="0" indent="-285750" algn="just">
              <a:lnSpc>
                <a:spcPct val="115000"/>
              </a:lnSpc>
              <a:spcAft>
                <a:spcPts val="1000"/>
              </a:spcAft>
              <a:buFont typeface="Arial" pitchFamily="34" charset="0"/>
              <a:buChar char="•"/>
            </a:pPr>
            <a:r>
              <a:rPr lang="en-US" sz="16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Nga</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Bashkia</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Durrës</a:t>
            </a:r>
            <a:r>
              <a:rPr lang="en-US" sz="1600" b="1"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rezulton</a:t>
            </a:r>
            <a:r>
              <a:rPr lang="en-US" sz="1600" b="1"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se </a:t>
            </a:r>
            <a:r>
              <a:rPr lang="en-US" sz="16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gjatësia</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 </a:t>
            </a:r>
            <a:r>
              <a:rPr lang="en-US" sz="16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kanaleve</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të</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pastruara</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është</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4620 </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ml. </a:t>
            </a:r>
          </a:p>
          <a:p>
            <a:pPr marL="285750" lvl="0" indent="-285750" algn="just">
              <a:lnSpc>
                <a:spcPct val="115000"/>
              </a:lnSpc>
              <a:spcAft>
                <a:spcPts val="1000"/>
              </a:spcAft>
              <a:buFont typeface="Arial" pitchFamily="34" charset="0"/>
              <a:buChar char="•"/>
            </a:pPr>
            <a:r>
              <a:rPr lang="en-US" sz="16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Nga</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Bashkia</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Shijak</a:t>
            </a:r>
            <a:r>
              <a:rPr lang="en-US" sz="1600" b="1"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rezulton</a:t>
            </a:r>
            <a:r>
              <a:rPr lang="en-US" sz="1600" b="1"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se </a:t>
            </a:r>
            <a:r>
              <a:rPr lang="en-US" sz="16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gjatësia</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 </a:t>
            </a:r>
            <a:r>
              <a:rPr lang="en-US" sz="16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kanaleve</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të</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pastruara</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është</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1800 </a:t>
            </a:r>
            <a:r>
              <a:rPr lang="en-US"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ml. </a:t>
            </a:r>
          </a:p>
          <a:p>
            <a:pPr algn="just">
              <a:lnSpc>
                <a:spcPct val="115000"/>
              </a:lnSpc>
              <a:spcAft>
                <a:spcPts val="1000"/>
              </a:spcAft>
            </a:pPr>
            <a:endParaRPr lang="en-US" b="1" i="1"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itchFamily="34" charset="0"/>
              <a:buChar char="•"/>
            </a:pPr>
            <a:endParaRPr lang="en-US"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94</a:t>
            </a:fld>
            <a:endParaRPr lang="en-US" b="1" dirty="0">
              <a:solidFill>
                <a:schemeClr val="tx1"/>
              </a:solidFill>
            </a:endParaRPr>
          </a:p>
        </p:txBody>
      </p:sp>
    </p:spTree>
    <p:extLst>
      <p:ext uri="{BB962C8B-B14F-4D97-AF65-F5344CB8AC3E}">
        <p14:creationId xmlns:p14="http://schemas.microsoft.com/office/powerpoint/2010/main" val="25170806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685800"/>
            <a:ext cx="7467600" cy="1218869"/>
          </a:xfrm>
        </p:spPr>
        <p:txBody>
          <a:bodyPr/>
          <a:lstStyle/>
          <a:p>
            <a:pPr marL="685800" indent="-685800" algn="ctr"/>
            <a:r>
              <a:rPr lang="en-US" sz="3200" dirty="0" smtClean="0">
                <a:solidFill>
                  <a:schemeClr val="bg1"/>
                </a:solidFill>
                <a:latin typeface="Times New Roman" pitchFamily="18" charset="0"/>
                <a:cs typeface="Times New Roman" pitchFamily="18" charset="0"/>
              </a:rPr>
              <a:t>      </a:t>
            </a:r>
            <a:br>
              <a:rPr lang="en-US" sz="3200" dirty="0" smtClean="0">
                <a:solidFill>
                  <a:schemeClr val="bg1"/>
                </a:solidFill>
                <a:latin typeface="Times New Roman" pitchFamily="18" charset="0"/>
                <a:cs typeface="Times New Roman" pitchFamily="18" charset="0"/>
              </a:rPr>
            </a:br>
            <a:r>
              <a:rPr lang="en-US" sz="2000" b="1" dirty="0" smtClean="0">
                <a:latin typeface="Times New Roman" panose="02020603050405020304" pitchFamily="18" charset="0"/>
                <a:cs typeface="Times New Roman" panose="02020603050405020304" pitchFamily="18" charset="0"/>
              </a:rPr>
              <a:t>VKB TË KONFIRMUARA (RASTE RËNIE ZJARRI NË BANESA DHE PËRMBYTJE)</a:t>
            </a:r>
            <a:r>
              <a:rPr lang="en-US" sz="3200" dirty="0"/>
              <a:t/>
            </a:r>
            <a:br>
              <a:rPr lang="en-US" sz="3200" dirty="0"/>
            </a:br>
            <a:endParaRPr lang="en-US" sz="3200" dirty="0" smtClean="0">
              <a:solidFill>
                <a:schemeClr val="bg1"/>
              </a:solidFill>
              <a:latin typeface="Times New Roman" pitchFamily="18" charset="0"/>
              <a:cs typeface="Times New Roman" pitchFamily="18" charset="0"/>
            </a:endParaRPr>
          </a:p>
        </p:txBody>
      </p:sp>
      <p:sp>
        <p:nvSpPr>
          <p:cNvPr id="2" name="Rectangle 1"/>
          <p:cNvSpPr/>
          <p:nvPr/>
        </p:nvSpPr>
        <p:spPr>
          <a:xfrm>
            <a:off x="368300" y="2057400"/>
            <a:ext cx="7937500" cy="535724"/>
          </a:xfrm>
          <a:prstGeom prst="rect">
            <a:avLst/>
          </a:prstGeom>
        </p:spPr>
        <p:txBody>
          <a:bodyPr wrap="square">
            <a:spAutoFit/>
          </a:bodyPr>
          <a:lstStyle/>
          <a:p>
            <a:r>
              <a:rPr lang="en-US" sz="1400" dirty="0" smtClean="0"/>
              <a:t> </a:t>
            </a:r>
          </a:p>
          <a:p>
            <a:pPr algn="just">
              <a:lnSpc>
                <a:spcPct val="115000"/>
              </a:lnSpc>
              <a:spcAft>
                <a:spcPts val="1000"/>
              </a:spcAft>
            </a:pPr>
            <a:endParaRPr lang="en-US" sz="1400" b="1" i="1"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Content Placeholder 2"/>
          <p:cNvSpPr>
            <a:spLocks noGrp="1"/>
          </p:cNvSpPr>
          <p:nvPr>
            <p:ph idx="1"/>
          </p:nvPr>
        </p:nvSpPr>
        <p:spPr>
          <a:xfrm>
            <a:off x="533400" y="2209800"/>
            <a:ext cx="8305800" cy="4920562"/>
          </a:xfrm>
        </p:spPr>
        <p:txBody>
          <a:bodyPr/>
          <a:lstStyle/>
          <a:p>
            <a:pPr marL="0" indent="0">
              <a:buNone/>
            </a:pPr>
            <a:r>
              <a:rPr lang="sq-AL" sz="1300" b="1" i="1" dirty="0">
                <a:solidFill>
                  <a:schemeClr val="tx1"/>
                </a:solidFill>
                <a:latin typeface="Times" pitchFamily="18" charset="0"/>
              </a:rPr>
              <a:t>Është konfirmuar bazueshmëria ligjore e Vendimeve të Këshillave Bashkiak si më poshtë</a:t>
            </a:r>
            <a:r>
              <a:rPr lang="sq-AL" sz="1300" b="1" i="1" dirty="0" smtClean="0">
                <a:solidFill>
                  <a:schemeClr val="tx1"/>
                </a:solidFill>
                <a:latin typeface="Times" pitchFamily="18" charset="0"/>
              </a:rPr>
              <a:t>:</a:t>
            </a:r>
            <a:endParaRPr lang="en-US" sz="1300" dirty="0">
              <a:solidFill>
                <a:schemeClr val="tx1"/>
              </a:solidFill>
              <a:latin typeface="Times" pitchFamily="18" charset="0"/>
            </a:endParaRPr>
          </a:p>
          <a:p>
            <a:pPr marL="0" indent="0">
              <a:buNone/>
            </a:pPr>
            <a:r>
              <a:rPr lang="sq-AL" sz="1300" b="1" i="1" dirty="0">
                <a:solidFill>
                  <a:schemeClr val="tx1"/>
                </a:solidFill>
                <a:latin typeface="Times" pitchFamily="18" charset="0"/>
              </a:rPr>
              <a:t>Bashkia </a:t>
            </a:r>
            <a:r>
              <a:rPr lang="sq-AL" sz="1300" b="1" i="1" dirty="0" smtClean="0">
                <a:solidFill>
                  <a:schemeClr val="tx1"/>
                </a:solidFill>
                <a:latin typeface="Times" pitchFamily="18" charset="0"/>
              </a:rPr>
              <a:t>Durrës</a:t>
            </a:r>
            <a:endParaRPr lang="en-US" sz="1300" dirty="0">
              <a:solidFill>
                <a:schemeClr val="tx1"/>
              </a:solidFill>
              <a:latin typeface="Times" pitchFamily="18" charset="0"/>
            </a:endParaRPr>
          </a:p>
          <a:p>
            <a:pPr lvl="0"/>
            <a:r>
              <a:rPr lang="sq-AL" sz="1300" b="1" dirty="0">
                <a:solidFill>
                  <a:schemeClr val="tx1"/>
                </a:solidFill>
                <a:latin typeface="Times" pitchFamily="18" charset="0"/>
              </a:rPr>
              <a:t>VKB nr.67 datë 11.11.2025,”</a:t>
            </a:r>
            <a:r>
              <a:rPr lang="sq-AL" sz="1300" dirty="0">
                <a:solidFill>
                  <a:schemeClr val="tx1"/>
                </a:solidFill>
                <a:latin typeface="Times" pitchFamily="18" charset="0"/>
              </a:rPr>
              <a:t> Për miratimin e ndihmës financiare me vlerë 3,061,841 lekë, për familjet që kanë pësuar dëme si pasojë e rënies së zjarrit në banesat e tyre”.</a:t>
            </a:r>
            <a:endParaRPr lang="en-US" sz="1300" dirty="0">
              <a:solidFill>
                <a:schemeClr val="tx1"/>
              </a:solidFill>
              <a:latin typeface="Times" pitchFamily="18" charset="0"/>
            </a:endParaRPr>
          </a:p>
          <a:p>
            <a:pPr lvl="0"/>
            <a:r>
              <a:rPr lang="sq-AL" sz="1300" b="1" dirty="0">
                <a:solidFill>
                  <a:schemeClr val="tx1"/>
                </a:solidFill>
                <a:latin typeface="Times" pitchFamily="18" charset="0"/>
              </a:rPr>
              <a:t>VKB nr.75 datë 23.12.2025,”</a:t>
            </a:r>
            <a:r>
              <a:rPr lang="sq-AL" sz="1300" dirty="0">
                <a:solidFill>
                  <a:schemeClr val="tx1"/>
                </a:solidFill>
                <a:latin typeface="Times" pitchFamily="18" charset="0"/>
              </a:rPr>
              <a:t>Për miratimin e dhënies së ndihmës financiare me vlerë totale 50’572’489 (pesëdhjetë milionë e pesëqind e shtatëdhjetë e dy mijë e katërqind e tetëdhjetë e nëntë) lekë për likuidimin e plotë të disa familjeve dhe për likuidimin me këst të pjesës tjetër, të dëmtuara nga përmbytjet  e shkaktuara nga reshjet intensive të shiut të datave 29.01.2025-30.01.2025</a:t>
            </a:r>
            <a:r>
              <a:rPr lang="sq-AL" sz="1300" dirty="0" smtClean="0">
                <a:solidFill>
                  <a:schemeClr val="tx1"/>
                </a:solidFill>
                <a:latin typeface="Times" pitchFamily="18" charset="0"/>
              </a:rPr>
              <a:t>”.</a:t>
            </a:r>
            <a:endParaRPr lang="en-US" sz="1300" dirty="0">
              <a:solidFill>
                <a:schemeClr val="tx1"/>
              </a:solidFill>
              <a:latin typeface="Times" pitchFamily="18" charset="0"/>
            </a:endParaRPr>
          </a:p>
          <a:p>
            <a:pPr marL="0" indent="0">
              <a:buNone/>
            </a:pPr>
            <a:r>
              <a:rPr lang="sq-AL" sz="1300" b="1" i="1" dirty="0">
                <a:solidFill>
                  <a:schemeClr val="tx1"/>
                </a:solidFill>
                <a:latin typeface="Times" pitchFamily="18" charset="0"/>
              </a:rPr>
              <a:t>Bashkia </a:t>
            </a:r>
            <a:r>
              <a:rPr lang="sq-AL" sz="1300" b="1" i="1" dirty="0" smtClean="0">
                <a:solidFill>
                  <a:schemeClr val="tx1"/>
                </a:solidFill>
                <a:latin typeface="Times" pitchFamily="18" charset="0"/>
              </a:rPr>
              <a:t>Krujë</a:t>
            </a:r>
            <a:endParaRPr lang="en-US" sz="1300" dirty="0">
              <a:solidFill>
                <a:schemeClr val="tx1"/>
              </a:solidFill>
              <a:latin typeface="Times" pitchFamily="18" charset="0"/>
            </a:endParaRPr>
          </a:p>
          <a:p>
            <a:pPr lvl="0"/>
            <a:r>
              <a:rPr lang="sq-AL" sz="1300" b="1" dirty="0">
                <a:solidFill>
                  <a:schemeClr val="tx1"/>
                </a:solidFill>
                <a:latin typeface="Times" pitchFamily="18" charset="0"/>
              </a:rPr>
              <a:t>VKB nr.39 datë 21.10.2025,”</a:t>
            </a:r>
            <a:r>
              <a:rPr lang="sq-AL" sz="1300" dirty="0">
                <a:solidFill>
                  <a:schemeClr val="tx1"/>
                </a:solidFill>
                <a:latin typeface="Times" pitchFamily="18" charset="0"/>
              </a:rPr>
              <a:t>Për</a:t>
            </a:r>
            <a:r>
              <a:rPr lang="sq-AL" sz="1300" b="1" dirty="0">
                <a:solidFill>
                  <a:schemeClr val="tx1"/>
                </a:solidFill>
                <a:latin typeface="Times" pitchFamily="18" charset="0"/>
              </a:rPr>
              <a:t> </a:t>
            </a:r>
            <a:r>
              <a:rPr lang="pt-BR" sz="1300" dirty="0">
                <a:solidFill>
                  <a:schemeClr val="tx1"/>
                </a:solidFill>
                <a:latin typeface="Times" pitchFamily="18" charset="0"/>
              </a:rPr>
              <a:t>Miratimin e dhënies së ndihmës financiare me vlerë 3 518 075.33 lekë (tre milion e pesëqind e tetëmbëdhjetë mijë e shtatëdhetë e pesë pikë tridhjetë e tre) lekë, për familjet që kanë pasur dëmtime si pasojë e rënies së zjarrit në banesat e tyre, përkatësisht për familjen e z.Hysen Murat Pula, banor në lagjen Berbere, Krujë me vlerë 311747 (treqind enjëmbëdhjetëmijë e shtatëqind e dyzet e shtatë), për familjen e z.Pëllumb Xhevat Kalaraj banor në Breg Lumi, fshati Gramëz, Thumanë, me vlerë 328 164.07 (treqind e njëzet e tetë e njëqind e gjashtëdhjetë e katër pikë zero shtatë) lekë, për familjen e z.Selman Ibrahim Doku, banor në fshatin Barkanesh, Krujë, me vlerë 837 941.995 (tetëqind e tridhjetë e shtatë mijë e nëntëqind e dyzet e një pikë nëntëqind e nëntëdhjetë e pesë) lekë, për familjen e Z.Dashamir Selman Doku, banor në fshatin Barkanesh, Krujë, me vlerë 922 751.265 (nëntëqind e njëzet e dy e shtatëqind e pesëdhjetë e një pikë dyqind e gjashtëdhjetë e pesë) lekë , për familjen e znj.Dëshira Hysen Deliu, banore në fshatin Luz i Sipërm, Fushë Krujë 1 117 471 (njëmilion e njëqind e shtatëmbëdhjetë mijë e katërqind e shtatëdhjetë e një) lekë”.</a:t>
            </a:r>
            <a:endParaRPr lang="en-US" sz="1300" dirty="0">
              <a:solidFill>
                <a:schemeClr val="tx1"/>
              </a:solidFill>
              <a:latin typeface="Times" pitchFamily="18" charset="0"/>
            </a:endParaRPr>
          </a:p>
          <a:p>
            <a:pPr marL="0" indent="0">
              <a:buNone/>
            </a:pPr>
            <a:endParaRPr lang="en-US" sz="1300" dirty="0">
              <a:solidFill>
                <a:schemeClr val="tx1"/>
              </a:solidFill>
              <a:latin typeface="Times" pitchFamily="18" charset="0"/>
            </a:endParaRPr>
          </a:p>
        </p:txBody>
      </p:sp>
      <p:sp>
        <p:nvSpPr>
          <p:cNvPr id="6"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95</a:t>
            </a:fld>
            <a:endParaRPr lang="en-US" b="1" dirty="0">
              <a:solidFill>
                <a:schemeClr val="tx1"/>
              </a:solidFill>
            </a:endParaRPr>
          </a:p>
        </p:txBody>
      </p:sp>
    </p:spTree>
    <p:extLst>
      <p:ext uri="{BB962C8B-B14F-4D97-AF65-F5344CB8AC3E}">
        <p14:creationId xmlns:p14="http://schemas.microsoft.com/office/powerpoint/2010/main" val="9440549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Times New Roman" panose="02020603050405020304" pitchFamily="18" charset="0"/>
                <a:cs typeface="Times New Roman" panose="02020603050405020304" pitchFamily="18" charset="0"/>
              </a:rPr>
              <a:t>REZULTATET</a:t>
            </a:r>
            <a:endParaRPr lang="en-US" sz="3200" dirty="0"/>
          </a:p>
        </p:txBody>
      </p:sp>
      <p:sp>
        <p:nvSpPr>
          <p:cNvPr id="3" name="Content Placeholder 2"/>
          <p:cNvSpPr>
            <a:spLocks noGrp="1"/>
          </p:cNvSpPr>
          <p:nvPr>
            <p:ph idx="1"/>
          </p:nvPr>
        </p:nvSpPr>
        <p:spPr>
          <a:xfrm>
            <a:off x="304800" y="2209800"/>
            <a:ext cx="8534400" cy="4419600"/>
          </a:xfrm>
        </p:spPr>
        <p:txBody>
          <a:bodyPr/>
          <a:lstStyle/>
          <a:p>
            <a:pPr lvl="0">
              <a:spcBef>
                <a:spcPts val="0"/>
              </a:spcBef>
              <a:buClrTx/>
              <a:buFont typeface="+mj-lt"/>
              <a:buAutoNum type="arabicPeriod"/>
            </a:pPr>
            <a:r>
              <a:rPr lang="sq-AL" sz="1600" dirty="0">
                <a:solidFill>
                  <a:schemeClr val="tx1"/>
                </a:solidFill>
                <a:latin typeface="Times New Roman" panose="02020603050405020304" pitchFamily="18" charset="0"/>
                <a:cs typeface="Times New Roman" panose="02020603050405020304" pitchFamily="18" charset="0"/>
              </a:rPr>
              <a:t>Përmirësim i skemës së lajmërimit në kohë;</a:t>
            </a:r>
            <a:endParaRPr lang="en-US" sz="1600" dirty="0">
              <a:solidFill>
                <a:schemeClr val="tx1"/>
              </a:solidFill>
              <a:latin typeface="Times New Roman" panose="02020603050405020304" pitchFamily="18" charset="0"/>
              <a:cs typeface="Times New Roman" panose="02020603050405020304" pitchFamily="18" charset="0"/>
            </a:endParaRPr>
          </a:p>
          <a:p>
            <a:pPr lvl="0">
              <a:spcBef>
                <a:spcPts val="0"/>
              </a:spcBef>
              <a:buClrTx/>
              <a:buFont typeface="+mj-lt"/>
              <a:buAutoNum type="arabicPeriod"/>
            </a:pPr>
            <a:r>
              <a:rPr lang="sq-AL" sz="1600" dirty="0" smtClean="0">
                <a:solidFill>
                  <a:schemeClr val="tx1"/>
                </a:solidFill>
                <a:latin typeface="Times New Roman" panose="02020603050405020304" pitchFamily="18" charset="0"/>
                <a:cs typeface="Times New Roman" panose="02020603050405020304" pitchFamily="18" charset="0"/>
              </a:rPr>
              <a:t>Rritja e bashkëpunimit mes strukturave përgjegjëse (</a:t>
            </a:r>
            <a:r>
              <a:rPr lang="sq-AL" sz="1600" i="1" dirty="0" smtClean="0">
                <a:solidFill>
                  <a:schemeClr val="tx1"/>
                </a:solidFill>
                <a:latin typeface="Times New Roman" panose="02020603050405020304" pitchFamily="18" charset="0"/>
                <a:cs typeface="Times New Roman" panose="02020603050405020304" pitchFamily="18" charset="0"/>
              </a:rPr>
              <a:t>E.C., M.Z.Sh, P.Sh, AKMC</a:t>
            </a:r>
            <a:r>
              <a:rPr lang="sq-AL" sz="1600" dirty="0" smtClean="0">
                <a:solidFill>
                  <a:schemeClr val="tx1"/>
                </a:solidFill>
                <a:latin typeface="Times New Roman" panose="02020603050405020304" pitchFamily="18" charset="0"/>
                <a:cs typeface="Times New Roman" panose="02020603050405020304" pitchFamily="18" charset="0"/>
              </a:rPr>
              <a:t>);</a:t>
            </a:r>
            <a:endParaRPr lang="en-US" sz="1600" dirty="0" smtClean="0">
              <a:solidFill>
                <a:schemeClr val="tx1"/>
              </a:solidFill>
              <a:latin typeface="Times New Roman" panose="02020603050405020304" pitchFamily="18" charset="0"/>
              <a:cs typeface="Times New Roman" panose="02020603050405020304" pitchFamily="18" charset="0"/>
            </a:endParaRPr>
          </a:p>
          <a:p>
            <a:pPr lvl="0">
              <a:spcBef>
                <a:spcPts val="0"/>
              </a:spcBef>
              <a:buClrTx/>
              <a:buFont typeface="+mj-lt"/>
              <a:buAutoNum type="arabicPeriod"/>
            </a:pPr>
            <a:r>
              <a:rPr lang="sq-AL" sz="1600" dirty="0" smtClean="0">
                <a:solidFill>
                  <a:schemeClr val="tx1"/>
                </a:solidFill>
                <a:latin typeface="Times New Roman" panose="02020603050405020304" pitchFamily="18" charset="0"/>
                <a:cs typeface="Times New Roman" panose="02020603050405020304" pitchFamily="18" charset="0"/>
              </a:rPr>
              <a:t>Fushatë </a:t>
            </a:r>
            <a:r>
              <a:rPr lang="sq-AL" sz="1600" dirty="0">
                <a:solidFill>
                  <a:schemeClr val="tx1"/>
                </a:solidFill>
                <a:latin typeface="Times New Roman" panose="02020603050405020304" pitchFamily="18" charset="0"/>
                <a:cs typeface="Times New Roman" panose="02020603050405020304" pitchFamily="18" charset="0"/>
              </a:rPr>
              <a:t>ndërgjegjësimi në terren, media </a:t>
            </a:r>
            <a:r>
              <a:rPr lang="sq-AL" sz="1600" dirty="0" smtClean="0">
                <a:solidFill>
                  <a:schemeClr val="tx1"/>
                </a:solidFill>
                <a:latin typeface="Times New Roman" panose="02020603050405020304" pitchFamily="18" charset="0"/>
                <a:cs typeface="Times New Roman" panose="02020603050405020304" pitchFamily="18" charset="0"/>
              </a:rPr>
              <a:t>sociale;</a:t>
            </a:r>
            <a:endParaRPr lang="en-US" sz="1600" dirty="0">
              <a:solidFill>
                <a:schemeClr val="tx1"/>
              </a:solidFill>
              <a:latin typeface="Times New Roman" panose="02020603050405020304" pitchFamily="18" charset="0"/>
              <a:cs typeface="Times New Roman" panose="02020603050405020304" pitchFamily="18" charset="0"/>
            </a:endParaRPr>
          </a:p>
          <a:p>
            <a:pPr lvl="0">
              <a:spcBef>
                <a:spcPts val="0"/>
              </a:spcBef>
              <a:buClrTx/>
              <a:buFont typeface="+mj-lt"/>
              <a:buAutoNum type="arabicPeriod"/>
            </a:pPr>
            <a:r>
              <a:rPr lang="en-US" sz="1600" dirty="0" err="1" smtClean="0">
                <a:solidFill>
                  <a:schemeClr val="tx1"/>
                </a:solidFill>
                <a:latin typeface="Times New Roman" panose="02020603050405020304" pitchFamily="18" charset="0"/>
                <a:cs typeface="Times New Roman" panose="02020603050405020304" pitchFamily="18" charset="0"/>
              </a:rPr>
              <a:t>Ulje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numrit</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zjarreve</a:t>
            </a:r>
            <a:r>
              <a:rPr lang="sq-AL" sz="1600" dirty="0" smtClean="0">
                <a:solidFill>
                  <a:schemeClr val="tx1"/>
                </a:solidFill>
                <a:latin typeface="Times New Roman" panose="02020603050405020304" pitchFamily="18" charset="0"/>
                <a:cs typeface="Times New Roman" panose="02020603050405020304" pitchFamily="18" charset="0"/>
              </a:rPr>
              <a:t> </a:t>
            </a:r>
            <a:r>
              <a:rPr lang="sq-AL" sz="1600" dirty="0">
                <a:solidFill>
                  <a:schemeClr val="tx1"/>
                </a:solidFill>
                <a:latin typeface="Times New Roman" panose="02020603050405020304" pitchFamily="18" charset="0"/>
                <a:cs typeface="Times New Roman" panose="02020603050405020304" pitchFamily="18" charset="0"/>
              </a:rPr>
              <a:t>në të 3 bashkitë </a:t>
            </a:r>
            <a:r>
              <a:rPr lang="sq-AL" sz="1600" dirty="0" smtClean="0">
                <a:solidFill>
                  <a:schemeClr val="tx1"/>
                </a:solidFill>
                <a:latin typeface="Times New Roman" panose="02020603050405020304" pitchFamily="18" charset="0"/>
                <a:cs typeface="Times New Roman" panose="02020603050405020304" pitchFamily="18" charset="0"/>
              </a:rPr>
              <a:t>(</a:t>
            </a:r>
            <a:r>
              <a:rPr lang="en-US" sz="1600" i="1" dirty="0" smtClean="0">
                <a:solidFill>
                  <a:schemeClr val="tx1"/>
                </a:solidFill>
                <a:latin typeface="Times New Roman" panose="02020603050405020304" pitchFamily="18" charset="0"/>
                <a:cs typeface="Times New Roman" panose="02020603050405020304" pitchFamily="18" charset="0"/>
              </a:rPr>
              <a:t>104 </a:t>
            </a:r>
            <a:r>
              <a:rPr lang="en-US" sz="1600" i="1" dirty="0" err="1" smtClean="0">
                <a:solidFill>
                  <a:schemeClr val="tx1"/>
                </a:solidFill>
                <a:latin typeface="Times New Roman" panose="02020603050405020304" pitchFamily="18" charset="0"/>
                <a:cs typeface="Times New Roman" panose="02020603050405020304" pitchFamily="18" charset="0"/>
              </a:rPr>
              <a:t>raste</a:t>
            </a:r>
            <a:r>
              <a:rPr lang="en-US" sz="1600" i="1" dirty="0" smtClean="0">
                <a:solidFill>
                  <a:schemeClr val="tx1"/>
                </a:solidFill>
                <a:latin typeface="Times New Roman" panose="02020603050405020304" pitchFamily="18" charset="0"/>
                <a:cs typeface="Times New Roman" panose="02020603050405020304" pitchFamily="18" charset="0"/>
              </a:rPr>
              <a:t> </a:t>
            </a:r>
            <a:r>
              <a:rPr lang="en-US" sz="1600" i="1" dirty="0" err="1" smtClean="0">
                <a:solidFill>
                  <a:schemeClr val="tx1"/>
                </a:solidFill>
                <a:latin typeface="Times New Roman" panose="02020603050405020304" pitchFamily="18" charset="0"/>
                <a:cs typeface="Times New Roman" panose="02020603050405020304" pitchFamily="18" charset="0"/>
              </a:rPr>
              <a:t>më</a:t>
            </a:r>
            <a:r>
              <a:rPr lang="en-US" sz="1600" i="1" dirty="0" smtClean="0">
                <a:solidFill>
                  <a:schemeClr val="tx1"/>
                </a:solidFill>
                <a:latin typeface="Times New Roman" panose="02020603050405020304" pitchFamily="18" charset="0"/>
                <a:cs typeface="Times New Roman" panose="02020603050405020304" pitchFamily="18" charset="0"/>
              </a:rPr>
              <a:t> </a:t>
            </a:r>
            <a:r>
              <a:rPr lang="en-US" sz="1600" i="1" dirty="0" err="1" smtClean="0">
                <a:solidFill>
                  <a:schemeClr val="tx1"/>
                </a:solidFill>
                <a:latin typeface="Times New Roman" panose="02020603050405020304" pitchFamily="18" charset="0"/>
                <a:cs typeface="Times New Roman" panose="02020603050405020304" pitchFamily="18" charset="0"/>
              </a:rPr>
              <a:t>pak</a:t>
            </a:r>
            <a:r>
              <a:rPr lang="en-US" sz="1600" i="1" dirty="0" smtClean="0">
                <a:solidFill>
                  <a:schemeClr val="tx1"/>
                </a:solidFill>
                <a:latin typeface="Times New Roman" panose="02020603050405020304" pitchFamily="18" charset="0"/>
                <a:cs typeface="Times New Roman" panose="02020603050405020304" pitchFamily="18" charset="0"/>
              </a:rPr>
              <a:t> se 2024</a:t>
            </a:r>
            <a:r>
              <a:rPr lang="sq-AL" sz="1600" dirty="0" smtClean="0">
                <a:solidFill>
                  <a:schemeClr val="tx1"/>
                </a:solidFill>
                <a:latin typeface="Times New Roman" panose="02020603050405020304" pitchFamily="18" charset="0"/>
                <a:cs typeface="Times New Roman" panose="02020603050405020304" pitchFamily="18" charset="0"/>
              </a:rPr>
              <a:t>)</a:t>
            </a:r>
            <a:r>
              <a:rPr lang="en-US" sz="1600" dirty="0" smtClean="0">
                <a:solidFill>
                  <a:schemeClr val="tx1"/>
                </a:solidFill>
                <a:latin typeface="Times New Roman" panose="02020603050405020304" pitchFamily="18" charset="0"/>
                <a:cs typeface="Times New Roman" panose="02020603050405020304" pitchFamily="18" charset="0"/>
              </a:rPr>
              <a:t>,</a:t>
            </a:r>
            <a:r>
              <a:rPr lang="sq-AL"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reagimi</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në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kohë</a:t>
            </a:r>
            <a:r>
              <a:rPr lang="en-US" sz="1600" dirty="0" smtClean="0">
                <a:solidFill>
                  <a:schemeClr val="tx1"/>
                </a:solidFill>
                <a:latin typeface="Times New Roman" panose="02020603050405020304" pitchFamily="18" charset="0"/>
                <a:cs typeface="Times New Roman" panose="02020603050405020304" pitchFamily="18" charset="0"/>
              </a:rPr>
              <a:t> ka </a:t>
            </a:r>
            <a:r>
              <a:rPr lang="en-US" sz="1600" dirty="0" err="1" smtClean="0">
                <a:solidFill>
                  <a:schemeClr val="tx1"/>
                </a:solidFill>
                <a:latin typeface="Times New Roman" panose="02020603050405020304" pitchFamily="18" charset="0"/>
                <a:cs typeface="Times New Roman" panose="02020603050405020304" pitchFamily="18" charset="0"/>
              </a:rPr>
              <a:t>ndikuar</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në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uljen</a:t>
            </a:r>
            <a:r>
              <a:rPr lang="en-US" sz="1600" dirty="0" smtClean="0">
                <a:solidFill>
                  <a:schemeClr val="tx1"/>
                </a:solidFill>
                <a:latin typeface="Times New Roman" panose="02020603050405020304" pitchFamily="18" charset="0"/>
                <a:cs typeface="Times New Roman" panose="02020603050405020304" pitchFamily="18" charset="0"/>
              </a:rPr>
              <a:t> e </a:t>
            </a:r>
            <a:r>
              <a:rPr lang="en-US" sz="1600" dirty="0" err="1" smtClean="0">
                <a:solidFill>
                  <a:schemeClr val="tx1"/>
                </a:solidFill>
                <a:latin typeface="Times New Roman" panose="02020603050405020304" pitchFamily="18" charset="0"/>
                <a:cs typeface="Times New Roman" panose="02020603050405020304" pitchFamily="18" charset="0"/>
              </a:rPr>
              <a:t>sipërfaqes</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së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përshkruar</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nga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zjarri</a:t>
            </a:r>
            <a:r>
              <a:rPr lang="en-US" sz="1600" dirty="0" smtClean="0">
                <a:solidFill>
                  <a:schemeClr val="tx1"/>
                </a:solidFill>
                <a:latin typeface="Times New Roman" panose="02020603050405020304" pitchFamily="18" charset="0"/>
                <a:cs typeface="Times New Roman" panose="02020603050405020304" pitchFamily="18" charset="0"/>
              </a:rPr>
              <a:t>; </a:t>
            </a:r>
            <a:endParaRPr lang="en-US" sz="1600" dirty="0">
              <a:solidFill>
                <a:schemeClr val="tx1"/>
              </a:solidFill>
              <a:latin typeface="Times New Roman" panose="02020603050405020304" pitchFamily="18" charset="0"/>
              <a:cs typeface="Times New Roman" panose="02020603050405020304" pitchFamily="18" charset="0"/>
            </a:endParaRPr>
          </a:p>
          <a:p>
            <a:pPr lvl="0">
              <a:spcBef>
                <a:spcPts val="0"/>
              </a:spcBef>
              <a:buClrTx/>
              <a:buFont typeface="+mj-lt"/>
              <a:buAutoNum type="arabicPeriod"/>
            </a:pPr>
            <a:r>
              <a:rPr lang="sq-AL" sz="1600" dirty="0">
                <a:solidFill>
                  <a:schemeClr val="tx1"/>
                </a:solidFill>
                <a:latin typeface="Times New Roman" panose="02020603050405020304" pitchFamily="18" charset="0"/>
                <a:cs typeface="Times New Roman" panose="02020603050405020304" pitchFamily="18" charset="0"/>
              </a:rPr>
              <a:t>Janë zbuluar </a:t>
            </a:r>
            <a:r>
              <a:rPr lang="en-US" sz="1600" dirty="0" smtClean="0">
                <a:solidFill>
                  <a:schemeClr val="tx1"/>
                </a:solidFill>
                <a:latin typeface="Times New Roman" panose="02020603050405020304" pitchFamily="18" charset="0"/>
                <a:cs typeface="Times New Roman" panose="02020603050405020304" pitchFamily="18" charset="0"/>
              </a:rPr>
              <a:t>19 </a:t>
            </a:r>
            <a:r>
              <a:rPr lang="en-US" sz="1600" dirty="0" err="1" smtClean="0">
                <a:solidFill>
                  <a:schemeClr val="tx1"/>
                </a:solidFill>
                <a:latin typeface="Times New Roman" panose="02020603050405020304" pitchFamily="18" charset="0"/>
                <a:cs typeface="Times New Roman" panose="02020603050405020304" pitchFamily="18" charset="0"/>
              </a:rPr>
              <a:t>raste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zjarrvënies</a:t>
            </a:r>
            <a:r>
              <a:rPr lang="sq-AL" sz="1600" dirty="0" smtClean="0">
                <a:solidFill>
                  <a:schemeClr val="tx1"/>
                </a:solidFill>
                <a:latin typeface="Times New Roman" panose="02020603050405020304" pitchFamily="18" charset="0"/>
                <a:cs typeface="Times New Roman" panose="02020603050405020304" pitchFamily="18" charset="0"/>
              </a:rPr>
              <a:t> </a:t>
            </a:r>
            <a:r>
              <a:rPr lang="sq-AL" sz="1600" dirty="0">
                <a:solidFill>
                  <a:schemeClr val="tx1"/>
                </a:solidFill>
                <a:latin typeface="Times New Roman" panose="02020603050405020304" pitchFamily="18" charset="0"/>
                <a:cs typeface="Times New Roman" panose="02020603050405020304" pitchFamily="18" charset="0"/>
              </a:rPr>
              <a:t>nga ana e </a:t>
            </a:r>
            <a:r>
              <a:rPr lang="sq-AL" sz="1600" dirty="0" smtClean="0">
                <a:solidFill>
                  <a:schemeClr val="tx1"/>
                </a:solidFill>
                <a:latin typeface="Times New Roman" panose="02020603050405020304" pitchFamily="18" charset="0"/>
                <a:cs typeface="Times New Roman" panose="02020603050405020304" pitchFamily="18" charset="0"/>
              </a:rPr>
              <a:t>Policisë </a:t>
            </a:r>
            <a:r>
              <a:rPr lang="en-US" sz="1600" dirty="0" err="1" smtClean="0">
                <a:solidFill>
                  <a:schemeClr val="tx1"/>
                </a:solidFill>
                <a:latin typeface="Times New Roman" panose="02020603050405020304" pitchFamily="18" charset="0"/>
                <a:cs typeface="Times New Roman" panose="02020603050405020304" pitchFamily="18" charset="0"/>
              </a:rPr>
              <a:t>së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Shtetit</a:t>
            </a:r>
            <a:r>
              <a:rPr lang="sq-AL" sz="1600" dirty="0" smtClean="0">
                <a:solidFill>
                  <a:schemeClr val="tx1"/>
                </a:solidFill>
                <a:latin typeface="Times New Roman" panose="02020603050405020304" pitchFamily="18" charset="0"/>
                <a:cs typeface="Times New Roman" panose="02020603050405020304" pitchFamily="18" charset="0"/>
              </a:rPr>
              <a:t> (</a:t>
            </a:r>
            <a:r>
              <a:rPr lang="en-US" sz="1600" i="1" dirty="0" smtClean="0">
                <a:solidFill>
                  <a:schemeClr val="tx1"/>
                </a:solidFill>
                <a:latin typeface="Times New Roman" panose="02020603050405020304" pitchFamily="18" charset="0"/>
                <a:cs typeface="Times New Roman" panose="02020603050405020304" pitchFamily="18" charset="0"/>
              </a:rPr>
              <a:t>34</a:t>
            </a:r>
            <a:r>
              <a:rPr lang="sq-AL" sz="1600" i="1" dirty="0" smtClean="0">
                <a:solidFill>
                  <a:schemeClr val="tx1"/>
                </a:solidFill>
                <a:latin typeface="Times New Roman" panose="02020603050405020304" pitchFamily="18" charset="0"/>
                <a:cs typeface="Times New Roman" panose="02020603050405020304" pitchFamily="18" charset="0"/>
              </a:rPr>
              <a:t> </a:t>
            </a:r>
            <a:r>
              <a:rPr lang="sq-AL" sz="1600" i="1" dirty="0">
                <a:solidFill>
                  <a:schemeClr val="tx1"/>
                </a:solidFill>
                <a:latin typeface="Times New Roman" panose="02020603050405020304" pitchFamily="18" charset="0"/>
                <a:cs typeface="Times New Roman" panose="02020603050405020304" pitchFamily="18" charset="0"/>
              </a:rPr>
              <a:t>raste </a:t>
            </a:r>
            <a:r>
              <a:rPr lang="sq-AL" sz="1600" i="1" dirty="0" smtClean="0">
                <a:solidFill>
                  <a:schemeClr val="tx1"/>
                </a:solidFill>
                <a:latin typeface="Times New Roman" panose="02020603050405020304" pitchFamily="18" charset="0"/>
                <a:cs typeface="Times New Roman" panose="02020603050405020304" pitchFamily="18" charset="0"/>
              </a:rPr>
              <a:t>në </a:t>
            </a:r>
            <a:r>
              <a:rPr lang="sq-AL" sz="1600" i="1" dirty="0">
                <a:solidFill>
                  <a:schemeClr val="tx1"/>
                </a:solidFill>
                <a:latin typeface="Times New Roman" panose="02020603050405020304" pitchFamily="18" charset="0"/>
                <a:cs typeface="Times New Roman" panose="02020603050405020304" pitchFamily="18" charset="0"/>
              </a:rPr>
              <a:t>vitin </a:t>
            </a:r>
            <a:r>
              <a:rPr lang="sq-AL" sz="1600" i="1" dirty="0" smtClean="0">
                <a:solidFill>
                  <a:schemeClr val="tx1"/>
                </a:solidFill>
                <a:latin typeface="Times New Roman" panose="02020603050405020304" pitchFamily="18" charset="0"/>
                <a:cs typeface="Times New Roman" panose="02020603050405020304" pitchFamily="18" charset="0"/>
              </a:rPr>
              <a:t>202</a:t>
            </a:r>
            <a:r>
              <a:rPr lang="en-US" sz="1600" i="1" dirty="0" smtClean="0">
                <a:solidFill>
                  <a:schemeClr val="tx1"/>
                </a:solidFill>
                <a:latin typeface="Times New Roman" panose="02020603050405020304" pitchFamily="18" charset="0"/>
                <a:cs typeface="Times New Roman" panose="02020603050405020304" pitchFamily="18" charset="0"/>
              </a:rPr>
              <a:t>4, </a:t>
            </a:r>
            <a:r>
              <a:rPr lang="en-US" sz="1600" i="1" dirty="0" err="1" smtClean="0">
                <a:solidFill>
                  <a:schemeClr val="tx1"/>
                </a:solidFill>
                <a:latin typeface="Times New Roman" panose="02020603050405020304" pitchFamily="18" charset="0"/>
                <a:cs typeface="Times New Roman" panose="02020603050405020304" pitchFamily="18" charset="0"/>
              </a:rPr>
              <a:t>pra</a:t>
            </a:r>
            <a:r>
              <a:rPr lang="en-US" sz="1600" i="1" dirty="0" smtClean="0">
                <a:solidFill>
                  <a:schemeClr val="tx1"/>
                </a:solidFill>
                <a:latin typeface="Times New Roman" panose="02020603050405020304" pitchFamily="18" charset="0"/>
                <a:cs typeface="Times New Roman" panose="02020603050405020304" pitchFamily="18" charset="0"/>
              </a:rPr>
              <a:t> 15 </a:t>
            </a:r>
            <a:r>
              <a:rPr lang="en-US" sz="1600" i="1" dirty="0" err="1" smtClean="0">
                <a:solidFill>
                  <a:schemeClr val="tx1"/>
                </a:solidFill>
                <a:latin typeface="Times New Roman" panose="02020603050405020304" pitchFamily="18" charset="0"/>
                <a:cs typeface="Times New Roman" panose="02020603050405020304" pitchFamily="18" charset="0"/>
              </a:rPr>
              <a:t>raste</a:t>
            </a:r>
            <a:r>
              <a:rPr lang="en-US" sz="1600" i="1" dirty="0" smtClean="0">
                <a:solidFill>
                  <a:schemeClr val="tx1"/>
                </a:solidFill>
                <a:latin typeface="Times New Roman" panose="02020603050405020304" pitchFamily="18" charset="0"/>
                <a:cs typeface="Times New Roman" panose="02020603050405020304" pitchFamily="18" charset="0"/>
              </a:rPr>
              <a:t> </a:t>
            </a:r>
            <a:r>
              <a:rPr lang="en-US" sz="1600" i="1" dirty="0" err="1" smtClean="0">
                <a:solidFill>
                  <a:schemeClr val="tx1"/>
                </a:solidFill>
                <a:latin typeface="Times New Roman" panose="02020603050405020304" pitchFamily="18" charset="0"/>
                <a:cs typeface="Times New Roman" panose="02020603050405020304" pitchFamily="18" charset="0"/>
              </a:rPr>
              <a:t>më</a:t>
            </a:r>
            <a:r>
              <a:rPr lang="en-US" sz="1600" i="1" dirty="0" smtClean="0">
                <a:solidFill>
                  <a:schemeClr val="tx1"/>
                </a:solidFill>
                <a:latin typeface="Times New Roman" panose="02020603050405020304" pitchFamily="18" charset="0"/>
                <a:cs typeface="Times New Roman" panose="02020603050405020304" pitchFamily="18" charset="0"/>
              </a:rPr>
              <a:t> </a:t>
            </a:r>
            <a:r>
              <a:rPr lang="en-US" sz="1600" i="1" dirty="0" err="1" smtClean="0">
                <a:solidFill>
                  <a:schemeClr val="tx1"/>
                </a:solidFill>
                <a:latin typeface="Times New Roman" panose="02020603050405020304" pitchFamily="18" charset="0"/>
                <a:cs typeface="Times New Roman" panose="02020603050405020304" pitchFamily="18" charset="0"/>
              </a:rPr>
              <a:t>pak</a:t>
            </a:r>
            <a:r>
              <a:rPr lang="sq-AL" sz="1600" dirty="0" smtClean="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a:p>
            <a:pPr lvl="0">
              <a:spcBef>
                <a:spcPts val="0"/>
              </a:spcBef>
              <a:buClrTx/>
              <a:buFont typeface="+mj-lt"/>
              <a:buAutoNum type="arabicPeriod"/>
            </a:pPr>
            <a:r>
              <a:rPr lang="en-US" sz="1600" dirty="0" err="1" smtClean="0">
                <a:solidFill>
                  <a:schemeClr val="tx1"/>
                </a:solidFill>
                <a:latin typeface="Times New Roman" panose="02020603050405020304" pitchFamily="18" charset="0"/>
                <a:cs typeface="Times New Roman" panose="02020603050405020304" pitchFamily="18" charset="0"/>
              </a:rPr>
              <a:t>Shtimi</a:t>
            </a:r>
            <a:r>
              <a:rPr lang="en-US" sz="1600" dirty="0" smtClean="0">
                <a:solidFill>
                  <a:schemeClr val="tx1"/>
                </a:solidFill>
                <a:latin typeface="Times New Roman" panose="02020603050405020304" pitchFamily="18" charset="0"/>
                <a:cs typeface="Times New Roman" panose="02020603050405020304" pitchFamily="18" charset="0"/>
              </a:rPr>
              <a:t> i </a:t>
            </a:r>
            <a:r>
              <a:rPr lang="en-US" sz="1600" dirty="0" err="1" smtClean="0">
                <a:solidFill>
                  <a:schemeClr val="tx1"/>
                </a:solidFill>
                <a:latin typeface="Times New Roman" panose="02020603050405020304" pitchFamily="18" charset="0"/>
                <a:cs typeface="Times New Roman" panose="02020603050405020304" pitchFamily="18" charset="0"/>
              </a:rPr>
              <a:t>kapaciteteve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në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mjete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të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M.Z.Sh-së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Durrës</a:t>
            </a:r>
            <a:r>
              <a:rPr lang="en-US" sz="1600" dirty="0" smtClean="0">
                <a:solidFill>
                  <a:schemeClr val="tx1"/>
                </a:solidFill>
                <a:latin typeface="Times New Roman" panose="02020603050405020304" pitchFamily="18" charset="0"/>
                <a:cs typeface="Times New Roman" panose="02020603050405020304" pitchFamily="18" charset="0"/>
              </a:rPr>
              <a:t> me 1 (</a:t>
            </a:r>
            <a:r>
              <a:rPr lang="en-US" sz="1600" i="1" dirty="0" err="1" smtClean="0">
                <a:solidFill>
                  <a:schemeClr val="tx1"/>
                </a:solidFill>
                <a:latin typeface="Times New Roman" panose="02020603050405020304" pitchFamily="18" charset="0"/>
                <a:cs typeface="Times New Roman" panose="02020603050405020304" pitchFamily="18" charset="0"/>
              </a:rPr>
              <a:t>një</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mjet</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pikup</a:t>
            </a:r>
            <a:r>
              <a:rPr lang="en-US" sz="1600" dirty="0" smtClean="0">
                <a:solidFill>
                  <a:schemeClr val="tx1"/>
                </a:solidFill>
                <a:latin typeface="Times New Roman" panose="02020603050405020304" pitchFamily="18" charset="0"/>
                <a:cs typeface="Times New Roman" panose="02020603050405020304" pitchFamily="18" charset="0"/>
              </a:rPr>
              <a:t>;</a:t>
            </a:r>
          </a:p>
          <a:p>
            <a:pPr lvl="0">
              <a:spcBef>
                <a:spcPts val="0"/>
              </a:spcBef>
              <a:buClrTx/>
              <a:buFont typeface="+mj-lt"/>
              <a:buAutoNum type="arabicPeriod"/>
            </a:pPr>
            <a:r>
              <a:rPr lang="sq-AL" sz="1600" dirty="0" smtClean="0">
                <a:solidFill>
                  <a:schemeClr val="tx1"/>
                </a:solidFill>
                <a:latin typeface="Times New Roman" panose="02020603050405020304" pitchFamily="18" charset="0"/>
                <a:cs typeface="Times New Roman" panose="02020603050405020304" pitchFamily="18" charset="0"/>
              </a:rPr>
              <a:t>Bashkëpunimi i ngushtë me OSSHEE ka mundësuar që energjia elektrike në hidrovë të mos shkëputet asnjë moment</a:t>
            </a:r>
            <a:r>
              <a:rPr lang="en-US" sz="1600" dirty="0" smtClean="0">
                <a:solidFill>
                  <a:schemeClr val="tx1"/>
                </a:solidFill>
                <a:latin typeface="Times New Roman" panose="02020603050405020304" pitchFamily="18" charset="0"/>
                <a:cs typeface="Times New Roman" panose="02020603050405020304" pitchFamily="18" charset="0"/>
              </a:rPr>
              <a:t>;</a:t>
            </a:r>
          </a:p>
          <a:p>
            <a:pPr lvl="0">
              <a:spcBef>
                <a:spcPts val="0"/>
              </a:spcBef>
              <a:buClrTx/>
              <a:buFont typeface="+mj-lt"/>
              <a:buAutoNum type="arabicPeriod"/>
            </a:pPr>
            <a:endParaRPr lang="en-US" sz="1600" dirty="0" smtClean="0">
              <a:solidFill>
                <a:schemeClr val="tx1"/>
              </a:solidFill>
              <a:latin typeface="Times New Roman" panose="02020603050405020304" pitchFamily="18" charset="0"/>
              <a:cs typeface="Times New Roman" panose="02020603050405020304" pitchFamily="18" charset="0"/>
            </a:endParaRPr>
          </a:p>
          <a:p>
            <a:endParaRPr lang="en-US" sz="1400" dirty="0"/>
          </a:p>
        </p:txBody>
      </p:sp>
      <p:sp>
        <p:nvSpPr>
          <p:cNvPr id="4"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96</a:t>
            </a:fld>
            <a:endParaRPr lang="en-US" b="1" dirty="0">
              <a:solidFill>
                <a:schemeClr val="tx1"/>
              </a:solidFill>
            </a:endParaRPr>
          </a:p>
        </p:txBody>
      </p:sp>
    </p:spTree>
    <p:extLst>
      <p:ext uri="{BB962C8B-B14F-4D97-AF65-F5344CB8AC3E}">
        <p14:creationId xmlns:p14="http://schemas.microsoft.com/office/powerpoint/2010/main" val="34607369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838200"/>
            <a:ext cx="7239000" cy="1066469"/>
          </a:xfrm>
        </p:spPr>
        <p:txBody>
          <a:bodyPr/>
          <a:lstStyle/>
          <a:p>
            <a:pPr marL="685800" indent="-685800" algn="ctr"/>
            <a:r>
              <a:rPr lang="en-US" sz="3200" dirty="0" smtClean="0">
                <a:solidFill>
                  <a:schemeClr val="bg1"/>
                </a:solidFill>
                <a:latin typeface="Times New Roman" pitchFamily="18" charset="0"/>
                <a:cs typeface="Times New Roman" pitchFamily="18" charset="0"/>
              </a:rPr>
              <a:t>PROBLEMATIKAT</a:t>
            </a:r>
          </a:p>
        </p:txBody>
      </p:sp>
      <p:sp>
        <p:nvSpPr>
          <p:cNvPr id="2" name="Rectangle 1"/>
          <p:cNvSpPr/>
          <p:nvPr/>
        </p:nvSpPr>
        <p:spPr>
          <a:xfrm>
            <a:off x="228600" y="2362200"/>
            <a:ext cx="8686800" cy="4684359"/>
          </a:xfrm>
          <a:prstGeom prst="rect">
            <a:avLst/>
          </a:prstGeom>
        </p:spPr>
        <p:txBody>
          <a:bodyPr wrap="square">
            <a:spAutoFit/>
          </a:bodyPr>
          <a:lstStyle/>
          <a:p>
            <a:pPr marL="342900" lvl="0" indent="-342900" algn="just">
              <a:buFont typeface="+mj-lt"/>
              <a:buAutoNum type="arabicPeriod"/>
            </a:pPr>
            <a:r>
              <a:rPr lang="en-US" sz="1400" dirty="0" err="1" smtClean="0">
                <a:latin typeface="Times New Roman" panose="02020603050405020304" pitchFamily="18" charset="0"/>
                <a:cs typeface="Times New Roman" panose="02020603050405020304" pitchFamily="18" charset="0"/>
              </a:rPr>
              <a:t>Fondi</a:t>
            </a:r>
            <a:r>
              <a:rPr lang="en-US" sz="1400" dirty="0" smtClean="0">
                <a:latin typeface="Times New Roman" panose="02020603050405020304" pitchFamily="18" charset="0"/>
                <a:cs typeface="Times New Roman" panose="02020603050405020304" pitchFamily="18" charset="0"/>
              </a:rPr>
              <a:t> I </a:t>
            </a:r>
            <a:r>
              <a:rPr lang="en-US" sz="1400" dirty="0" err="1" smtClean="0">
                <a:latin typeface="Times New Roman" panose="02020603050405020304" pitchFamily="18" charset="0"/>
                <a:cs typeface="Times New Roman" panose="02020603050405020304" pitchFamily="18" charset="0"/>
              </a:rPr>
              <a:t>kushtëzuar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për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bashkitë</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nuk</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arrin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vlerën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minimale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prej</a:t>
            </a:r>
            <a:r>
              <a:rPr lang="en-US" sz="1400" dirty="0" smtClean="0">
                <a:latin typeface="Times New Roman" panose="02020603050405020304" pitchFamily="18" charset="0"/>
                <a:cs typeface="Times New Roman" panose="02020603050405020304" pitchFamily="18" charset="0"/>
              </a:rPr>
              <a:t> 4% </a:t>
            </a:r>
            <a:r>
              <a:rPr lang="en-US" sz="1400" dirty="0" err="1" smtClean="0">
                <a:latin typeface="Times New Roman" panose="02020603050405020304" pitchFamily="18" charset="0"/>
                <a:cs typeface="Times New Roman" panose="02020603050405020304" pitchFamily="18" charset="0"/>
              </a:rPr>
              <a:t>të</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totalit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të</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buxhetit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vjetor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siç</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parashikon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neni</a:t>
            </a:r>
            <a:r>
              <a:rPr lang="en-US" sz="1400" dirty="0" smtClean="0">
                <a:latin typeface="Times New Roman" panose="02020603050405020304" pitchFamily="18" charset="0"/>
                <a:cs typeface="Times New Roman" panose="02020603050405020304" pitchFamily="18" charset="0"/>
              </a:rPr>
              <a:t> 65, </a:t>
            </a:r>
            <a:r>
              <a:rPr lang="en-US" sz="1400" dirty="0" err="1" smtClean="0">
                <a:latin typeface="Times New Roman" panose="02020603050405020304" pitchFamily="18" charset="0"/>
                <a:cs typeface="Times New Roman" panose="02020603050405020304" pitchFamily="18" charset="0"/>
              </a:rPr>
              <a:t>pika</a:t>
            </a:r>
            <a:r>
              <a:rPr lang="en-US" sz="1400" dirty="0" smtClean="0">
                <a:latin typeface="Times New Roman" panose="02020603050405020304" pitchFamily="18" charset="0"/>
                <a:cs typeface="Times New Roman" panose="02020603050405020304" pitchFamily="18" charset="0"/>
              </a:rPr>
              <a:t> 1  e </a:t>
            </a:r>
            <a:r>
              <a:rPr lang="en-US" sz="1400" dirty="0" err="1" smtClean="0">
                <a:latin typeface="Times New Roman" panose="02020603050405020304" pitchFamily="18" charset="0"/>
                <a:cs typeface="Times New Roman" panose="02020603050405020304" pitchFamily="18" charset="0"/>
              </a:rPr>
              <a:t>ligjit</a:t>
            </a:r>
            <a:r>
              <a:rPr lang="en-US" sz="1400" dirty="0" smtClean="0">
                <a:latin typeface="Times New Roman" panose="02020603050405020304" pitchFamily="18" charset="0"/>
                <a:cs typeface="Times New Roman" panose="02020603050405020304" pitchFamily="18" charset="0"/>
              </a:rPr>
              <a:t> nr.45/2019 “</a:t>
            </a:r>
            <a:r>
              <a:rPr lang="en-US" sz="1400" dirty="0" err="1" smtClean="0">
                <a:latin typeface="Times New Roman" panose="02020603050405020304" pitchFamily="18" charset="0"/>
                <a:cs typeface="Times New Roman" panose="02020603050405020304" pitchFamily="18" charset="0"/>
              </a:rPr>
              <a:t>Për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mbrojtjen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civile</a:t>
            </a:r>
            <a:r>
              <a:rPr lang="en-US" sz="1400" dirty="0" smtClean="0">
                <a:latin typeface="Times New Roman" panose="02020603050405020304" pitchFamily="18" charset="0"/>
                <a:cs typeface="Times New Roman" panose="02020603050405020304" pitchFamily="18" charset="0"/>
              </a:rPr>
              <a:t>”.</a:t>
            </a:r>
          </a:p>
          <a:p>
            <a:pPr marL="342900" lvl="0" indent="-342900" algn="just">
              <a:buFont typeface="+mj-lt"/>
              <a:buAutoNum type="arabicPeriod"/>
            </a:pPr>
            <a:r>
              <a:rPr lang="sq-AL" sz="1400" dirty="0" smtClean="0">
                <a:latin typeface="Times New Roman" panose="02020603050405020304" pitchFamily="18" charset="0"/>
                <a:cs typeface="Times New Roman" panose="02020603050405020304" pitchFamily="18" charset="0"/>
              </a:rPr>
              <a:t>Nevoja për rehabilitimin sidomos të Lumit Ishëm pasi këtu paraqitet situata më e domosdshme (</a:t>
            </a:r>
            <a:r>
              <a:rPr lang="sq-AL" sz="1400" i="1" dirty="0" smtClean="0">
                <a:latin typeface="Times New Roman" panose="02020603050405020304" pitchFamily="18" charset="0"/>
                <a:cs typeface="Times New Roman" panose="02020603050405020304" pitchFamily="18" charset="0"/>
              </a:rPr>
              <a:t>kemi kërkuar mbajtjen e një takimi të nivelit të lartë vendimmarrës dhe teknik</a:t>
            </a:r>
            <a:r>
              <a:rPr lang="sq-AL" sz="1400" dirty="0" smtClean="0">
                <a:latin typeface="Times New Roman" panose="02020603050405020304" pitchFamily="18" charset="0"/>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sq-AL" sz="1400" dirty="0" smtClean="0">
                <a:latin typeface="Times New Roman" panose="02020603050405020304" pitchFamily="18" charset="0"/>
                <a:cs typeface="Times New Roman" panose="02020603050405020304" pitchFamily="18" charset="0"/>
              </a:rPr>
              <a:t>Mungesa </a:t>
            </a:r>
            <a:r>
              <a:rPr lang="sq-AL" sz="1400" dirty="0">
                <a:latin typeface="Times New Roman" panose="02020603050405020304" pitchFamily="18" charset="0"/>
                <a:cs typeface="Times New Roman" panose="02020603050405020304" pitchFamily="18" charset="0"/>
              </a:rPr>
              <a:t>në kapacitete të M.Z.SH-ve në mjete, pajisje, efektivë zjarrfikës (</a:t>
            </a:r>
            <a:r>
              <a:rPr lang="sq-AL" sz="1400" i="1" dirty="0">
                <a:latin typeface="Times New Roman" panose="02020603050405020304" pitchFamily="18" charset="0"/>
                <a:cs typeface="Times New Roman" panose="02020603050405020304" pitchFamily="18" charset="0"/>
              </a:rPr>
              <a:t>sidomos në bashkinë Durrës</a:t>
            </a:r>
            <a:r>
              <a:rPr lang="sq-AL"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sq-AL" sz="1400" dirty="0">
                <a:latin typeface="Times New Roman" panose="02020603050405020304" pitchFamily="18" charset="0"/>
                <a:cs typeface="Times New Roman" panose="02020603050405020304" pitchFamily="18" charset="0"/>
              </a:rPr>
              <a:t>Mungesa e 2 nënstacioneve zjarrfikëse (</a:t>
            </a:r>
            <a:r>
              <a:rPr lang="sq-AL" sz="1400" i="1" dirty="0">
                <a:latin typeface="Times New Roman" panose="02020603050405020304" pitchFamily="18" charset="0"/>
                <a:cs typeface="Times New Roman" panose="02020603050405020304" pitchFamily="18" charset="0"/>
              </a:rPr>
              <a:t>minimalisht</a:t>
            </a:r>
            <a:r>
              <a:rPr lang="sq-AL" sz="1400" dirty="0">
                <a:latin typeface="Times New Roman" panose="02020603050405020304" pitchFamily="18" charset="0"/>
                <a:cs typeface="Times New Roman" panose="02020603050405020304" pitchFamily="18" charset="0"/>
              </a:rPr>
              <a:t>) të përhershme (</a:t>
            </a:r>
            <a:r>
              <a:rPr lang="sq-AL" sz="1400" i="1" dirty="0">
                <a:latin typeface="Times New Roman" panose="02020603050405020304" pitchFamily="18" charset="0"/>
                <a:cs typeface="Times New Roman" panose="02020603050405020304" pitchFamily="18" charset="0"/>
              </a:rPr>
              <a:t>1 për Bashkinë Durrës dhe 1 për Bashkinë Krujë</a:t>
            </a:r>
            <a:r>
              <a:rPr lang="sq-AL"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Autoriteti</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Portual</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Durrës</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Stacioni</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zjarrfikës</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ka</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ndihmuar</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në</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disa</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raste</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zjarri</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M.Z.Sh-ja</a:t>
            </a:r>
            <a:r>
              <a:rPr lang="en-US" sz="1400" i="1"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sq-AL" sz="1400" dirty="0">
                <a:latin typeface="Times New Roman" panose="02020603050405020304" pitchFamily="18" charset="0"/>
                <a:cs typeface="Times New Roman" panose="02020603050405020304" pitchFamily="18" charset="0"/>
              </a:rPr>
              <a:t>Kurora e digave të rezervuarëve: Rubjek 1, Rubjek 2, Gjepalaj, Shetel (</a:t>
            </a:r>
            <a:r>
              <a:rPr lang="sq-AL" sz="1400" i="1" dirty="0">
                <a:latin typeface="Times New Roman" panose="02020603050405020304" pitchFamily="18" charset="0"/>
                <a:cs typeface="Times New Roman" panose="02020603050405020304" pitchFamily="18" charset="0"/>
              </a:rPr>
              <a:t>Bashkia Shijak</a:t>
            </a:r>
            <a:r>
              <a:rPr lang="sq-AL"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sq-AL" sz="1400" dirty="0">
                <a:latin typeface="Times New Roman" panose="02020603050405020304" pitchFamily="18" charset="0"/>
                <a:cs typeface="Times New Roman" panose="02020603050405020304" pitchFamily="18" charset="0"/>
              </a:rPr>
              <a:t>Mungesa e një udhëzimi/urdhri për Komisariatin e Policisë Krujë (</a:t>
            </a:r>
            <a:r>
              <a:rPr lang="sq-AL" sz="1400" i="1" dirty="0">
                <a:latin typeface="Times New Roman" panose="02020603050405020304" pitchFamily="18" charset="0"/>
                <a:cs typeface="Times New Roman" panose="02020603050405020304" pitchFamily="18" charset="0"/>
              </a:rPr>
              <a:t>si pjesë e D.V.P.T nga 1 qershori 2023</a:t>
            </a:r>
            <a:r>
              <a:rPr lang="sq-AL" sz="1400" dirty="0">
                <a:latin typeface="Times New Roman" panose="02020603050405020304" pitchFamily="18" charset="0"/>
                <a:cs typeface="Times New Roman" panose="02020603050405020304" pitchFamily="18" charset="0"/>
              </a:rPr>
              <a:t>) në lidhje me raportimin  për rastet e emergjencave në territorin e Bashkisë Krujë (</a:t>
            </a:r>
            <a:r>
              <a:rPr lang="sq-AL" sz="1400" i="1" dirty="0">
                <a:latin typeface="Times New Roman" panose="02020603050405020304" pitchFamily="18" charset="0"/>
                <a:cs typeface="Times New Roman" panose="02020603050405020304" pitchFamily="18" charset="0"/>
              </a:rPr>
              <a:t>kemi dërguar një shkresë Drejtorisë Vendore të Policisë Tiranë</a:t>
            </a:r>
            <a:r>
              <a:rPr lang="sq-AL"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sq-AL" sz="1400" dirty="0">
                <a:latin typeface="Times New Roman" panose="02020603050405020304" pitchFamily="18" charset="0"/>
                <a:cs typeface="Times New Roman" panose="02020603050405020304" pitchFamily="18" charset="0"/>
              </a:rPr>
              <a:t>Përdorimi i fondit </a:t>
            </a:r>
            <a:r>
              <a:rPr lang="sq-AL" sz="1400" dirty="0" smtClean="0">
                <a:latin typeface="Times New Roman" panose="02020603050405020304" pitchFamily="18" charset="0"/>
                <a:cs typeface="Times New Roman" panose="02020603050405020304" pitchFamily="18" charset="0"/>
              </a:rPr>
              <a:t>të kushtëzuar në fushën e mbrojtjes civile alokuar bashkive nga buxheti i shtetit;</a:t>
            </a:r>
            <a:endParaRPr lang="en-US" sz="1400" dirty="0" smtClean="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sq-AL" sz="1400" dirty="0" smtClean="0">
                <a:latin typeface="Times New Roman" panose="02020603050405020304" pitchFamily="18" charset="0"/>
                <a:cs typeface="Times New Roman" panose="02020603050405020304" pitchFamily="18" charset="0"/>
              </a:rPr>
              <a:t>Mungesa e burimeve njerëzore apo financiare për hartimin e paketës me 3 (</a:t>
            </a:r>
            <a:r>
              <a:rPr lang="sq-AL" sz="1400" i="1" dirty="0" smtClean="0">
                <a:latin typeface="Times New Roman" panose="02020603050405020304" pitchFamily="18" charset="0"/>
                <a:cs typeface="Times New Roman" panose="02020603050405020304" pitchFamily="18" charset="0"/>
              </a:rPr>
              <a:t>tre</a:t>
            </a:r>
            <a:r>
              <a:rPr lang="sq-AL" sz="1400" dirty="0" smtClean="0">
                <a:latin typeface="Times New Roman" panose="02020603050405020304" pitchFamily="18" charset="0"/>
                <a:cs typeface="Times New Roman" panose="02020603050405020304" pitchFamily="18" charset="0"/>
              </a:rPr>
              <a:t>) dokumentat strategjike të emergjencave civile;</a:t>
            </a:r>
            <a:endParaRPr lang="en-US" sz="1400" dirty="0" smtClean="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400" dirty="0" err="1" smtClean="0">
                <a:latin typeface="Times New Roman" panose="02020603050405020304" pitchFamily="18" charset="0"/>
                <a:cs typeface="Times New Roman" panose="02020603050405020304" pitchFamily="18" charset="0"/>
              </a:rPr>
              <a:t>Mungesa</a:t>
            </a:r>
            <a:r>
              <a:rPr lang="en-US" sz="1400" dirty="0" smtClean="0">
                <a:latin typeface="Times New Roman" panose="02020603050405020304" pitchFamily="18" charset="0"/>
                <a:cs typeface="Times New Roman" panose="02020603050405020304" pitchFamily="18" charset="0"/>
              </a:rPr>
              <a:t> e </a:t>
            </a:r>
            <a:r>
              <a:rPr lang="en-US" sz="1400" dirty="0" err="1" smtClean="0">
                <a:latin typeface="Times New Roman" panose="02020603050405020304" pitchFamily="18" charset="0"/>
                <a:cs typeface="Times New Roman" panose="02020603050405020304" pitchFamily="18" charset="0"/>
              </a:rPr>
              <a:t>Hidrantëve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për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furnizimin</a:t>
            </a:r>
            <a:r>
              <a:rPr lang="en-US" sz="1400" dirty="0" smtClean="0">
                <a:latin typeface="Times New Roman" panose="02020603050405020304" pitchFamily="18" charset="0"/>
                <a:cs typeface="Times New Roman" panose="02020603050405020304" pitchFamily="18" charset="0"/>
              </a:rPr>
              <a:t> me </a:t>
            </a:r>
            <a:r>
              <a:rPr lang="en-US" sz="1400" dirty="0" err="1" smtClean="0">
                <a:latin typeface="Times New Roman" panose="02020603050405020304" pitchFamily="18" charset="0"/>
                <a:cs typeface="Times New Roman" panose="02020603050405020304" pitchFamily="18" charset="0"/>
              </a:rPr>
              <a:t>ujë</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të</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mjeteve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zjarrfikëse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sidomos</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në</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zonat</a:t>
            </a:r>
            <a:r>
              <a:rPr lang="en-US" sz="1400" dirty="0" smtClean="0">
                <a:latin typeface="Times New Roman" panose="02020603050405020304" pitchFamily="18" charset="0"/>
                <a:cs typeface="Times New Roman" panose="02020603050405020304" pitchFamily="18" charset="0"/>
              </a:rPr>
              <a:t> me </a:t>
            </a:r>
            <a:r>
              <a:rPr lang="en-US" sz="1400" dirty="0" err="1" smtClean="0">
                <a:latin typeface="Times New Roman" panose="02020603050405020304" pitchFamily="18" charset="0"/>
                <a:cs typeface="Times New Roman" panose="02020603050405020304" pitchFamily="18" charset="0"/>
              </a:rPr>
              <a:t>nivel</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të</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lartë</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risku</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për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zjarret</a:t>
            </a:r>
            <a:r>
              <a:rPr lang="en-US" sz="1400" dirty="0" smtClean="0">
                <a:latin typeface="Times New Roman" panose="02020603050405020304" pitchFamily="18" charset="0"/>
                <a:cs typeface="Times New Roman" panose="02020603050405020304" pitchFamily="18" charset="0"/>
              </a:rPr>
              <a:t>;</a:t>
            </a:r>
          </a:p>
          <a:p>
            <a:pPr marL="342900" lvl="0" indent="-342900" algn="just">
              <a:buFont typeface="+mj-lt"/>
              <a:buAutoNum type="arabicPeriod"/>
            </a:pPr>
            <a:r>
              <a:rPr lang="en-US" sz="1400" dirty="0" err="1" smtClean="0">
                <a:latin typeface="Times New Roman" panose="02020603050405020304" pitchFamily="18" charset="0"/>
                <a:cs typeface="Times New Roman" panose="02020603050405020304" pitchFamily="18" charset="0"/>
              </a:rPr>
              <a:t>Mungesa</a:t>
            </a:r>
            <a:r>
              <a:rPr lang="en-US" sz="1400" dirty="0" smtClean="0">
                <a:latin typeface="Times New Roman" panose="02020603050405020304" pitchFamily="18" charset="0"/>
                <a:cs typeface="Times New Roman" panose="02020603050405020304" pitchFamily="18" charset="0"/>
              </a:rPr>
              <a:t> e </a:t>
            </a:r>
            <a:r>
              <a:rPr lang="en-US" sz="1400" dirty="0" err="1" smtClean="0">
                <a:latin typeface="Times New Roman" panose="02020603050405020304" pitchFamily="18" charset="0"/>
                <a:cs typeface="Times New Roman" panose="02020603050405020304" pitchFamily="18" charset="0"/>
              </a:rPr>
              <a:t>një</a:t>
            </a:r>
            <a:r>
              <a:rPr lang="en-US" sz="1400" dirty="0" smtClean="0">
                <a:latin typeface="Times New Roman" panose="02020603050405020304" pitchFamily="18" charset="0"/>
                <a:cs typeface="Times New Roman" panose="02020603050405020304" pitchFamily="18" charset="0"/>
              </a:rPr>
              <a:t> VKM-je/</a:t>
            </a:r>
            <a:r>
              <a:rPr lang="en-US" sz="1400" dirty="0" err="1" smtClean="0">
                <a:latin typeface="Times New Roman" panose="02020603050405020304" pitchFamily="18" charset="0"/>
                <a:cs typeface="Times New Roman" panose="02020603050405020304" pitchFamily="18" charset="0"/>
              </a:rPr>
              <a:t>Urdhëri</a:t>
            </a:r>
            <a:r>
              <a:rPr lang="en-US" sz="1400" dirty="0" smtClean="0">
                <a:latin typeface="Times New Roman" panose="02020603050405020304" pitchFamily="18" charset="0"/>
                <a:cs typeface="Times New Roman" panose="02020603050405020304" pitchFamily="18" charset="0"/>
              </a:rPr>
              <a:t>/</a:t>
            </a:r>
            <a:r>
              <a:rPr lang="en-US" sz="1400" dirty="0" err="1" smtClean="0">
                <a:latin typeface="Times New Roman" panose="02020603050405020304" pitchFamily="18" charset="0"/>
                <a:cs typeface="Times New Roman" panose="02020603050405020304" pitchFamily="18" charset="0"/>
              </a:rPr>
              <a:t>Udhëzimi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për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mënyrën</a:t>
            </a:r>
            <a:r>
              <a:rPr lang="en-US" sz="1400" dirty="0" smtClean="0">
                <a:latin typeface="Times New Roman" panose="02020603050405020304" pitchFamily="18" charset="0"/>
                <a:cs typeface="Times New Roman" panose="02020603050405020304" pitchFamily="18" charset="0"/>
              </a:rPr>
              <a:t> e </a:t>
            </a:r>
            <a:r>
              <a:rPr lang="en-US" sz="1400" dirty="0" err="1" smtClean="0">
                <a:latin typeface="Times New Roman" panose="02020603050405020304" pitchFamily="18" charset="0"/>
                <a:cs typeface="Times New Roman" panose="02020603050405020304" pitchFamily="18" charset="0"/>
              </a:rPr>
              <a:t>funksionimit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të</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Komisionit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të</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Mbrojtjes</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Civile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në</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nivel</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qarku</a:t>
            </a:r>
            <a:r>
              <a:rPr lang="en-US" sz="1400" dirty="0" smtClean="0">
                <a:latin typeface="Times New Roman" panose="02020603050405020304" pitchFamily="18" charset="0"/>
                <a:cs typeface="Times New Roman" panose="02020603050405020304" pitchFamily="18" charset="0"/>
              </a:rPr>
              <a:t> </a:t>
            </a:r>
            <a:r>
              <a:rPr lang="en-US" sz="1400" i="1" dirty="0" smtClean="0">
                <a:latin typeface="Times New Roman" panose="02020603050405020304" pitchFamily="18" charset="0"/>
                <a:cs typeface="Times New Roman" panose="02020603050405020304" pitchFamily="18" charset="0"/>
              </a:rPr>
              <a:t>(</a:t>
            </a:r>
            <a:r>
              <a:rPr lang="en-US" sz="1400" i="1" dirty="0" err="1" smtClean="0">
                <a:latin typeface="Times New Roman" panose="02020603050405020304" pitchFamily="18" charset="0"/>
                <a:cs typeface="Times New Roman" panose="02020603050405020304" pitchFamily="18" charset="0"/>
              </a:rPr>
              <a:t>aktualisht</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tani</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funksionojmë</a:t>
            </a:r>
            <a:r>
              <a:rPr lang="en-US" sz="1400" i="1" dirty="0" smtClean="0">
                <a:latin typeface="Times New Roman" panose="02020603050405020304" pitchFamily="18" charset="0"/>
                <a:cs typeface="Times New Roman" panose="02020603050405020304" pitchFamily="18" charset="0"/>
              </a:rPr>
              <a:t> me </a:t>
            </a:r>
            <a:r>
              <a:rPr lang="en-US" sz="1400" i="1" dirty="0" err="1" smtClean="0">
                <a:latin typeface="Times New Roman" panose="02020603050405020304" pitchFamily="18" charset="0"/>
                <a:cs typeface="Times New Roman" panose="02020603050405020304" pitchFamily="18" charset="0"/>
              </a:rPr>
              <a:t>Udhëzimin</a:t>
            </a:r>
            <a:r>
              <a:rPr lang="en-US" sz="1400" i="1" dirty="0" smtClean="0">
                <a:latin typeface="Times New Roman" panose="02020603050405020304" pitchFamily="18" charset="0"/>
                <a:cs typeface="Times New Roman" panose="02020603050405020304" pitchFamily="18" charset="0"/>
              </a:rPr>
              <a:t> e </a:t>
            </a:r>
            <a:r>
              <a:rPr lang="en-US" sz="1400" i="1" dirty="0" err="1" smtClean="0">
                <a:latin typeface="Times New Roman" panose="02020603050405020304" pitchFamily="18" charset="0"/>
                <a:cs typeface="Times New Roman" panose="02020603050405020304" pitchFamily="18" charset="0"/>
              </a:rPr>
              <a:t>Ministrit</a:t>
            </a:r>
            <a:r>
              <a:rPr lang="en-US" sz="1400" i="1" dirty="0" smtClean="0">
                <a:latin typeface="Times New Roman" panose="02020603050405020304" pitchFamily="18" charset="0"/>
                <a:cs typeface="Times New Roman" panose="02020603050405020304" pitchFamily="18" charset="0"/>
              </a:rPr>
              <a:t> nr. 16, </a:t>
            </a:r>
            <a:r>
              <a:rPr lang="en-US" sz="1400" i="1" dirty="0" err="1" smtClean="0">
                <a:latin typeface="Times New Roman" panose="02020603050405020304" pitchFamily="18" charset="0"/>
                <a:cs typeface="Times New Roman" panose="02020603050405020304" pitchFamily="18" charset="0"/>
              </a:rPr>
              <a:t>datë</a:t>
            </a:r>
            <a:r>
              <a:rPr lang="en-US" sz="1400" i="1" dirty="0" smtClean="0">
                <a:latin typeface="Times New Roman" panose="02020603050405020304" pitchFamily="18" charset="0"/>
                <a:cs typeface="Times New Roman" panose="02020603050405020304" pitchFamily="18" charset="0"/>
              </a:rPr>
              <a:t> 11.07.2003 “</a:t>
            </a:r>
            <a:r>
              <a:rPr lang="en-US" sz="1400" i="1" dirty="0" err="1" smtClean="0">
                <a:latin typeface="Times New Roman" panose="02020603050405020304" pitchFamily="18" charset="0"/>
                <a:cs typeface="Times New Roman" panose="02020603050405020304" pitchFamily="18" charset="0"/>
              </a:rPr>
              <a:t>Për</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ngritjen</a:t>
            </a:r>
            <a:r>
              <a:rPr lang="en-US" sz="1400" i="1" dirty="0" smtClean="0">
                <a:latin typeface="Times New Roman" panose="02020603050405020304" pitchFamily="18" charset="0"/>
                <a:cs typeface="Times New Roman" panose="02020603050405020304" pitchFamily="18" charset="0"/>
              </a:rPr>
              <a:t> e </a:t>
            </a:r>
            <a:r>
              <a:rPr lang="en-US" sz="1400" i="1" dirty="0" err="1" smtClean="0">
                <a:latin typeface="Times New Roman" panose="02020603050405020304" pitchFamily="18" charset="0"/>
                <a:cs typeface="Times New Roman" panose="02020603050405020304" pitchFamily="18" charset="0"/>
              </a:rPr>
              <a:t>Komisionit</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të</a:t>
            </a:r>
            <a:r>
              <a:rPr lang="en-US" sz="1400" i="1" dirty="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Planifikimit</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të</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Emergjencave</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Civile</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në</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Nivel</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Qarku</a:t>
            </a:r>
            <a:r>
              <a:rPr lang="en-US" sz="1400" i="1" dirty="0" smtClean="0">
                <a:latin typeface="Times New Roman" panose="02020603050405020304" pitchFamily="18" charset="0"/>
                <a:cs typeface="Times New Roman" panose="02020603050405020304" pitchFamily="18" charset="0"/>
              </a:rPr>
              <a:t>”).</a:t>
            </a:r>
          </a:p>
          <a:p>
            <a:pPr lvl="0" algn="just"/>
            <a:endParaRPr lang="en-US" sz="1400" i="1" dirty="0" smtClean="0">
              <a:latin typeface="Times New Roman" panose="02020603050405020304" pitchFamily="18" charset="0"/>
              <a:cs typeface="Times New Roman" panose="02020603050405020304" pitchFamily="18" charset="0"/>
            </a:endParaRPr>
          </a:p>
          <a:p>
            <a:pPr algn="just">
              <a:lnSpc>
                <a:spcPct val="115000"/>
              </a:lnSpc>
              <a:spcAft>
                <a:spcPts val="10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97</a:t>
            </a:fld>
            <a:endParaRPr lang="en-US" b="1" dirty="0">
              <a:solidFill>
                <a:schemeClr val="tx1"/>
              </a:solidFill>
            </a:endParaRPr>
          </a:p>
        </p:txBody>
      </p:sp>
    </p:spTree>
    <p:extLst>
      <p:ext uri="{BB962C8B-B14F-4D97-AF65-F5344CB8AC3E}">
        <p14:creationId xmlns:p14="http://schemas.microsoft.com/office/powerpoint/2010/main" val="29657584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838200"/>
            <a:ext cx="7239000" cy="1066469"/>
          </a:xfrm>
        </p:spPr>
        <p:txBody>
          <a:bodyPr/>
          <a:lstStyle/>
          <a:p>
            <a:pPr marL="685800" indent="-685800" algn="ctr"/>
            <a:r>
              <a:rPr lang="en-US" sz="3200" dirty="0" smtClean="0">
                <a:solidFill>
                  <a:schemeClr val="bg1"/>
                </a:solidFill>
                <a:latin typeface="Times New Roman" pitchFamily="18" charset="0"/>
                <a:cs typeface="Times New Roman" pitchFamily="18" charset="0"/>
              </a:rPr>
              <a:t>OBJEKTIVAT 2026</a:t>
            </a:r>
          </a:p>
        </p:txBody>
      </p:sp>
      <p:sp>
        <p:nvSpPr>
          <p:cNvPr id="2" name="Rectangle 1"/>
          <p:cNvSpPr/>
          <p:nvPr/>
        </p:nvSpPr>
        <p:spPr>
          <a:xfrm>
            <a:off x="342900" y="2590799"/>
            <a:ext cx="8229600" cy="4524315"/>
          </a:xfrm>
          <a:prstGeom prst="rect">
            <a:avLst/>
          </a:prstGeom>
        </p:spPr>
        <p:txBody>
          <a:bodyPr wrap="square">
            <a:spAutoFit/>
          </a:bodyPr>
          <a:lstStyle/>
          <a:p>
            <a:pPr lvl="0" algn="just"/>
            <a:r>
              <a:rPr lang="pt-BR" sz="1600" dirty="0" smtClean="0">
                <a:latin typeface="Times New Roman" pitchFamily="18" charset="0"/>
                <a:ea typeface="Times New Roman"/>
                <a:cs typeface="Times New Roman" pitchFamily="18" charset="0"/>
              </a:rPr>
              <a:t> </a:t>
            </a:r>
            <a:r>
              <a:rPr lang="pt-BR" sz="1600" b="1" dirty="0" smtClean="0">
                <a:latin typeface="Times New Roman" pitchFamily="18" charset="0"/>
                <a:ea typeface="Times New Roman"/>
                <a:cs typeface="Times New Roman" pitchFamily="18" charset="0"/>
              </a:rPr>
              <a:t>Në </a:t>
            </a:r>
            <a:r>
              <a:rPr lang="pt-BR" sz="1600" b="1" dirty="0">
                <a:latin typeface="Times New Roman" pitchFamily="18" charset="0"/>
                <a:ea typeface="Times New Roman"/>
                <a:cs typeface="Times New Roman" pitchFamily="18" charset="0"/>
              </a:rPr>
              <a:t>koordinim me Agjencinë Kombëtarë të Mbrojtjes Civile, ekspertëve të GIZ dhe </a:t>
            </a:r>
            <a:r>
              <a:rPr lang="pt-BR" sz="1600" b="1" dirty="0" smtClean="0">
                <a:latin typeface="Times New Roman" pitchFamily="18" charset="0"/>
                <a:ea typeface="Times New Roman"/>
                <a:cs typeface="Times New Roman" pitchFamily="18" charset="0"/>
              </a:rPr>
              <a:t>MetroPOLIS&amp;Co-Plan nis:</a:t>
            </a:r>
            <a:endParaRPr lang="pt-BR" sz="1600" b="1" dirty="0" smtClean="0">
              <a:latin typeface="Times New Roman" pitchFamily="18" charset="0"/>
              <a:cs typeface="Times New Roman" pitchFamily="18" charset="0"/>
            </a:endParaRPr>
          </a:p>
          <a:p>
            <a:pPr algn="just"/>
            <a:endParaRPr lang="en-US" sz="1600" i="1" dirty="0" smtClean="0">
              <a:latin typeface="Times New Roman" panose="02020603050405020304" pitchFamily="18" charset="0"/>
              <a:cs typeface="Times New Roman" panose="02020603050405020304" pitchFamily="18" charset="0"/>
            </a:endParaRPr>
          </a:p>
          <a:p>
            <a:pPr algn="just"/>
            <a:r>
              <a:rPr lang="en-US" sz="1600" i="1" dirty="0" err="1" smtClean="0">
                <a:latin typeface="Times New Roman" panose="02020603050405020304" pitchFamily="18" charset="0"/>
                <a:cs typeface="Times New Roman" panose="02020603050405020304" pitchFamily="18" charset="0"/>
              </a:rPr>
              <a:t>Është</a:t>
            </a:r>
            <a:r>
              <a:rPr lang="en-US" sz="1600" i="1" dirty="0" smtClean="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ngritur</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urdhëri</a:t>
            </a:r>
            <a:r>
              <a:rPr lang="en-US" sz="1600" i="1" dirty="0">
                <a:latin typeface="Times New Roman" panose="02020603050405020304" pitchFamily="18" charset="0"/>
                <a:cs typeface="Times New Roman" panose="02020603050405020304" pitchFamily="18" charset="0"/>
              </a:rPr>
              <a:t> nr</a:t>
            </a:r>
            <a:r>
              <a:rPr lang="en-US" sz="1600" i="1" dirty="0" smtClean="0">
                <a:latin typeface="Times New Roman" panose="02020603050405020304" pitchFamily="18" charset="0"/>
                <a:cs typeface="Times New Roman" panose="02020603050405020304" pitchFamily="18" charset="0"/>
              </a:rPr>
              <a:t>. 90 </a:t>
            </a:r>
            <a:r>
              <a:rPr lang="en-US" sz="1600" i="1" dirty="0" err="1">
                <a:latin typeface="Times New Roman" panose="02020603050405020304" pitchFamily="18" charset="0"/>
                <a:cs typeface="Times New Roman" panose="02020603050405020304" pitchFamily="18" charset="0"/>
              </a:rPr>
              <a:t>datë</a:t>
            </a:r>
            <a:r>
              <a:rPr lang="en-US" sz="1600" i="1" dirty="0">
                <a:latin typeface="Times New Roman" panose="02020603050405020304" pitchFamily="18" charset="0"/>
                <a:cs typeface="Times New Roman" panose="02020603050405020304" pitchFamily="18" charset="0"/>
              </a:rPr>
              <a:t> 22.12.2025 ‘”</a:t>
            </a:r>
            <a:r>
              <a:rPr lang="en-US" sz="1600" i="1" dirty="0" err="1">
                <a:latin typeface="Times New Roman" panose="02020603050405020304" pitchFamily="18" charset="0"/>
                <a:cs typeface="Times New Roman" panose="02020603050405020304" pitchFamily="18" charset="0"/>
              </a:rPr>
              <a:t>Për</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procesin</a:t>
            </a:r>
            <a:r>
              <a:rPr lang="en-US" sz="1600" i="1" dirty="0">
                <a:latin typeface="Times New Roman" panose="02020603050405020304" pitchFamily="18" charset="0"/>
                <a:cs typeface="Times New Roman" panose="02020603050405020304" pitchFamily="18" charset="0"/>
              </a:rPr>
              <a:t> e </a:t>
            </a:r>
            <a:r>
              <a:rPr lang="en-US" sz="1600" i="1" dirty="0" err="1">
                <a:latin typeface="Times New Roman" panose="02020603050405020304" pitchFamily="18" charset="0"/>
                <a:cs typeface="Times New Roman" panose="02020603050405020304" pitchFamily="18" charset="0"/>
              </a:rPr>
              <a:t>hartimit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të</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dokumentave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strategjike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për</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zvogëlimin</a:t>
            </a:r>
            <a:r>
              <a:rPr lang="en-US" sz="1600" i="1" dirty="0">
                <a:latin typeface="Times New Roman" panose="02020603050405020304" pitchFamily="18" charset="0"/>
                <a:cs typeface="Times New Roman" panose="02020603050405020304" pitchFamily="18" charset="0"/>
              </a:rPr>
              <a:t> e </a:t>
            </a:r>
            <a:r>
              <a:rPr lang="en-US" sz="1600" i="1" dirty="0" err="1">
                <a:latin typeface="Times New Roman" panose="02020603050405020304" pitchFamily="18" charset="0"/>
                <a:cs typeface="Times New Roman" panose="02020603050405020304" pitchFamily="18" charset="0"/>
              </a:rPr>
              <a:t>riskut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fatkeqësitë</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në</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nivel</a:t>
            </a:r>
            <a:r>
              <a:rPr lang="en-US" sz="1600" i="1" dirty="0">
                <a:latin typeface="Times New Roman" panose="02020603050405020304" pitchFamily="18" charset="0"/>
                <a:cs typeface="Times New Roman" panose="02020603050405020304" pitchFamily="18" charset="0"/>
              </a:rPr>
              <a:t> </a:t>
            </a:r>
            <a:r>
              <a:rPr lang="en-US" sz="1600" i="1" dirty="0" err="1" smtClean="0">
                <a:latin typeface="Times New Roman" panose="02020603050405020304" pitchFamily="18" charset="0"/>
                <a:cs typeface="Times New Roman" panose="02020603050405020304" pitchFamily="18" charset="0"/>
              </a:rPr>
              <a:t>qarku</a:t>
            </a:r>
            <a:r>
              <a:rPr lang="en-US" sz="1600" i="1" dirty="0" smtClean="0">
                <a:latin typeface="Times New Roman" panose="02020603050405020304" pitchFamily="18" charset="0"/>
                <a:cs typeface="Times New Roman" panose="02020603050405020304" pitchFamily="18" charset="0"/>
              </a:rPr>
              <a:t>”.</a:t>
            </a:r>
            <a:endParaRPr lang="pt-BR" sz="1600" dirty="0" smtClean="0">
              <a:latin typeface="Times New Roman" pitchFamily="18" charset="0"/>
              <a:cs typeface="Times New Roman" pitchFamily="18" charset="0"/>
            </a:endParaRPr>
          </a:p>
          <a:p>
            <a:pPr lvl="0" algn="just"/>
            <a:r>
              <a:rPr lang="pt-BR" sz="1600" dirty="0" smtClean="0">
                <a:latin typeface="Times New Roman" pitchFamily="18" charset="0"/>
                <a:cs typeface="Times New Roman" pitchFamily="18" charset="0"/>
              </a:rPr>
              <a:t>a) Procesi </a:t>
            </a:r>
            <a:r>
              <a:rPr lang="pt-BR" sz="1600" dirty="0">
                <a:latin typeface="Times New Roman" pitchFamily="18" charset="0"/>
                <a:cs typeface="Times New Roman" pitchFamily="18" charset="0"/>
              </a:rPr>
              <a:t>i hartimit të dokumentave strategjike për “</a:t>
            </a:r>
            <a:r>
              <a:rPr lang="pt-BR" sz="1600" i="1" dirty="0">
                <a:latin typeface="Times New Roman" pitchFamily="18" charset="0"/>
                <a:cs typeface="Times New Roman" pitchFamily="18" charset="0"/>
              </a:rPr>
              <a:t>Vlerësimin e Riskut nga Fatkeqësitë”</a:t>
            </a:r>
            <a:r>
              <a:rPr lang="sq-AL" sz="1600" dirty="0">
                <a:latin typeface="Times New Roman" pitchFamily="18" charset="0"/>
                <a:cs typeface="Times New Roman" pitchFamily="18" charset="0"/>
              </a:rPr>
              <a:t>, në nivel </a:t>
            </a:r>
            <a:r>
              <a:rPr lang="sq-AL" sz="1600" dirty="0" smtClean="0">
                <a:latin typeface="Times New Roman" pitchFamily="18" charset="0"/>
                <a:cs typeface="Times New Roman" pitchFamily="18" charset="0"/>
              </a:rPr>
              <a:t>qarku</a:t>
            </a:r>
            <a:r>
              <a:rPr lang="en-US" sz="1600" dirty="0" smtClean="0">
                <a:latin typeface="Times New Roman" pitchFamily="18" charset="0"/>
                <a:cs typeface="Times New Roman" pitchFamily="18" charset="0"/>
              </a:rPr>
              <a:t>.</a:t>
            </a:r>
          </a:p>
          <a:p>
            <a:pPr algn="just"/>
            <a:r>
              <a:rPr lang="pt-BR" sz="1600" dirty="0">
                <a:latin typeface="Times New Roman" pitchFamily="18" charset="0"/>
                <a:cs typeface="Times New Roman" pitchFamily="18" charset="0"/>
              </a:rPr>
              <a:t> </a:t>
            </a:r>
            <a:r>
              <a:rPr lang="pt-BR" sz="1600" dirty="0" smtClean="0">
                <a:latin typeface="Times New Roman" pitchFamily="18" charset="0"/>
                <a:cs typeface="Times New Roman" pitchFamily="18" charset="0"/>
              </a:rPr>
              <a:t>b)Procesi </a:t>
            </a:r>
            <a:r>
              <a:rPr lang="pt-BR" sz="1600" dirty="0">
                <a:latin typeface="Times New Roman" pitchFamily="18" charset="0"/>
                <a:cs typeface="Times New Roman" pitchFamily="18" charset="0"/>
              </a:rPr>
              <a:t>i hartimit të dokumentave strategjike për “</a:t>
            </a:r>
            <a:r>
              <a:rPr lang="pt-BR" sz="1600" i="1" dirty="0">
                <a:latin typeface="Times New Roman" pitchFamily="18" charset="0"/>
                <a:cs typeface="Times New Roman" pitchFamily="18" charset="0"/>
              </a:rPr>
              <a:t>Strategjinë Vendore të zvogëlimit të Riskut nga Fatkeqësitë”</a:t>
            </a:r>
            <a:r>
              <a:rPr lang="sq-AL" sz="1600" dirty="0">
                <a:latin typeface="Times New Roman" pitchFamily="18" charset="0"/>
                <a:cs typeface="Times New Roman" pitchFamily="18" charset="0"/>
              </a:rPr>
              <a:t>, në nivel qarku.</a:t>
            </a:r>
            <a:endParaRPr lang="en-US" sz="1600" dirty="0">
              <a:latin typeface="Times New Roman" pitchFamily="18" charset="0"/>
              <a:cs typeface="Times New Roman" pitchFamily="18" charset="0"/>
            </a:endParaRPr>
          </a:p>
          <a:p>
            <a:pPr marL="285750" indent="-285750" algn="just">
              <a:buFont typeface="Arial" pitchFamily="34" charset="0"/>
              <a:buChar char="•"/>
            </a:pPr>
            <a:r>
              <a:rPr lang="en-US" sz="1600" dirty="0" err="1" smtClean="0">
                <a:latin typeface="Times New Roman" pitchFamily="18" charset="0"/>
                <a:cs typeface="Times New Roman" pitchFamily="18" charset="0"/>
              </a:rPr>
              <a:t>Përditësimi</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i Planit </a:t>
            </a:r>
            <a:r>
              <a:rPr lang="en-US" sz="1600" dirty="0" err="1" smtClean="0">
                <a:latin typeface="Times New Roman" pitchFamily="18" charset="0"/>
                <a:cs typeface="Times New Roman" pitchFamily="18" charset="0"/>
              </a:rPr>
              <a:t>Kundër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Ndotjes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Detare</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të</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shkallës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së</a:t>
            </a:r>
            <a:r>
              <a:rPr lang="en-US" sz="1600" dirty="0">
                <a:latin typeface="Times New Roman" pitchFamily="18" charset="0"/>
                <a:cs typeface="Times New Roman" pitchFamily="18" charset="0"/>
              </a:rPr>
              <a:t> II-</a:t>
            </a:r>
            <a:r>
              <a:rPr lang="en-US" sz="1600" dirty="0" err="1">
                <a:latin typeface="Times New Roman" pitchFamily="18" charset="0"/>
                <a:cs typeface="Times New Roman" pitchFamily="18" charset="0"/>
              </a:rPr>
              <a:t>të</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për</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vitin</a:t>
            </a:r>
            <a:r>
              <a:rPr lang="en-US" sz="1600" dirty="0" smtClean="0">
                <a:latin typeface="Times New Roman" pitchFamily="18" charset="0"/>
                <a:cs typeface="Times New Roman" pitchFamily="18" charset="0"/>
              </a:rPr>
              <a:t> 2026;</a:t>
            </a:r>
          </a:p>
          <a:p>
            <a:pPr marL="285750" lvl="0" indent="-285750" algn="just">
              <a:buFont typeface="Arial" pitchFamily="34" charset="0"/>
              <a:buChar char="•"/>
            </a:pPr>
            <a:r>
              <a:rPr lang="sq-AL" sz="1600" dirty="0" smtClean="0">
                <a:latin typeface="Times New Roman" panose="02020603050405020304" pitchFamily="18" charset="0"/>
                <a:cs typeface="Times New Roman" panose="02020603050405020304" pitchFamily="18" charset="0"/>
              </a:rPr>
              <a:t>Përmirësimi </a:t>
            </a:r>
            <a:r>
              <a:rPr lang="sq-AL" sz="1600" dirty="0">
                <a:latin typeface="Times New Roman" panose="02020603050405020304" pitchFamily="18" charset="0"/>
                <a:cs typeface="Times New Roman" panose="02020603050405020304" pitchFamily="18" charset="0"/>
              </a:rPr>
              <a:t>akoma më shumë i “</a:t>
            </a:r>
            <a:r>
              <a:rPr lang="sq-AL" sz="1600" i="1" dirty="0">
                <a:latin typeface="Times New Roman" panose="02020603050405020304" pitchFamily="18" charset="0"/>
                <a:cs typeface="Times New Roman" panose="02020603050405020304" pitchFamily="18" charset="0"/>
              </a:rPr>
              <a:t>Sistemit të Raportimit</a:t>
            </a:r>
            <a:r>
              <a:rPr lang="sq-AL" sz="1600" dirty="0">
                <a:latin typeface="Times New Roman" panose="02020603050405020304" pitchFamily="18" charset="0"/>
                <a:cs typeface="Times New Roman" panose="02020603050405020304" pitchFamily="18" charset="0"/>
              </a:rPr>
              <a:t>”, duke nisur fillimisht me hapjen e grupit me anëtarët e Komisionit të Mbrojtjes Civile të Qarkut</a:t>
            </a:r>
            <a:r>
              <a:rPr lang="sq-AL"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marL="285750" indent="-285750" algn="just">
              <a:buFont typeface="Arial" pitchFamily="34" charset="0"/>
              <a:buChar char="•"/>
            </a:pPr>
            <a:r>
              <a:rPr lang="en-US" sz="1600" dirty="0" err="1">
                <a:latin typeface="Times New Roman" pitchFamily="18" charset="0"/>
                <a:cs typeface="Times New Roman" pitchFamily="18" charset="0"/>
              </a:rPr>
              <a:t>Organizimi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në</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terren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takimeve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në</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kuadër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të</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sensibilizimit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përmirësimit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të</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sistemit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të</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njoftimit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bashkëpunimit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strukturave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përgjegjëse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në</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rastet</a:t>
            </a:r>
            <a:r>
              <a:rPr lang="en-US" sz="1600" dirty="0">
                <a:latin typeface="Times New Roman" pitchFamily="18" charset="0"/>
                <a:cs typeface="Times New Roman" pitchFamily="18" charset="0"/>
              </a:rPr>
              <a:t> e </a:t>
            </a:r>
            <a:r>
              <a:rPr lang="en-US" sz="1600" dirty="0" err="1">
                <a:latin typeface="Times New Roman" pitchFamily="18" charset="0"/>
                <a:cs typeface="Times New Roman" pitchFamily="18" charset="0"/>
              </a:rPr>
              <a:t>zjarreve</a:t>
            </a:r>
            <a:r>
              <a:rPr lang="en-US" sz="1600" dirty="0">
                <a:latin typeface="Times New Roman" pitchFamily="18" charset="0"/>
                <a:cs typeface="Times New Roman" pitchFamily="18" charset="0"/>
              </a:rPr>
              <a:t> (</a:t>
            </a:r>
            <a:r>
              <a:rPr lang="en-US" sz="1600" i="1" dirty="0" err="1">
                <a:latin typeface="Times New Roman" pitchFamily="18" charset="0"/>
                <a:cs typeface="Times New Roman" pitchFamily="18" charset="0"/>
              </a:rPr>
              <a:t>në</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zonat</a:t>
            </a:r>
            <a:r>
              <a:rPr lang="en-US" sz="1600" i="1" dirty="0">
                <a:latin typeface="Times New Roman" pitchFamily="18" charset="0"/>
                <a:cs typeface="Times New Roman" pitchFamily="18" charset="0"/>
              </a:rPr>
              <a:t> me risk </a:t>
            </a:r>
            <a:r>
              <a:rPr lang="en-US" sz="1600" i="1" dirty="0" err="1">
                <a:latin typeface="Times New Roman" pitchFamily="18" charset="0"/>
                <a:cs typeface="Times New Roman" pitchFamily="18" charset="0"/>
              </a:rPr>
              <a:t>të</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lartë</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nisur</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nga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përvoja</a:t>
            </a:r>
            <a:r>
              <a:rPr lang="en-US" sz="1600" i="1" dirty="0">
                <a:latin typeface="Times New Roman" pitchFamily="18" charset="0"/>
                <a:cs typeface="Times New Roman" pitchFamily="18" charset="0"/>
              </a:rPr>
              <a:t> e </a:t>
            </a:r>
            <a:r>
              <a:rPr lang="en-US" sz="1600" i="1" dirty="0" err="1">
                <a:latin typeface="Times New Roman" pitchFamily="18" charset="0"/>
                <a:cs typeface="Times New Roman" pitchFamily="18" charset="0"/>
              </a:rPr>
              <a:t>viteve</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të</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shkuara</a:t>
            </a:r>
            <a:r>
              <a:rPr lang="en-US" sz="1600" dirty="0" smtClean="0">
                <a:latin typeface="Times New Roman" pitchFamily="18" charset="0"/>
                <a:cs typeface="Times New Roman" pitchFamily="18" charset="0"/>
              </a:rPr>
              <a:t>);</a:t>
            </a:r>
            <a:endParaRPr lang="en-US" sz="1600" dirty="0">
              <a:latin typeface="Times New Roman" panose="02020603050405020304" pitchFamily="18" charset="0"/>
              <a:cs typeface="Times New Roman" panose="02020603050405020304" pitchFamily="18" charset="0"/>
            </a:endParaRPr>
          </a:p>
          <a:p>
            <a:pPr marL="285750" lvl="0" indent="-285750" algn="just">
              <a:buFont typeface="Arial" pitchFamily="34" charset="0"/>
              <a:buChar char="•"/>
            </a:pPr>
            <a:r>
              <a:rPr lang="en-US" sz="1600" dirty="0" err="1" smtClean="0">
                <a:latin typeface="Times New Roman" panose="02020603050405020304" pitchFamily="18" charset="0"/>
                <a:cs typeface="Times New Roman" panose="02020603050405020304" pitchFamily="18" charset="0"/>
              </a:rPr>
              <a:t>Ndjekja</a:t>
            </a:r>
            <a:r>
              <a:rPr lang="en-US" sz="1600" dirty="0" smtClean="0">
                <a:latin typeface="Times New Roman" panose="02020603050405020304" pitchFamily="18" charset="0"/>
                <a:cs typeface="Times New Roman" panose="02020603050405020304" pitchFamily="18" charset="0"/>
              </a:rPr>
              <a:t> e </a:t>
            </a:r>
            <a:r>
              <a:rPr lang="en-US" sz="1600" dirty="0" err="1" smtClean="0">
                <a:latin typeface="Times New Roman" panose="02020603050405020304" pitchFamily="18" charset="0"/>
                <a:cs typeface="Times New Roman" panose="02020603050405020304" pitchFamily="18" charset="0"/>
              </a:rPr>
              <a:t>vijueshmërisë</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së</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projekteve</a:t>
            </a:r>
            <a:r>
              <a:rPr lang="en-US" sz="1600" dirty="0" smtClean="0">
                <a:latin typeface="Times New Roman" panose="02020603050405020304" pitchFamily="18" charset="0"/>
                <a:cs typeface="Times New Roman" panose="02020603050405020304" pitchFamily="18" charset="0"/>
              </a:rPr>
              <a:t> , </a:t>
            </a:r>
            <a:r>
              <a:rPr lang="en-US" sz="1600" dirty="0" err="1" smtClean="0">
                <a:latin typeface="Times New Roman" panose="02020603050405020304" pitchFamily="18" charset="0"/>
                <a:cs typeface="Times New Roman" panose="02020603050405020304" pitchFamily="18" charset="0"/>
              </a:rPr>
              <a:t>sipas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thirrjes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për</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aplikim</a:t>
            </a:r>
            <a:r>
              <a:rPr lang="en-US" sz="1600" dirty="0" smtClean="0">
                <a:latin typeface="Times New Roman" panose="02020603050405020304" pitchFamily="18" charset="0"/>
                <a:cs typeface="Times New Roman" panose="02020603050405020304" pitchFamily="18" charset="0"/>
              </a:rPr>
              <a:t>,”</a:t>
            </a:r>
            <a:r>
              <a:rPr lang="en-US" sz="1600" dirty="0" err="1" smtClean="0">
                <a:latin typeface="Times New Roman" panose="02020603050405020304" pitchFamily="18" charset="0"/>
                <a:cs typeface="Times New Roman" panose="02020603050405020304" pitchFamily="18" charset="0"/>
              </a:rPr>
              <a:t>Fondi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për</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Digat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hapur</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nga</a:t>
            </a:r>
            <a:r>
              <a:rPr lang="en-US" sz="1600" dirty="0" smtClean="0">
                <a:latin typeface="Times New Roman" panose="02020603050405020304" pitchFamily="18" charset="0"/>
                <a:cs typeface="Times New Roman" panose="02020603050405020304" pitchFamily="18" charset="0"/>
              </a:rPr>
              <a:t> AKMC.</a:t>
            </a:r>
          </a:p>
          <a:p>
            <a:pPr lvl="0" algn="just"/>
            <a:endParaRPr lang="en-US" sz="1600" dirty="0">
              <a:latin typeface="Times New Roman" panose="02020603050405020304" pitchFamily="18" charset="0"/>
              <a:cs typeface="Times New Roman" panose="02020603050405020304" pitchFamily="18" charset="0"/>
            </a:endParaRPr>
          </a:p>
        </p:txBody>
      </p:sp>
      <p:sp>
        <p:nvSpPr>
          <p:cNvPr id="4"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98</a:t>
            </a:fld>
            <a:endParaRPr lang="en-US" b="1" dirty="0">
              <a:solidFill>
                <a:schemeClr val="tx1"/>
              </a:solidFill>
            </a:endParaRPr>
          </a:p>
        </p:txBody>
      </p:sp>
    </p:spTree>
    <p:extLst>
      <p:ext uri="{BB962C8B-B14F-4D97-AF65-F5344CB8AC3E}">
        <p14:creationId xmlns:p14="http://schemas.microsoft.com/office/powerpoint/2010/main" val="23077842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414" y="2362200"/>
            <a:ext cx="8229600" cy="2407326"/>
          </a:xfrm>
          <a:prstGeom prst="rect">
            <a:avLst/>
          </a:prstGeom>
        </p:spPr>
        <p:txBody>
          <a:bodyPr wrap="square">
            <a:spAutoFit/>
          </a:bodyPr>
          <a:lstStyle/>
          <a:p>
            <a:pPr marL="285750" lvl="0" indent="-285750" algn="just">
              <a:buFont typeface="Arial" pitchFamily="34" charset="0"/>
              <a:buChar char="•"/>
            </a:pPr>
            <a:r>
              <a:rPr lang="sq-AL" dirty="0">
                <a:latin typeface="Times New Roman" panose="02020603050405020304" pitchFamily="18" charset="0"/>
                <a:cs typeface="Times New Roman" panose="02020603050405020304" pitchFamily="18" charset="0"/>
              </a:rPr>
              <a:t>Vijimi i punës për </a:t>
            </a:r>
            <a:r>
              <a:rPr lang="en-US" dirty="0" err="1" smtClean="0">
                <a:latin typeface="Times New Roman" panose="02020603050405020304" pitchFamily="18" charset="0"/>
                <a:cs typeface="Times New Roman" panose="02020603050405020304" pitchFamily="18" charset="0"/>
              </a:rPr>
              <a:t>ndjekjen</a:t>
            </a:r>
            <a:r>
              <a:rPr lang="en-US" dirty="0" smtClean="0">
                <a:latin typeface="Times New Roman" panose="02020603050405020304" pitchFamily="18" charset="0"/>
                <a:cs typeface="Times New Roman" panose="02020603050405020304" pitchFamily="18" charset="0"/>
              </a:rPr>
              <a:t> me </a:t>
            </a:r>
            <a:r>
              <a:rPr lang="en-US" dirty="0" err="1" smtClean="0">
                <a:latin typeface="Times New Roman" panose="02020603050405020304" pitchFamily="18" charset="0"/>
                <a:cs typeface="Times New Roman" panose="02020603050405020304" pitchFamily="18" charset="0"/>
              </a:rPr>
              <a:t>prioritet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Hotspoteve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paraqesin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emergjencë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qark</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lvl="0" indent="-285750" algn="just">
              <a:buFont typeface="Arial" pitchFamily="34" charset="0"/>
              <a:buChar char="•"/>
            </a:pPr>
            <a:r>
              <a:rPr lang="sq-AL" dirty="0" smtClean="0">
                <a:latin typeface="Times New Roman" panose="02020603050405020304" pitchFamily="18" charset="0"/>
                <a:cs typeface="Times New Roman" panose="02020603050405020304" pitchFamily="18" charset="0"/>
              </a:rPr>
              <a:t>Pjesëmarrja </a:t>
            </a:r>
            <a:r>
              <a:rPr lang="sq-AL" dirty="0">
                <a:latin typeface="Times New Roman" panose="02020603050405020304" pitchFamily="18" charset="0"/>
                <a:cs typeface="Times New Roman" panose="02020603050405020304" pitchFamily="18" charset="0"/>
              </a:rPr>
              <a:t>gjatë punimeve të Mbledhjeve Vendore të Komisionit të Mbrojtjes </a:t>
            </a:r>
            <a:r>
              <a:rPr lang="sq-AL" dirty="0" smtClean="0">
                <a:latin typeface="Times New Roman" panose="02020603050405020304" pitchFamily="18" charset="0"/>
                <a:cs typeface="Times New Roman" panose="02020603050405020304" pitchFamily="18" charset="0"/>
              </a:rPr>
              <a:t>Civile</a:t>
            </a:r>
            <a:r>
              <a:rPr lang="en-US" dirty="0" smtClean="0">
                <a:latin typeface="Times New Roman" panose="02020603050405020304" pitchFamily="18" charset="0"/>
                <a:cs typeface="Times New Roman" panose="02020603050405020304" pitchFamily="18" charset="0"/>
              </a:rPr>
              <a:t>;</a:t>
            </a:r>
          </a:p>
          <a:p>
            <a:pPr marL="285750" lvl="0" indent="-285750" algn="just">
              <a:buFont typeface="Arial" pitchFamily="34" charset="0"/>
              <a:buChar char="•"/>
            </a:pPr>
            <a:r>
              <a:rPr lang="en-US" dirty="0" err="1">
                <a:latin typeface="Times New Roman" pitchFamily="18" charset="0"/>
                <a:cs typeface="Times New Roman" pitchFamily="18" charset="0"/>
              </a:rPr>
              <a:t>Organizimi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terren</a:t>
            </a:r>
            <a:r>
              <a:rPr lang="en-US" dirty="0">
                <a:latin typeface="Times New Roman" pitchFamily="18" charset="0"/>
                <a:cs typeface="Times New Roman" pitchFamily="18" charset="0"/>
              </a:rPr>
              <a:t> i </a:t>
            </a:r>
            <a:r>
              <a:rPr lang="en-US" dirty="0" err="1">
                <a:latin typeface="Times New Roman" pitchFamily="18" charset="0"/>
                <a:cs typeface="Times New Roman" pitchFamily="18" charset="0"/>
              </a:rPr>
              <a:t>takimeve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kuadër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sensibilizimit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përmirësimit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sistemit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njoftimit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bashkëpunimit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strukturave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përgjegjëse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rastet</a:t>
            </a:r>
            <a:r>
              <a:rPr lang="en-US" dirty="0">
                <a:latin typeface="Times New Roman" pitchFamily="18" charset="0"/>
                <a:cs typeface="Times New Roman" pitchFamily="18" charset="0"/>
              </a:rPr>
              <a:t> e </a:t>
            </a:r>
            <a:r>
              <a:rPr lang="en-US" dirty="0" err="1">
                <a:latin typeface="Times New Roman" pitchFamily="18" charset="0"/>
                <a:cs typeface="Times New Roman" pitchFamily="18" charset="0"/>
              </a:rPr>
              <a:t>zjarreve</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në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zonat</a:t>
            </a:r>
            <a:r>
              <a:rPr lang="en-US" i="1" dirty="0">
                <a:latin typeface="Times New Roman" pitchFamily="18" charset="0"/>
                <a:cs typeface="Times New Roman" pitchFamily="18" charset="0"/>
              </a:rPr>
              <a:t> me risk </a:t>
            </a:r>
            <a:r>
              <a:rPr lang="en-US" i="1" dirty="0" err="1">
                <a:latin typeface="Times New Roman" pitchFamily="18" charset="0"/>
                <a:cs typeface="Times New Roman" pitchFamily="18" charset="0"/>
              </a:rPr>
              <a:t>të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lartë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nisur</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përvoja</a:t>
            </a:r>
            <a:r>
              <a:rPr lang="en-US" i="1" dirty="0">
                <a:latin typeface="Times New Roman" pitchFamily="18" charset="0"/>
                <a:cs typeface="Times New Roman" pitchFamily="18" charset="0"/>
              </a:rPr>
              <a:t> e </a:t>
            </a:r>
            <a:r>
              <a:rPr lang="en-US" i="1" dirty="0" err="1">
                <a:latin typeface="Times New Roman" pitchFamily="18" charset="0"/>
                <a:cs typeface="Times New Roman" pitchFamily="18" charset="0"/>
              </a:rPr>
              <a:t>viteve</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shkuara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lnSpc>
                <a:spcPct val="115000"/>
              </a:lnSpc>
              <a:spcAft>
                <a:spcPts val="1000"/>
              </a:spcAft>
              <a:tabLst>
                <a:tab pos="3543300" algn="l"/>
              </a:tabLs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4"/>
          <p:cNvSpPr>
            <a:spLocks noGrp="1"/>
          </p:cNvSpPr>
          <p:nvPr>
            <p:ph type="sldNum" sz="quarter" idx="12"/>
          </p:nvPr>
        </p:nvSpPr>
        <p:spPr>
          <a:xfrm>
            <a:off x="7764406" y="295730"/>
            <a:ext cx="628649" cy="767687"/>
          </a:xfrm>
        </p:spPr>
        <p:txBody>
          <a:bodyPr/>
          <a:lstStyle/>
          <a:p>
            <a:fld id="{B6F15528-21DE-4FAA-801E-634DDDAF4B2B}" type="slidenum">
              <a:rPr lang="en-US" b="1" smtClean="0">
                <a:solidFill>
                  <a:schemeClr val="tx1"/>
                </a:solidFill>
              </a:rPr>
              <a:pPr/>
              <a:t>99</a:t>
            </a:fld>
            <a:endParaRPr lang="en-US" b="1" dirty="0">
              <a:solidFill>
                <a:schemeClr val="tx1"/>
              </a:solidFill>
            </a:endParaRPr>
          </a:p>
        </p:txBody>
      </p:sp>
      <p:sp>
        <p:nvSpPr>
          <p:cNvPr id="4" name="Title 1"/>
          <p:cNvSpPr>
            <a:spLocks noGrp="1"/>
          </p:cNvSpPr>
          <p:nvPr>
            <p:ph type="title"/>
          </p:nvPr>
        </p:nvSpPr>
        <p:spPr>
          <a:xfrm>
            <a:off x="609600" y="838200"/>
            <a:ext cx="7239000" cy="1066469"/>
          </a:xfrm>
        </p:spPr>
        <p:txBody>
          <a:bodyPr/>
          <a:lstStyle/>
          <a:p>
            <a:pPr marL="685800" indent="-685800" algn="ctr"/>
            <a:r>
              <a:rPr lang="en-US" sz="3200" dirty="0" smtClean="0">
                <a:solidFill>
                  <a:schemeClr val="bg1"/>
                </a:solidFill>
                <a:latin typeface="Times New Roman" pitchFamily="18" charset="0"/>
                <a:cs typeface="Times New Roman" pitchFamily="18" charset="0"/>
              </a:rPr>
              <a:t>OBJEKTIVAT 2026</a:t>
            </a:r>
          </a:p>
        </p:txBody>
      </p:sp>
    </p:spTree>
    <p:extLst>
      <p:ext uri="{BB962C8B-B14F-4D97-AF65-F5344CB8AC3E}">
        <p14:creationId xmlns:p14="http://schemas.microsoft.com/office/powerpoint/2010/main" val="25089152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4">
  <a:themeElements>
    <a:clrScheme name="Custom 4">
      <a:dk1>
        <a:sysClr val="windowText" lastClr="000000"/>
      </a:dk1>
      <a:lt1>
        <a:sysClr val="window" lastClr="FFFFFF"/>
      </a:lt1>
      <a:dk2>
        <a:srgbClr val="3B3059"/>
      </a:dk2>
      <a:lt2>
        <a:srgbClr val="EBEBEB"/>
      </a:lt2>
      <a:accent1>
        <a:srgbClr val="D4CEE4"/>
      </a:accent1>
      <a:accent2>
        <a:srgbClr val="E33D6F"/>
      </a:accent2>
      <a:accent3>
        <a:srgbClr val="E45F3C"/>
      </a:accent3>
      <a:accent4>
        <a:srgbClr val="E9943A"/>
      </a:accent4>
      <a:accent5>
        <a:srgbClr val="D4CEE4"/>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9_Theme4">
  <a:themeElements>
    <a:clrScheme name="Custom 4">
      <a:dk1>
        <a:sysClr val="windowText" lastClr="000000"/>
      </a:dk1>
      <a:lt1>
        <a:sysClr val="window" lastClr="FFFFFF"/>
      </a:lt1>
      <a:dk2>
        <a:srgbClr val="3B3059"/>
      </a:dk2>
      <a:lt2>
        <a:srgbClr val="EBEBEB"/>
      </a:lt2>
      <a:accent1>
        <a:srgbClr val="D4CEE4"/>
      </a:accent1>
      <a:accent2>
        <a:srgbClr val="E33D6F"/>
      </a:accent2>
      <a:accent3>
        <a:srgbClr val="E45F3C"/>
      </a:accent3>
      <a:accent4>
        <a:srgbClr val="E9943A"/>
      </a:accent4>
      <a:accent5>
        <a:srgbClr val="D4CEE4"/>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3.xml><?xml version="1.0" encoding="utf-8"?>
<a:theme xmlns:a="http://schemas.openxmlformats.org/drawingml/2006/main" name="10_Theme4">
  <a:themeElements>
    <a:clrScheme name="Custom 4">
      <a:dk1>
        <a:sysClr val="windowText" lastClr="000000"/>
      </a:dk1>
      <a:lt1>
        <a:sysClr val="window" lastClr="FFFFFF"/>
      </a:lt1>
      <a:dk2>
        <a:srgbClr val="3B3059"/>
      </a:dk2>
      <a:lt2>
        <a:srgbClr val="EBEBEB"/>
      </a:lt2>
      <a:accent1>
        <a:srgbClr val="D4CEE4"/>
      </a:accent1>
      <a:accent2>
        <a:srgbClr val="E33D6F"/>
      </a:accent2>
      <a:accent3>
        <a:srgbClr val="E45F3C"/>
      </a:accent3>
      <a:accent4>
        <a:srgbClr val="E9943A"/>
      </a:accent4>
      <a:accent5>
        <a:srgbClr val="D4CEE4"/>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ysClr val="windowText" lastClr="000000"/>
    </a:dk1>
    <a:lt1>
      <a:sysClr val="window" lastClr="FFFFFF"/>
    </a:lt1>
    <a:dk2>
      <a:srgbClr val="3B3059"/>
    </a:dk2>
    <a:lt2>
      <a:srgbClr val="EBEBEB"/>
    </a:lt2>
    <a:accent1>
      <a:srgbClr val="D4CEE4"/>
    </a:accent1>
    <a:accent2>
      <a:srgbClr val="E33D6F"/>
    </a:accent2>
    <a:accent3>
      <a:srgbClr val="E45F3C"/>
    </a:accent3>
    <a:accent4>
      <a:srgbClr val="E9943A"/>
    </a:accent4>
    <a:accent5>
      <a:srgbClr val="D4CEE4"/>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Override>
</file>

<file path=ppt/theme/themeOverride2.xml><?xml version="1.0" encoding="utf-8"?>
<a:themeOverride xmlns:a="http://schemas.openxmlformats.org/drawingml/2006/main">
  <a:clrScheme name="Custom 4">
    <a:dk1>
      <a:sysClr val="windowText" lastClr="000000"/>
    </a:dk1>
    <a:lt1>
      <a:sysClr val="window" lastClr="FFFFFF"/>
    </a:lt1>
    <a:dk2>
      <a:srgbClr val="3B3059"/>
    </a:dk2>
    <a:lt2>
      <a:srgbClr val="EBEBEB"/>
    </a:lt2>
    <a:accent1>
      <a:srgbClr val="D4CEE4"/>
    </a:accent1>
    <a:accent2>
      <a:srgbClr val="E33D6F"/>
    </a:accent2>
    <a:accent3>
      <a:srgbClr val="E45F3C"/>
    </a:accent3>
    <a:accent4>
      <a:srgbClr val="E9943A"/>
    </a:accent4>
    <a:accent5>
      <a:srgbClr val="D4CEE4"/>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Override>
</file>

<file path=ppt/theme/themeOverride3.xml><?xml version="1.0" encoding="utf-8"?>
<a:themeOverride xmlns:a="http://schemas.openxmlformats.org/drawingml/2006/main">
  <a:clrScheme name="Custom 4">
    <a:dk1>
      <a:sysClr val="windowText" lastClr="000000"/>
    </a:dk1>
    <a:lt1>
      <a:sysClr val="window" lastClr="FFFFFF"/>
    </a:lt1>
    <a:dk2>
      <a:srgbClr val="3B3059"/>
    </a:dk2>
    <a:lt2>
      <a:srgbClr val="EBEBEB"/>
    </a:lt2>
    <a:accent1>
      <a:srgbClr val="D4CEE4"/>
    </a:accent1>
    <a:accent2>
      <a:srgbClr val="E33D6F"/>
    </a:accent2>
    <a:accent3>
      <a:srgbClr val="E45F3C"/>
    </a:accent3>
    <a:accent4>
      <a:srgbClr val="E9943A"/>
    </a:accent4>
    <a:accent5>
      <a:srgbClr val="D4CEE4"/>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Theme1</Template>
  <TotalTime>7614</TotalTime>
  <Words>16305</Words>
  <Application>Microsoft Office PowerPoint</Application>
  <PresentationFormat>On-screen Show (4:3)</PresentationFormat>
  <Paragraphs>1777</Paragraphs>
  <Slides>126</Slides>
  <Notes>21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126</vt:i4>
      </vt:variant>
    </vt:vector>
  </HeadingPairs>
  <TitlesOfParts>
    <vt:vector size="130" baseType="lpstr">
      <vt:lpstr>Theme4</vt:lpstr>
      <vt:lpstr>9_Theme4</vt:lpstr>
      <vt:lpstr>10_Theme4</vt:lpstr>
      <vt:lpstr>Document</vt:lpstr>
      <vt:lpstr>PREFEKTI I QARKUT DURRËS</vt:lpstr>
      <vt:lpstr> PËRMBAJTJA </vt:lpstr>
      <vt:lpstr>MARRËDHËNIET E PREFEKTIT TË QARKUT ME ADMINISTRATËN QËNDRORE</vt:lpstr>
      <vt:lpstr>MARRËDHËNIET E PREFEKTIT TË QARKUT ME ADMINISTRATËN QËNDRORE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VENDORE DHE DEGËT TERRITORIALE</vt:lpstr>
      <vt:lpstr>MARRËDHËNIET E PREFEKTIT TË QARKUT ME ADMINISTRATËN VENDORE DHE DEGËT TERRITORIALE</vt:lpstr>
      <vt:lpstr>MARRËDHËNIET E PREFEKTIT TË QARKUT ME ADMINISTRATËN VENDORE DHE DEGËT TERRITORIALE</vt:lpstr>
      <vt:lpstr>MARRËDHËNIET E PREFEKTIT TË QARKUT ME ADMINISTRATËN VENDORE DHE DEGËT TERRITORIALE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MARRËDHËNIET E PREFEKTIT TË QARKUT ME ADMINISTRATËN QËNDRORE DHE VENDORE</vt:lpstr>
      <vt:lpstr>DREJTIMI I TASK-FORCAVE, KOMITETEVE PËR ÇËSHTJE TË CAKTUARA</vt:lpstr>
      <vt:lpstr>TURIZMI</vt:lpstr>
      <vt:lpstr>TURIZMI</vt:lpstr>
      <vt:lpstr>TURIZMI</vt:lpstr>
      <vt:lpstr>TURIZMI</vt:lpstr>
      <vt:lpstr>TURIZMI</vt:lpstr>
      <vt:lpstr>TURIZMI</vt:lpstr>
      <vt:lpstr>TURIZMI</vt:lpstr>
      <vt:lpstr>TURIZMI</vt:lpstr>
      <vt:lpstr>TURIZMI</vt:lpstr>
      <vt:lpstr>TURIZMI</vt:lpstr>
      <vt:lpstr>TASK-FORCA PËR SIGURINË NË SHKOLLA</vt:lpstr>
      <vt:lpstr>TASK-FORCA PËR SIGURINË NË SHKOLLA</vt:lpstr>
      <vt:lpstr>TASK-FORCA PËR SIGURINË NË SHKOLLA</vt:lpstr>
      <vt:lpstr>TASK-FORCA PËR SIGURINË NË SHKOLLA</vt:lpstr>
      <vt:lpstr>DREJTIMI I TASK-FORCAVE, KOMITETEVE PËR ÇËSHTJE TË CAKTUARA</vt:lpstr>
      <vt:lpstr>TASK-FORCA VENDORE ANTI KANABIS</vt:lpstr>
      <vt:lpstr>TASK-FORCA VENDORE ANTI KANABIS</vt:lpstr>
      <vt:lpstr>TASK-FORCA VENDORE ANTI KANABIS</vt:lpstr>
      <vt:lpstr>KOMITETI RAJONAL ANTI TRAFIK</vt:lpstr>
      <vt:lpstr>KOMITETI RAJONAL ANTI TRAFIK</vt:lpstr>
      <vt:lpstr>KOMITETI RAJONAL PËR PARANDALIMIN E RADIKALIZIMIT DHE LUFTËS KUNDËR EKTREMIZMIT TË DHUNSHËM</vt:lpstr>
      <vt:lpstr>  KOMITETI I MENAXHIMIT TË ZONAVE TË MBROJTURA MJEDISORE  </vt:lpstr>
      <vt:lpstr>KOMITETI I MENAXHIMIT TË ZONAVE TË MBROJTURA  MJEDISORE</vt:lpstr>
      <vt:lpstr>KOMITETI I MENAXHIMIT TË ZONAVE TË MBROJTURA  MJEDISORE</vt:lpstr>
      <vt:lpstr>KOMITETI I MENAXHIMIT TË ZONAVE TË MBROJTURA  MJEDISORE</vt:lpstr>
      <vt:lpstr>KOMITETI I MENAXHIMIT TË ZONAVE TË MBROJTURA MJEDISORE</vt:lpstr>
      <vt:lpstr>KOMITETI I MENAXHIMIT TË ZONAVE TË MBROJTURA MJEDISORE</vt:lpstr>
      <vt:lpstr>KOMITETI I MENAXHIMIT TË ZONAVE TË MBROJTURA MJEDISORE</vt:lpstr>
      <vt:lpstr>KOMITETI I MENAXHIMIT TË ZONAVE TË MBROJTURA MJEDISORE</vt:lpstr>
      <vt:lpstr>KOMITETI I MENAXHIMIT TË ZONAVE TË MBROJTURA MJEDISORE</vt:lpstr>
      <vt:lpstr>KOMITETI I MENAXHIMIT TË ZONAVE TË MBROJTURA MJEDISORE</vt:lpstr>
      <vt:lpstr>KOMITETI I MENAXHIMIT TË ZONAVE TË MBROJTURA MJEDISORE</vt:lpstr>
      <vt:lpstr>KOMITETI I MENAXHIMIT TË ZONAVE TË MBROJTURA MJEDISORE</vt:lpstr>
      <vt:lpstr>ARSIMI</vt:lpstr>
      <vt:lpstr>ARSIMI</vt:lpstr>
      <vt:lpstr>ARSIMI</vt:lpstr>
      <vt:lpstr>ARSIMI</vt:lpstr>
      <vt:lpstr>ARSIMI</vt:lpstr>
      <vt:lpstr>ARSIMI</vt:lpstr>
      <vt:lpstr> SEKTORI I PLANIFIKIMIT, PËRBALLIMIT TË EMERGJENCAVE CIVILE DHE KRIZAVE </vt:lpstr>
      <vt:lpstr>MBROJTJA CIVILE</vt:lpstr>
      <vt:lpstr>     FONDI I KUSHTËZUAR 2025</vt:lpstr>
      <vt:lpstr>FONDI I KUSHTËZUAR 2025</vt:lpstr>
      <vt:lpstr>KOMISIONI I MBROJTJES CIVILE</vt:lpstr>
      <vt:lpstr>SEZONI PRANVERE - VJESHTE ZJARREVE </vt:lpstr>
      <vt:lpstr>ANALIZA E ZJARREVE  DREJTORIA VENDORE E POLICISE</vt:lpstr>
      <vt:lpstr>HOTSPOTE QË PARAQESIN EMERGJENCA</vt:lpstr>
      <vt:lpstr>HOTSPOTE QË PARAQESIN EMERGJENCA</vt:lpstr>
      <vt:lpstr>       KANALE TE PASTRUARA, ARGJINATURA </vt:lpstr>
      <vt:lpstr>       VKB TË KONFIRMUARA (RASTE RËNIE ZJARRI NË BANESA DHE PËRMBYTJE) </vt:lpstr>
      <vt:lpstr>REZULTATET</vt:lpstr>
      <vt:lpstr>PROBLEMATIKAT</vt:lpstr>
      <vt:lpstr>OBJEKTIVAT 2026</vt:lpstr>
      <vt:lpstr>OBJEKTIVAT 2026</vt:lpstr>
      <vt:lpstr>FUNKSIONET E DELEGUARA</vt:lpstr>
      <vt:lpstr>FUNKSIONET E DELEGUARA</vt:lpstr>
      <vt:lpstr>FUNKSIONET E DELEGUARA</vt:lpstr>
      <vt:lpstr>VERIFIKIMI I LIGJSHMËRISË SË AKTEVE TË ORGANEVE TË VETËQEVERISJES VENDORE</vt:lpstr>
      <vt:lpstr>VERIFIKIMI I LIGJSHMËRISË SË AKTEVE TË ORGANEVE TË VETËQEVERISJES VENDORE</vt:lpstr>
      <vt:lpstr>VERIFIKIMI I LIGJSHMËRISË SË AKTEVE TË ORGANEVE TË VETËQEVERISJES VENDORE</vt:lpstr>
      <vt:lpstr>VERIFIKIMI I LIGJSHMËRISË SË AKTEVE TË ORGANEVE TË VETËQEVERISJES VENDORE</vt:lpstr>
      <vt:lpstr>VERIFIKIMI I LIGJSHMËRISË SË AKTEVE TË ORGANEVE TË VETËQEVERISJES VENDORE</vt:lpstr>
      <vt:lpstr>VERIFIKIMI I LIGJSHMËRISË SË AKTEVE TË ORGANEVE TË VETËQEVERISJES VENDORE</vt:lpstr>
      <vt:lpstr>VERIFIKIMI I LIGJSHMËRISË SË AKTEVE TË ORGANEVE TË VETËQEVERISJES VENDORE</vt:lpstr>
      <vt:lpstr>VERIFIKIMI I LIGJSHMËRISË SË AKTEVE TË ORGANEVE TË VETËQEVERISJES VENDORE</vt:lpstr>
      <vt:lpstr>SEKTORI FINANCË DHE SHËRBIME MBËSHTETËSE</vt:lpstr>
      <vt:lpstr>SEKTORI FINANCË DHE SHËRBIME MBËSHTETËSE</vt:lpstr>
      <vt:lpstr>SEKTORI FINANCË DHE SHËRBIME MBËSHTETËSE</vt:lpstr>
      <vt:lpstr>SEKTORI FINANCË DHE SHËRBIME MBËSHTETËSE</vt:lpstr>
      <vt:lpstr>SEKTORI FINANCË DHE SHËRBIME MBËSHTETËSE</vt:lpstr>
      <vt:lpstr>SEKTORI FINANCË DHE SHËRBIME MBËSHTETËSE</vt:lpstr>
      <vt:lpstr>SEKTORI FINANCË DHE SHËRBIME MBËSHTETËSE</vt:lpstr>
      <vt:lpstr>SEKTORI FINANCË DHE SHËRBIME MBËSHTETËSE</vt:lpstr>
      <vt:lpstr>SEKTORI FINANCË DHE SHËRBIME MBËSHTETËSE</vt:lpstr>
      <vt:lpstr>SEKTORI FINANCË DHE SHËRBIME MBËSHTETËSE</vt:lpstr>
      <vt:lpstr>SEKTORI FINANCË DHE SHËRBIME MBËSHTETËSE</vt:lpstr>
      <vt:lpstr>SEKTORI FINANCË DHE SHËRBIME MBËSHTETËSE</vt:lpstr>
      <vt:lpstr>SEKTORI FINANCË DHE SHËRBIME MBËSHTETËSE</vt:lpstr>
      <vt:lpstr>SEKTORI FINANCË DHE SHËRBIME MBËSHTETËSE</vt:lpstr>
      <vt:lpstr>DETYRAT DHE PRIORITETET PËR VITIN 2025 TE INSTITUCIONIT TE PREFEKTIT</vt:lpstr>
      <vt:lpstr>FALEMINDERIT!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PREFEKTI I QARKUT DURRWS ANALIZA VJETORE E VITIT 2017</dc:title>
  <dc:creator>ic</dc:creator>
  <cp:lastModifiedBy>Anila Murto</cp:lastModifiedBy>
  <cp:revision>1103</cp:revision>
  <cp:lastPrinted>2025-01-29T14:51:17Z</cp:lastPrinted>
  <dcterms:created xsi:type="dcterms:W3CDTF">2006-08-16T00:00:00Z</dcterms:created>
  <dcterms:modified xsi:type="dcterms:W3CDTF">2026-01-28T10:33:35Z</dcterms:modified>
</cp:coreProperties>
</file>